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98" r:id="rId1"/>
  </p:sldMasterIdLst>
  <p:sldIdLst>
    <p:sldId id="256" r:id="rId2"/>
    <p:sldId id="257" r:id="rId3"/>
    <p:sldId id="273" r:id="rId4"/>
    <p:sldId id="274" r:id="rId5"/>
    <p:sldId id="278" r:id="rId6"/>
    <p:sldId id="277" r:id="rId7"/>
    <p:sldId id="265" r:id="rId8"/>
    <p:sldId id="289" r:id="rId9"/>
    <p:sldId id="284" r:id="rId10"/>
    <p:sldId id="275" r:id="rId11"/>
    <p:sldId id="276" r:id="rId12"/>
    <p:sldId id="281" r:id="rId13"/>
    <p:sldId id="259" r:id="rId14"/>
    <p:sldId id="280" r:id="rId15"/>
    <p:sldId id="264" r:id="rId16"/>
    <p:sldId id="279" r:id="rId17"/>
    <p:sldId id="283" r:id="rId18"/>
    <p:sldId id="285" r:id="rId19"/>
    <p:sldId id="286" r:id="rId20"/>
    <p:sldId id="288" r:id="rId21"/>
    <p:sldId id="287" r:id="rId22"/>
    <p:sldId id="282" r:id="rId23"/>
    <p:sldId id="290" r:id="rId24"/>
    <p:sldId id="291" r:id="rId25"/>
    <p:sldId id="295" r:id="rId26"/>
    <p:sldId id="294" r:id="rId27"/>
    <p:sldId id="293" r:id="rId28"/>
    <p:sldId id="292" r:id="rId29"/>
    <p:sldId id="299" r:id="rId30"/>
    <p:sldId id="296" r:id="rId31"/>
    <p:sldId id="297" r:id="rId32"/>
    <p:sldId id="302" r:id="rId33"/>
    <p:sldId id="298" r:id="rId34"/>
    <p:sldId id="303" r:id="rId35"/>
    <p:sldId id="304" r:id="rId36"/>
    <p:sldId id="305" r:id="rId37"/>
    <p:sldId id="301" r:id="rId38"/>
    <p:sldId id="300" r:id="rId39"/>
    <p:sldId id="26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300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1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7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7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17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3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2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9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E8D12A6-918A-48BD-8CB9-CA713993B0EA}" type="datetime1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5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5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6FA2B21-3FCD-4721-B95C-427943F61125}" type="datetime1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88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62AEF-2C25-49EF-B153-5487F20F3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483" y="105252"/>
            <a:ext cx="2581572" cy="2581572"/>
          </a:xfrm>
          <a:prstGeom prst="rect">
            <a:avLst/>
          </a:prstGeom>
        </p:spPr>
      </p:pic>
      <p:pic>
        <p:nvPicPr>
          <p:cNvPr id="1026" name="Picture 2" descr="Pliant informativ">
            <a:extLst>
              <a:ext uri="{FF2B5EF4-FFF2-40B4-BE49-F238E27FC236}">
                <a16:creationId xmlns:a16="http://schemas.microsoft.com/office/drawing/2014/main" id="{3B8EB884-8294-4FCB-8F12-5FBDE3BB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65" y="325724"/>
            <a:ext cx="2361100" cy="23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327058-E3A9-4965-9654-C8D04FB45734}"/>
              </a:ext>
            </a:extLst>
          </p:cNvPr>
          <p:cNvSpPr txBox="1"/>
          <p:nvPr/>
        </p:nvSpPr>
        <p:spPr>
          <a:xfrm>
            <a:off x="644769" y="4792264"/>
            <a:ext cx="10902462" cy="624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o-RO" sz="24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Arial" panose="020B0604020202020204" pitchFamily="34" charset="0"/>
              </a:rPr>
              <a:t> </a:t>
            </a:r>
            <a:r>
              <a:rPr lang="ro-RO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Arial" panose="020B0604020202020204" pitchFamily="34" charset="0"/>
              </a:rPr>
              <a:t>Deșeurile, o problemă actuală versus resursă a viitorului?</a:t>
            </a:r>
            <a:endParaRPr lang="en-GB" sz="3200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9686F-3574-7E49-E637-DD9FD05F8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850" y="246962"/>
            <a:ext cx="3068150" cy="2298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2E06A-1BA7-AA4D-6456-581D1470E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827" y="2065735"/>
            <a:ext cx="3068150" cy="229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3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52A8AA-3C4B-45F7-9954-4867A333F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452" y="334108"/>
            <a:ext cx="4354505" cy="5802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96EB8E-B18F-D9B4-00C1-4E5C8C469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9" y="1230923"/>
            <a:ext cx="5545015" cy="41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2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B46A4-AF33-4536-97B0-A18B9FDDB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7" y="184640"/>
            <a:ext cx="5580184" cy="4185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FFB86-91EB-4A32-85E9-895993517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42" y="1899137"/>
            <a:ext cx="5814641" cy="43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7756C-CF6D-43C0-BCC8-AD57DBA58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8" y="615462"/>
            <a:ext cx="3864220" cy="5152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65FD2-AA79-46AB-8A2D-A1F917841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06" y="1107831"/>
            <a:ext cx="5802923" cy="435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96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CF7BA-1FFD-4400-A0CF-A72C28F39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615463"/>
            <a:ext cx="6822831" cy="703383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o-RO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Arial" panose="020B0604020202020204" pitchFamily="34" charset="0"/>
              </a:rPr>
              <a:t>Etapa 4 </a:t>
            </a:r>
            <a:r>
              <a:rPr lang="ro-RO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Arial" panose="020B0604020202020204" pitchFamily="34" charset="0"/>
              </a:rPr>
              <a:t>– Mărunțirea manuală a deșeurilor vegetale </a:t>
            </a:r>
            <a:endParaRPr lang="ro-RO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7FEDD1-5EDA-4F4F-8299-20F8A50D0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9" y="1115711"/>
            <a:ext cx="3843317" cy="5126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0C19B2-DD1B-47D3-9A47-D78E3400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044" y="967154"/>
            <a:ext cx="4036964" cy="53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88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9ED3B-2F57-4919-A29A-2D4F4522A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85" y="496752"/>
            <a:ext cx="4159840" cy="5549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12011A-577C-4F4C-9742-F7EF1E6D1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79" y="576436"/>
            <a:ext cx="4159840" cy="554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8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25" y="940777"/>
            <a:ext cx="10578905" cy="55391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o-RO" sz="18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o-RO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Etapa 5 – </a:t>
            </a:r>
            <a:r>
              <a:rPr lang="ro-RO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Prelevarea de probe de sol și determinarea unor parametri fizico-chimici</a:t>
            </a:r>
            <a:endParaRPr lang="en-GB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en-GB" sz="1800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ro-R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AA9E3-1722-4AA5-A119-1D7D09DDE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86" y="1861278"/>
            <a:ext cx="5303316" cy="3982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AEA225-155D-4D3E-870E-E2CB76914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1614050"/>
            <a:ext cx="3229017" cy="43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7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64070-CAF6-4848-B3B4-7E32AA9E9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93" y="1032070"/>
            <a:ext cx="3886199" cy="518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B595F-9474-4808-881F-11D4E5A83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41" y="422031"/>
            <a:ext cx="4193931" cy="55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99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6F1A3-A888-4A64-803D-50EA8D93E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2" y="1028699"/>
            <a:ext cx="5638800" cy="422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3FC10-4C06-439D-89EB-61257B928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478" y="356657"/>
            <a:ext cx="4175114" cy="556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7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3201D0-E3DB-0594-88F0-818C0D46F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808" y="1781951"/>
            <a:ext cx="9027057" cy="42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4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5D5F87-65C3-BF99-0394-080583E7E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0" y="211383"/>
            <a:ext cx="6624212" cy="241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18E461-9677-1AE2-1651-BCA5630BF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229" y="1943100"/>
            <a:ext cx="5504476" cy="4133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50D57C-0DA5-1811-181D-69AC1ECB8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83" y="2506238"/>
            <a:ext cx="3811832" cy="34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8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E5D0F-D1E7-45C7-8FF7-53EC5765E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172" y="1968827"/>
            <a:ext cx="10058400" cy="402336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o-RO" sz="4000" dirty="0">
                <a:solidFill>
                  <a:srgbClr val="1D2228"/>
                </a:solidFill>
              </a:rPr>
              <a:t>	</a:t>
            </a:r>
          </a:p>
          <a:p>
            <a:pPr algn="just">
              <a:lnSpc>
                <a:spcPct val="115000"/>
              </a:lnSpc>
            </a:pPr>
            <a:r>
              <a:rPr lang="ro-RO" sz="2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PULCHRA - Știința în medii urbane: construirea de centre comunitare de învățare participativă prin cercetare și activare” este un proiect HORIZON 2020 </a:t>
            </a:r>
            <a:endParaRPr lang="en-GB" sz="2200" dirty="0">
              <a:effectLst/>
              <a:latin typeface="Book Antiqua" panose="0204060205030503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o-RO" sz="2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2200" dirty="0">
              <a:effectLst/>
              <a:latin typeface="Book Antiqua" panose="0204060205030503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o-RO" sz="2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Coordonat la nivelul României de Unitatea de Cercetare în Educație din cadrul Centrului de Politici și Evaluare în Educație (UCE - CNPEE). </a:t>
            </a:r>
            <a:endParaRPr lang="en-GB" sz="2200" dirty="0">
              <a:effectLst/>
              <a:latin typeface="Book Antiqua" panose="0204060205030503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o-RO" sz="2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2200" dirty="0">
              <a:effectLst/>
              <a:latin typeface="Book Antiqua" panose="0204060205030503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o-RO" sz="2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CC4 -  De la eliminarea deșeurilor la utilizarea eficientă a resurselor – Economia circulară la scară urbană.</a:t>
            </a:r>
            <a:endParaRPr lang="en-GB" sz="2200" dirty="0">
              <a:effectLst/>
              <a:latin typeface="Book Antiqua" panose="0204060205030503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o-RO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Book Antiqua" panose="0204060205030503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400" noProof="1"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2F6AD-A1C8-48CF-9721-EDC8A0834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0" y="96715"/>
            <a:ext cx="2359356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27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3CF743-5501-1BD0-BCF6-A7D3C4EC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546" y="322750"/>
            <a:ext cx="5452696" cy="260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B6CCC0-2A23-0726-25A6-D6233AB88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976" y="2152594"/>
            <a:ext cx="3845169" cy="40803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8EFE3C-E965-4046-85E5-564DFAA85995}"/>
              </a:ext>
            </a:extLst>
          </p:cNvPr>
          <p:cNvSpPr txBox="1"/>
          <p:nvPr/>
        </p:nvSpPr>
        <p:spPr>
          <a:xfrm>
            <a:off x="156064" y="0"/>
            <a:ext cx="5620482" cy="2665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Parametri chimici: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S-a determinat pH-ul solului folosind hârtia indicatoare de pH.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Clasificarea solurilor după pH: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acide pH &lt; 6,8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neutre pH - 6,8 - 7,20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alcaline pH &gt; 7,2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431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BC2C3-FCEB-44A8-EAFE-0E28B9D33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33" y="1151793"/>
            <a:ext cx="10787259" cy="44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77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074A36-124D-12DD-3813-A9AE6EB7B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3" y="1056543"/>
            <a:ext cx="11456997" cy="40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0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C5A43E-0123-0C1E-0E23-411E36332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674" y="246183"/>
            <a:ext cx="9816217" cy="60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25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F9093E-AE4C-E5D8-83C8-DE8E1238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37" y="1073852"/>
            <a:ext cx="10766388" cy="471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06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EF7FD4-F041-9AA6-FA0D-69A5FF300729}"/>
              </a:ext>
            </a:extLst>
          </p:cNvPr>
          <p:cNvSpPr txBox="1"/>
          <p:nvPr/>
        </p:nvSpPr>
        <p:spPr>
          <a:xfrm>
            <a:off x="8449407" y="158315"/>
            <a:ext cx="3149843" cy="6210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Următoarea etapă constă în însămânțarea grâului cu un număr aproximativ egal de boabe pentru fiecare probă (numărul aproximativ egal de boabe a fost determinat prin cântărire).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parte din resturile vegetale, bine mărunţite şi omogenizate cu solul rămân pe patul germinativ deoarece au un rol benefic de protecţie asupra solului şi asupra plantelor.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Cele trei probe au fost ținute în laborator, la lumină și la temperatură ambiantă constantă,  și udate periodic, pentru menținerea umidității solului și crearea unor condiții favorabile de dezvoltare.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50E275-1AD4-B630-3D9A-D324C7E8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50" y="246238"/>
            <a:ext cx="6780874" cy="60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88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57F642-45BD-A356-0AD6-2057A2D61A01}"/>
              </a:ext>
            </a:extLst>
          </p:cNvPr>
          <p:cNvSpPr txBox="1"/>
          <p:nvPr/>
        </p:nvSpPr>
        <p:spPr>
          <a:xfrm>
            <a:off x="666016" y="517634"/>
            <a:ext cx="8073537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 imaginile de mai jos se pot observa cele 3 probe după  10 zile de la însămânțare.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25D26-76BD-FEA9-423B-054C458AD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76" y="1085863"/>
            <a:ext cx="8141677" cy="508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01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F1CD41-7F76-182D-FCED-CF0C8CDE1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23" y="252412"/>
            <a:ext cx="7230093" cy="3176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5CE1D6-2C85-0DC3-5E06-8E2B2C58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05808"/>
            <a:ext cx="5969611" cy="378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534E13-537A-5C56-B199-2C9CA8C29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491" y="3358661"/>
            <a:ext cx="3824655" cy="28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81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6341E-442F-5328-A2E0-0DF73BF0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961" y="1317746"/>
            <a:ext cx="6608850" cy="320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5445DC-0630-B282-DFE2-9803BA7F2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65" y="351430"/>
            <a:ext cx="4224541" cy="56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01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D58727-5067-FAD6-91FB-14EFC0BF9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07" y="1011114"/>
            <a:ext cx="6131169" cy="4598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989629-F3BF-FAA1-12AB-89C7BE3B2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410" y="430823"/>
            <a:ext cx="4258321" cy="56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EB0B54-53AF-442A-B14F-EBC8C430F803}"/>
              </a:ext>
            </a:extLst>
          </p:cNvPr>
          <p:cNvSpPr txBox="1"/>
          <p:nvPr/>
        </p:nvSpPr>
        <p:spPr>
          <a:xfrm>
            <a:off x="536331" y="758290"/>
            <a:ext cx="110958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Tema de cercetare: </a:t>
            </a:r>
            <a:r>
              <a:rPr lang="ro-RO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Studii privind posibilitatea de valorificare a deșeurilor vegetale</a:t>
            </a:r>
            <a:endParaRPr lang="en-GB" sz="2400" b="1" dirty="0">
              <a:solidFill>
                <a:srgbClr val="000000"/>
              </a:solidFill>
              <a:highlight>
                <a:srgbClr val="FFFFFF"/>
              </a:highlight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r>
              <a:rPr lang="en-GB" sz="2400" b="1" dirty="0" err="1">
                <a:solidFill>
                  <a:srgbClr val="FF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Întrebarea</a:t>
            </a:r>
            <a:r>
              <a:rPr lang="en-GB" sz="2400" b="1" dirty="0">
                <a:solidFill>
                  <a:srgbClr val="FF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de </a:t>
            </a:r>
            <a:r>
              <a:rPr lang="en-GB" sz="2400" b="1" dirty="0" err="1">
                <a:solidFill>
                  <a:srgbClr val="FF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cercetare</a:t>
            </a:r>
            <a:r>
              <a:rPr lang="en-GB" sz="2400" b="1" dirty="0">
                <a:solidFill>
                  <a:srgbClr val="FF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: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Materialele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vegetale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din sol pot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influiența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creșterea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și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dezvoltarea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plantelor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?</a:t>
            </a:r>
          </a:p>
          <a:p>
            <a:r>
              <a:rPr lang="en-GB" sz="2400" b="1" dirty="0" err="1">
                <a:solidFill>
                  <a:srgbClr val="FF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Ipoteza</a:t>
            </a:r>
            <a:r>
              <a:rPr lang="en-GB" sz="2400" b="1" dirty="0">
                <a:solidFill>
                  <a:srgbClr val="FF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de </a:t>
            </a:r>
            <a:r>
              <a:rPr lang="en-GB" sz="2400" b="1" dirty="0" err="1">
                <a:solidFill>
                  <a:srgbClr val="FF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cercetare</a:t>
            </a:r>
            <a:r>
              <a:rPr lang="en-GB" sz="2400" b="1" dirty="0">
                <a:solidFill>
                  <a:srgbClr val="FF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: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Descompunerea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materialelor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vegetale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în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sol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influiențează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benefic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dezvolatrea</a:t>
            </a:r>
            <a:r>
              <a:rPr lang="en-GB" sz="2400" b="1" dirty="0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highlight>
                  <a:srgbClr val="FFFFFF"/>
                </a:highlight>
                <a:latin typeface="Book Antiqua" panose="02040602050305030304" pitchFamily="18" charset="0"/>
              </a:rPr>
              <a:t>plantelor</a:t>
            </a:r>
            <a:endParaRPr lang="ro-RO" sz="24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1BB73-2E24-4F70-8910-6179B2720525}"/>
              </a:ext>
            </a:extLst>
          </p:cNvPr>
          <p:cNvSpPr txBox="1"/>
          <p:nvPr/>
        </p:nvSpPr>
        <p:spPr>
          <a:xfrm>
            <a:off x="947371" y="3227859"/>
            <a:ext cx="9093443" cy="2967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o-RO" sz="2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Metodologia de cercetare:</a:t>
            </a:r>
            <a:endParaRPr lang="en-GB" sz="1400" b="1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o-RO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 </a:t>
            </a:r>
            <a:endParaRPr lang="en-GB" sz="1400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o-RO" sz="1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Etapa 1 </a:t>
            </a:r>
            <a:r>
              <a:rPr lang="ro-RO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- Colectarea de deșeuri vegetale</a:t>
            </a:r>
            <a:endParaRPr lang="en-GB" sz="1400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o-RO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Elevii au adunat frunze și resturi de gazon din diferite locații. </a:t>
            </a:r>
            <a:endParaRPr lang="en-GB" sz="1400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o-RO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 </a:t>
            </a:r>
            <a:endParaRPr lang="en-GB" sz="1400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o-RO" sz="1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Etapa 2 </a:t>
            </a:r>
            <a:r>
              <a:rPr lang="ro-RO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- Cântărilrea deșeurilor și uscarea naturală </a:t>
            </a:r>
            <a:endParaRPr lang="en-GB" sz="1400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o-RO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Urmează procesul de uscare a deșeurilor vegetale.</a:t>
            </a:r>
            <a:endParaRPr lang="en-GB" sz="1400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o-RO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Deșeurile vegetale au fost cântărite la balanța tehnică:</a:t>
            </a:r>
            <a:endParaRPr lang="en-GB" sz="1400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o-RO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m = 2,3235 Kg</a:t>
            </a:r>
            <a:endParaRPr lang="en-GB" sz="1400" dirty="0">
              <a:effectLst/>
              <a:latin typeface="Book Antiqua" panose="0204060205030503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057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727D0-56DE-D0C5-B92B-1A146A82D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62" y="1172597"/>
            <a:ext cx="8814933" cy="496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1CAEC-4BF6-2CAB-3C76-947EE77996BB}"/>
              </a:ext>
            </a:extLst>
          </p:cNvPr>
          <p:cNvSpPr txBox="1"/>
          <p:nvPr/>
        </p:nvSpPr>
        <p:spPr>
          <a:xfrm>
            <a:off x="319626" y="223256"/>
            <a:ext cx="10402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Evoluția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creșterii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grâului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după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luni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însămânțare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plantele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sunt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înalte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decât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plantele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probele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</a:p>
          <a:p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 această perioadă s-a urmărit și analizat creșterea și dezvoltarea plantelor: înățime, culoare, rădăcină.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8C11B-1E2E-CFCE-0033-F3FA7EC193FB}"/>
              </a:ext>
            </a:extLst>
          </p:cNvPr>
          <p:cNvSpPr txBox="1"/>
          <p:nvPr/>
        </p:nvSpPr>
        <p:spPr>
          <a:xfrm>
            <a:off x="3128682" y="4876800"/>
            <a:ext cx="673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PROBA 3					PROBA 1				PROBA 2</a:t>
            </a:r>
          </a:p>
        </p:txBody>
      </p:sp>
    </p:spTree>
    <p:extLst>
      <p:ext uri="{BB962C8B-B14F-4D97-AF65-F5344CB8AC3E}">
        <p14:creationId xmlns:p14="http://schemas.microsoft.com/office/powerpoint/2010/main" val="1996236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F4C990-0EF5-6B96-5F3B-4D127C4C34D5}"/>
              </a:ext>
            </a:extLst>
          </p:cNvPr>
          <p:cNvSpPr txBox="1"/>
          <p:nvPr/>
        </p:nvSpPr>
        <p:spPr>
          <a:xfrm>
            <a:off x="301869" y="336176"/>
            <a:ext cx="6265985" cy="469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REZULTATELE CERCETĂRII</a:t>
            </a: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ro-RO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Perioada de vegetaţie a plantelor de grâu are următoarele faze fenologice: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o-RO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germinare (răsărire),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o-RO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înrădăcinare,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o-RO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înfrăţire,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o-RO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formarea (alungirea) paiului,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o-RO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înspicare-înflorire-fecundare,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o-RO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formarea şi coacerea (maturarea) boabelor.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 observat plantele de grâu în primele 3 faze fenologice (germinare, înrădăcinare și înfrațire).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Toate probele au avut aceleași caracteristici ale mediului de laborator (umiditate, temperatură constantă 25</a:t>
            </a:r>
            <a:r>
              <a:rPr lang="ro-RO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lumină).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1756A7-22D9-AD95-5216-0B427EA6B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238" y="106888"/>
            <a:ext cx="4108492" cy="609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0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ADA826-3EAA-1188-2EFC-61EB46C73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2" y="125753"/>
            <a:ext cx="3113332" cy="4729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E65DBA-DC25-574F-DCE6-B77D16464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628" y="1242377"/>
            <a:ext cx="4055427" cy="4885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FDDEA2-C8D7-B9BB-46C2-4175DBB5B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424" y="125753"/>
            <a:ext cx="4255314" cy="5230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46BBF-4B2E-DF5F-7D49-3445292A8D80}"/>
              </a:ext>
            </a:extLst>
          </p:cNvPr>
          <p:cNvSpPr txBox="1"/>
          <p:nvPr/>
        </p:nvSpPr>
        <p:spPr>
          <a:xfrm>
            <a:off x="3326741" y="246359"/>
            <a:ext cx="4255314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S-au observat și analizat plantele prelevate din cele trei probe, după 14 de zile de la însămânțare.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72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66D0F4-6657-E6CA-94BD-A6B10A0B8D08}"/>
              </a:ext>
            </a:extLst>
          </p:cNvPr>
          <p:cNvSpPr txBox="1"/>
          <p:nvPr/>
        </p:nvSpPr>
        <p:spPr>
          <a:xfrm>
            <a:off x="472587" y="306619"/>
            <a:ext cx="6097464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S-a identificat tipul rădăcinii: </a:t>
            </a: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rădăcină subpământeană fasciculată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61DC0-10EB-9BD1-C4F2-71F217ED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70" y="977059"/>
            <a:ext cx="3017782" cy="2261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61CF2C-2F73-29C3-C0E4-9F2C1A6F7463}"/>
              </a:ext>
            </a:extLst>
          </p:cNvPr>
          <p:cNvSpPr txBox="1"/>
          <p:nvPr/>
        </p:nvSpPr>
        <p:spPr>
          <a:xfrm>
            <a:off x="888022" y="3408697"/>
            <a:ext cx="5769673" cy="265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 ceea ce privește rădăcina plantelor, putem observa în urma evaluării, că rădăcinile sunt mai ample, apariția fasciculelor este mai pronunțată în cazul probelor 2 și 3. Totodată, se observă că în cazul plantelor de la proba 3 acestea au dimensiuni mai mari, ceea ce înseamnă o rădăcină mai puternică.</a:t>
            </a:r>
            <a:r>
              <a:rPr lang="ro-R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S-au măsurat plantele și s-au obținut următoarele valori: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9B11377-B303-C4AE-59B6-5A5DD8061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292982"/>
              </p:ext>
            </p:extLst>
          </p:nvPr>
        </p:nvGraphicFramePr>
        <p:xfrm>
          <a:off x="7706406" y="3859823"/>
          <a:ext cx="3017783" cy="1394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693">
                  <a:extLst>
                    <a:ext uri="{9D8B030D-6E8A-4147-A177-3AD203B41FA5}">
                      <a16:colId xmlns:a16="http://schemas.microsoft.com/office/drawing/2014/main" val="2642852647"/>
                    </a:ext>
                  </a:extLst>
                </a:gridCol>
                <a:gridCol w="1055501">
                  <a:extLst>
                    <a:ext uri="{9D8B030D-6E8A-4147-A177-3AD203B41FA5}">
                      <a16:colId xmlns:a16="http://schemas.microsoft.com/office/drawing/2014/main" val="1060800404"/>
                    </a:ext>
                  </a:extLst>
                </a:gridCol>
                <a:gridCol w="1473589">
                  <a:extLst>
                    <a:ext uri="{9D8B030D-6E8A-4147-A177-3AD203B41FA5}">
                      <a16:colId xmlns:a16="http://schemas.microsoft.com/office/drawing/2014/main" val="3300905421"/>
                    </a:ext>
                  </a:extLst>
                </a:gridCol>
              </a:tblGrid>
              <a:tr h="5656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Proba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Înălțimea medie (cm)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Lățimea medie a frunzei (mm)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7879561"/>
                  </a:ext>
                </a:extLst>
              </a:tr>
              <a:tr h="276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13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0,5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7335117"/>
                  </a:ext>
                </a:extLst>
              </a:tr>
              <a:tr h="276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1,0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439281"/>
                  </a:ext>
                </a:extLst>
              </a:tr>
              <a:tr h="276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1,0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8165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EA7DD283-E25D-1E4C-0977-1FA35B925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06619"/>
            <a:ext cx="4038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39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2CE53-FCAF-39C8-B8FA-5EAC950DE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036" y="3429000"/>
            <a:ext cx="5718544" cy="2840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AD09EC-8A85-85DD-DA32-49BF7B2A7B83}"/>
              </a:ext>
            </a:extLst>
          </p:cNvPr>
          <p:cNvSpPr txBox="1"/>
          <p:nvPr/>
        </p:nvSpPr>
        <p:spPr>
          <a:xfrm>
            <a:off x="729763" y="182470"/>
            <a:ext cx="10770576" cy="2357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Plantele din proba 1, proba martor, au avut un ritm de creștere mai lent comparativ cu plantele din probele 2 și 3; totodată, putem menționa și faptul că plantele de la proba 2 comparativ cu cele de la proba 3 au avut ritmul de creștere ușor mai lent deoarece cantitatea de materie vegetală a fost mai puțină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Vigoarea plantelor de la probele 2 și 3 este mai mare comparativ cu cele de la proba 1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”Efectul de green” este mai accentuat la probele 2 și 3.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Dea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emenea se observă că proba 1 are doar o frunză iar la probele 2 și 3 a apărut a dua frunză (începe etapă e înfrățire -</a:t>
            </a:r>
            <a:r>
              <a:rPr lang="ro-RO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formează nodul de înfrăţire; din acesta pornesc lăstari noi, care poartă denumirea de fraţi).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90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1088BD-E5D5-CA06-6D39-5587DBD69472}"/>
              </a:ext>
            </a:extLst>
          </p:cNvPr>
          <p:cNvSpPr txBox="1"/>
          <p:nvPr/>
        </p:nvSpPr>
        <p:spPr>
          <a:xfrm>
            <a:off x="305532" y="96891"/>
            <a:ext cx="11704759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S-au analizat plantele prelevate din cele trei probe, după 21 de zile de la însămânțare. Plantele au fost comparate cu cele prelevate după 14 zile de la însămânțare.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38312-C76E-3C5D-820E-4E1F44461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32" y="890769"/>
            <a:ext cx="4178545" cy="2945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BCFC7-6136-201A-2381-5D53D52F4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917" y="2980183"/>
            <a:ext cx="4729149" cy="3316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93145-5EE8-4BF8-4A57-17CD93A0D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713" y="560948"/>
            <a:ext cx="4371015" cy="3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57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DADA6A-A64C-21B7-16B5-4C177A434A19}"/>
              </a:ext>
            </a:extLst>
          </p:cNvPr>
          <p:cNvSpPr txBox="1"/>
          <p:nvPr/>
        </p:nvSpPr>
        <p:spPr>
          <a:xfrm>
            <a:off x="534133" y="308076"/>
            <a:ext cx="6097464" cy="77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S-au măsurat plantele și s-au obținut următoarele valori: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A041A76-AFCD-705E-C9A9-05E5753F6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18583"/>
              </p:ext>
            </p:extLst>
          </p:nvPr>
        </p:nvGraphicFramePr>
        <p:xfrm>
          <a:off x="600404" y="784688"/>
          <a:ext cx="5644002" cy="1241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4108">
                  <a:extLst>
                    <a:ext uri="{9D8B030D-6E8A-4147-A177-3AD203B41FA5}">
                      <a16:colId xmlns:a16="http://schemas.microsoft.com/office/drawing/2014/main" val="1877908672"/>
                    </a:ext>
                  </a:extLst>
                </a:gridCol>
                <a:gridCol w="1851759">
                  <a:extLst>
                    <a:ext uri="{9D8B030D-6E8A-4147-A177-3AD203B41FA5}">
                      <a16:colId xmlns:a16="http://schemas.microsoft.com/office/drawing/2014/main" val="3109467615"/>
                    </a:ext>
                  </a:extLst>
                </a:gridCol>
                <a:gridCol w="1971722">
                  <a:extLst>
                    <a:ext uri="{9D8B030D-6E8A-4147-A177-3AD203B41FA5}">
                      <a16:colId xmlns:a16="http://schemas.microsoft.com/office/drawing/2014/main" val="386502641"/>
                    </a:ext>
                  </a:extLst>
                </a:gridCol>
                <a:gridCol w="1206413">
                  <a:extLst>
                    <a:ext uri="{9D8B030D-6E8A-4147-A177-3AD203B41FA5}">
                      <a16:colId xmlns:a16="http://schemas.microsoft.com/office/drawing/2014/main" val="14938987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Proba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Înălțimea medie (cm)</a:t>
                      </a:r>
                      <a:endParaRPr lang="en-GB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14 zile de la însămânțare – h</a:t>
                      </a:r>
                      <a:r>
                        <a:rPr lang="ro-RO" sz="1200" baseline="-25000" dirty="0">
                          <a:effectLst/>
                        </a:rPr>
                        <a:t>1</a:t>
                      </a:r>
                      <a:r>
                        <a:rPr lang="ro-RO" sz="1200" dirty="0">
                          <a:effectLst/>
                        </a:rPr>
                        <a:t>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Înălțimea medie (cm)</a:t>
                      </a:r>
                      <a:endParaRPr lang="en-GB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21 zile de la însămânțare – h</a:t>
                      </a:r>
                      <a:r>
                        <a:rPr lang="ro-RO" sz="1200" baseline="-25000" dirty="0">
                          <a:effectLst/>
                        </a:rPr>
                        <a:t>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Δh = h</a:t>
                      </a:r>
                      <a:r>
                        <a:rPr lang="ro-RO" sz="1200" baseline="-25000" dirty="0">
                          <a:effectLst/>
                        </a:rPr>
                        <a:t>2</a:t>
                      </a:r>
                      <a:r>
                        <a:rPr lang="ro-RO" sz="1200" dirty="0">
                          <a:effectLst/>
                        </a:rPr>
                        <a:t>-h</a:t>
                      </a:r>
                      <a:r>
                        <a:rPr lang="ro-RO" sz="1200" baseline="-25000" dirty="0">
                          <a:effectLst/>
                        </a:rPr>
                        <a:t>1 </a:t>
                      </a:r>
                      <a:r>
                        <a:rPr lang="ro-RO" sz="1200" dirty="0">
                          <a:effectLst/>
                        </a:rPr>
                        <a:t>(cm)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2428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13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5817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14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22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62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15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>
                          <a:effectLst/>
                        </a:rPr>
                        <a:t>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dirty="0">
                          <a:effectLst/>
                        </a:rPr>
                        <a:t>10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654813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3E2798D-AE40-580D-E0F4-C5E7AF24CE2C}"/>
              </a:ext>
            </a:extLst>
          </p:cNvPr>
          <p:cNvSpPr txBox="1"/>
          <p:nvPr/>
        </p:nvSpPr>
        <p:spPr>
          <a:xfrm>
            <a:off x="452804" y="1941091"/>
            <a:ext cx="11504734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observă ca plantele din proba 3, care au avut cantitatea cea mai mare de material vegetal, au avut o crește mai rapidă decăt plantele din proba 2. Deasemenea, se observă că plantele din proba 1 care a avut pământ fără deșeuri vegetale, sunt mai subțiri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iar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frunzele  au avut o creștere mai lentă.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Plantele din probele 2 și 3 au a doua frunză mai lungă și mai lată.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230421-C228-CA34-3DBD-87AFFC906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21" y="3429000"/>
            <a:ext cx="116205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36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04D8B-04C3-6AE3-C8DA-FCBDF03A4132}"/>
              </a:ext>
            </a:extLst>
          </p:cNvPr>
          <p:cNvSpPr txBox="1"/>
          <p:nvPr/>
        </p:nvSpPr>
        <p:spPr>
          <a:xfrm>
            <a:off x="659423" y="1319852"/>
            <a:ext cx="10137531" cy="454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ro-RO" sz="2400" b="1" kern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CONCLUZIILE CERCETĂRII</a:t>
            </a:r>
            <a:endParaRPr lang="en-GB" sz="24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 urma rezultatelor experimentale obținute și interpretate se reliefează faptul că resturile vegetale (compostul) au efecte benefice asupra solului, implicit asupra creșterii și dezvoltării plantelor.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 cazul probelor 2 și 3 se poate concluziona că resturile vegetale (compostul) administrate în cantități mai mari duc la o creștere și dezvoltare mai rapidă a plantelor deoarece humusul format îmbunătățește fertilitatea solului.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Ipoteza</a:t>
            </a:r>
            <a:r>
              <a:rPr lang="en-GB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cercetare</a:t>
            </a:r>
            <a:r>
              <a:rPr lang="en-GB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”</a:t>
            </a: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Descompunerea</a:t>
            </a:r>
            <a:r>
              <a:rPr lang="en-GB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materialelor</a:t>
            </a:r>
            <a:r>
              <a:rPr lang="en-GB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vegetale</a:t>
            </a:r>
            <a:r>
              <a:rPr lang="en-GB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influiențează</a:t>
            </a:r>
            <a:r>
              <a:rPr lang="en-GB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benefic</a:t>
            </a:r>
            <a:r>
              <a:rPr lang="en-GB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dezvoltarea</a:t>
            </a:r>
            <a:r>
              <a:rPr lang="en-GB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plantelor</a:t>
            </a:r>
            <a:r>
              <a:rPr lang="en-GB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a </a:t>
            </a: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fost</a:t>
            </a:r>
            <a:r>
              <a:rPr lang="en-GB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confirmată</a:t>
            </a:r>
            <a:endParaRPr lang="en-GB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Recuperarea și utilizarea resturilor vegetale au efect benefic și la scară mare, ca fertilizant de bază, înlocuind astfel aplicarea de îngrășăminte chimice, evitându-se poluarea.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recomandăm agricultorilor să nu mai ardă miriștea de pe terenul agricol după recoltare ci să o încorporeze în sol;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proprietarilor de locuințe să strângă și să utilizeze materialul vegetal în vederea obținerii compostului.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5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A49011-B083-BB65-B506-8E1060AA8D66}"/>
              </a:ext>
            </a:extLst>
          </p:cNvPr>
          <p:cNvSpPr txBox="1"/>
          <p:nvPr/>
        </p:nvSpPr>
        <p:spPr>
          <a:xfrm>
            <a:off x="4024679" y="2028809"/>
            <a:ext cx="6097464" cy="3647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ro-RO" sz="2400" b="1" kern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PROPUNERI ŞI RECOMANDĂRI</a:t>
            </a:r>
            <a:endParaRPr lang="en-GB" sz="24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Autoritățile locale care vor fi informate cu privire la rezultatele cercetării elevilor: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  <a:tabLst>
                <a:tab pos="847725" algn="l"/>
              </a:tabLst>
            </a:pPr>
            <a:r>
              <a:rPr lang="ro-RO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Autoritățile administrației publice locale (Consiliul Județean, Consiliul Local)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  <a:tabLst>
                <a:tab pos="847725" algn="l"/>
              </a:tabLst>
            </a:pPr>
            <a:r>
              <a:rPr lang="ro-RO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Operatorii economici/proprietarii de case particulare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847725" algn="l"/>
              </a:tabLst>
            </a:pPr>
            <a:r>
              <a:rPr lang="ro-RO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Agricultorii 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847725" algn="l"/>
              </a:tabLst>
            </a:pP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Elevii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vor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împarți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flayere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agricultorilor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prorietarilor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locuințe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administrației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locale.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38848-AC7D-9CDF-D3D1-C46BBE484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93" y="431871"/>
            <a:ext cx="3233329" cy="57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46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3845D1-C0DF-4962-AF89-BC7BC0AE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9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3B2816-D374-4BC7-9867-0430E174B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" y="404447"/>
            <a:ext cx="5205045" cy="3903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799A5E-93E3-49F7-AD86-81406C9E2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94" y="1969478"/>
            <a:ext cx="5462952" cy="409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8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DECDC-86E4-4881-A52E-465E23064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" y="474785"/>
            <a:ext cx="3963133" cy="5284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F81A0F-B22F-49AF-8D95-BEA30941F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92" y="852854"/>
            <a:ext cx="5908430" cy="44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89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AE3FA-4958-4082-8607-C5297874D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4" y="279155"/>
            <a:ext cx="5430717" cy="4073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8A1A6-3B90-4909-A264-B0A870578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08" y="1573824"/>
            <a:ext cx="5697415" cy="42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69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F3FDD-87EE-4CB8-9E85-5E8F56A36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89" y="914399"/>
            <a:ext cx="10464605" cy="516987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o-RO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Etapa 3 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– Cântărirea deșeurilor vegetale uscate și determinarea procentului de umiditate </a:t>
            </a:r>
          </a:p>
          <a:p>
            <a:pPr>
              <a:lnSpc>
                <a:spcPct val="120000"/>
              </a:lnSpc>
            </a:pP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S-au folosit 2 metode de uscare:</a:t>
            </a:r>
          </a:p>
          <a:p>
            <a:pPr>
              <a:lnSpc>
                <a:spcPct val="120000"/>
              </a:lnSpc>
            </a:pP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1.</a:t>
            </a:r>
            <a:r>
              <a:rPr lang="en-GB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 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Uscarea naturală – deșeurile au fost întinse pe o masă și lăsate timp de 7 zile la o temperatură a camerei de aproximativ 24,7</a:t>
            </a:r>
            <a:r>
              <a:rPr lang="ro-RO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0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C.</a:t>
            </a:r>
          </a:p>
          <a:p>
            <a:pPr>
              <a:lnSpc>
                <a:spcPct val="120000"/>
              </a:lnSpc>
            </a:pP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2.</a:t>
            </a:r>
            <a:r>
              <a:rPr lang="en-GB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 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Uscarea în etuvă (pentru comparare).</a:t>
            </a:r>
          </a:p>
          <a:p>
            <a:pPr>
              <a:lnSpc>
                <a:spcPct val="120000"/>
              </a:lnSpc>
            </a:pP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S-a introdus în etuvă la temperatura de 80</a:t>
            </a:r>
            <a:r>
              <a:rPr lang="ro-RO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0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C o cantitate de m</a:t>
            </a:r>
            <a:r>
              <a:rPr lang="ro-RO" sz="2400" baseline="-25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1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 = 20,5 g deșeu vegetal. </a:t>
            </a:r>
          </a:p>
          <a:p>
            <a:pPr>
              <a:lnSpc>
                <a:spcPct val="120000"/>
              </a:lnSpc>
            </a:pPr>
            <a:r>
              <a:rPr lang="ro-RO" sz="24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După 10 minute 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masa probei a fost m</a:t>
            </a:r>
            <a:r>
              <a:rPr lang="ro-RO" sz="2400" baseline="-25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2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 = 15,5g. În urma calculului a rezultat o umiditate de 24,39%.</a:t>
            </a:r>
          </a:p>
          <a:p>
            <a:pPr>
              <a:lnSpc>
                <a:spcPct val="120000"/>
              </a:lnSpc>
            </a:pPr>
            <a:r>
              <a:rPr lang="ro-RO" sz="24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După 20 min 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în etuvă la temperatura de 80</a:t>
            </a:r>
            <a:r>
              <a:rPr lang="ro-RO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0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C masa probei a fost m</a:t>
            </a:r>
            <a:r>
              <a:rPr lang="ro-RO" sz="2400" baseline="-25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3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 = 14,0 g deșeu vegetal. În urma calculului a rezultat o umiditate de 31,71%. </a:t>
            </a:r>
            <a:endParaRPr lang="en-GB" sz="2400" dirty="0">
              <a:solidFill>
                <a:srgbClr val="000000"/>
              </a:solidFill>
              <a:effectLst/>
              <a:highlight>
                <a:srgbClr val="FFFFFF"/>
              </a:highlight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o-RO" sz="24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După 7 zile </a:t>
            </a:r>
            <a:r>
              <a:rPr lang="ro-RO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ook Antiqua" panose="02040602050305030304" pitchFamily="18" charset="0"/>
                <a:ea typeface="Arial" panose="020B0604020202020204" pitchFamily="34" charset="0"/>
              </a:rPr>
              <a:t>masa deșeurilor vegetale lăsate la uscarea naturală a fost 1,7432 kg.  În urma calculului a rezultat o umiditate de 24,974%.</a:t>
            </a:r>
          </a:p>
          <a:p>
            <a:pPr>
              <a:lnSpc>
                <a:spcPct val="120000"/>
              </a:lnSpc>
            </a:pPr>
            <a:endParaRPr lang="en-GB" sz="2400" dirty="0">
              <a:solidFill>
                <a:srgbClr val="000000"/>
              </a:solidFill>
              <a:effectLst/>
              <a:highlight>
                <a:srgbClr val="FFFFFF"/>
              </a:highlight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GB" sz="2400" dirty="0">
              <a:solidFill>
                <a:srgbClr val="000000"/>
              </a:solidFill>
              <a:effectLst/>
              <a:highlight>
                <a:srgbClr val="FFFFFF"/>
              </a:highlight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GB" sz="2400" dirty="0">
              <a:solidFill>
                <a:srgbClr val="000000"/>
              </a:solidFill>
              <a:highlight>
                <a:srgbClr val="FFFFFF"/>
              </a:highlight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o-RO" sz="2400" dirty="0">
              <a:solidFill>
                <a:srgbClr val="000000"/>
              </a:solidFill>
              <a:effectLst/>
              <a:highlight>
                <a:srgbClr val="FFFFFF"/>
              </a:highlight>
              <a:latin typeface="Book Antiqua" panose="0204060205030503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393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AAB99-5A3E-D129-90FA-723406EFA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755487"/>
            <a:ext cx="10058400" cy="1020559"/>
          </a:xfrm>
        </p:spPr>
        <p:txBody>
          <a:bodyPr/>
          <a:lstStyle/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observă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procentul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umiditate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după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zile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uscare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naturală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aproximativ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egal cu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procentul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umiditate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după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minute de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uscare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etuvă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cercetare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vegetală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uscată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natural.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6DBF9-2D1A-8572-15BB-4092E7E51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62" y="1978269"/>
            <a:ext cx="9192715" cy="46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86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6B799-BC0B-4E44-B836-805420D5F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8" y="290147"/>
            <a:ext cx="5802923" cy="4352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5436B-835D-4E52-98A4-19CE43421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98" y="2066193"/>
            <a:ext cx="5316415" cy="39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9100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2585</TotalTime>
  <Words>1278</Words>
  <Application>Microsoft Office PowerPoint</Application>
  <PresentationFormat>Widescreen</PresentationFormat>
  <Paragraphs>114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Book Antiqua</vt:lpstr>
      <vt:lpstr>Calibri</vt:lpstr>
      <vt:lpstr>Calibri Light</vt:lpstr>
      <vt:lpstr>Symbol</vt:lpstr>
      <vt:lpstr>Times New Roman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Echipa de proiect a Colegiului Economic “Virgil Madgearu” Galaţi</dc:title>
  <dc:creator>Daniela Dinica</dc:creator>
  <cp:lastModifiedBy>Daniela Dinica</cp:lastModifiedBy>
  <cp:revision>38</cp:revision>
  <dcterms:created xsi:type="dcterms:W3CDTF">2021-01-21T06:37:25Z</dcterms:created>
  <dcterms:modified xsi:type="dcterms:W3CDTF">2022-07-01T10:23:19Z</dcterms:modified>
</cp:coreProperties>
</file>