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40" d="100"/>
          <a:sy n="40" d="100"/>
        </p:scale>
        <p:origin x="13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Συγγραφέας και ημερομηνί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Συγγραφέας και ημερομηνία</a:t>
            </a:r>
          </a:p>
        </p:txBody>
      </p:sp>
      <p:sp>
        <p:nvSpPr>
          <p:cNvPr id="12" name="Τίτλος παρουσίασης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Τίτλος παρουσίασης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Υπότιτλος παρουσίασης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Δήλω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Δήλωση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Σπουδαίο γεγονό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Πληροφορίες γεγονότος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Πληροφορίες γεγονότος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Απόδοση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Απόδοση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«Αξιοσημείωτη παράθεση»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και 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Τίτλος παρουσίασης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Τίτλος παρουσίασης</a:t>
            </a:r>
          </a:p>
        </p:txBody>
      </p:sp>
      <p:sp>
        <p:nvSpPr>
          <p:cNvPr id="23" name="Συγγραφέας και ημερομηνία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Συγγραφέας και ημερομηνία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Υπότιτλος παρουσίασης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Εναλλ. τίτλος και 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Τίτλος σλάιντ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Τίτλος σλάιντ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Υπότιτλος σλάιντ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Τίτλος σλάιντ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Τίτλος σλάιντ</a:t>
            </a:r>
          </a:p>
        </p:txBody>
      </p:sp>
      <p:sp>
        <p:nvSpPr>
          <p:cNvPr id="43" name="Υπότιτλος σλάιντ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Υπότιτλος σλάιντ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κουκκίδων σλάιντ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Κείμενο κουκκίδων σλάιντ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Υπότιτλος σλάιντ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Υπότιτλος σλάιντ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Κείμενο κουκκίδων σλάιντ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Τίτλος σλάιντ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Τίτλος σλάιντ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Ενότη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Τίτλος ενότητας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Τίτλος ενότητας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Τίτλος σλάιντ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Τίτλος σλάιντ</a:t>
            </a:r>
          </a:p>
        </p:txBody>
      </p:sp>
      <p:sp>
        <p:nvSpPr>
          <p:cNvPr id="80" name="Υπότιτλος σλάιντ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Υπότιτλος σλάιντ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Ατζέ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Τίτλος αντζέντας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Τίτλος αντζέντας</a:t>
            </a:r>
          </a:p>
        </p:txBody>
      </p:sp>
      <p:sp>
        <p:nvSpPr>
          <p:cNvPr id="89" name="Υπότιτλος αντζέντας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Υπότιτλος αντζέντας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Θέματα αντζέντας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σλάιντ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Τίτλος σλάιντ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Κείμενο κουκκίδων σλάιντ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0174.jpeg" descr="IMG_0174.jpe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812" b="7812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</p:spPr>
      </p:pic>
      <p:sp>
        <p:nvSpPr>
          <p:cNvPr id="152" name="ΠΡΑΣΙΝΑ ΚΤΙΡΙΑ"/>
          <p:cNvSpPr txBox="1">
            <a:spLocks noGrp="1"/>
          </p:cNvSpPr>
          <p:nvPr>
            <p:ph type="title"/>
          </p:nvPr>
        </p:nvSpPr>
        <p:spPr>
          <a:xfrm>
            <a:off x="666827" y="6687819"/>
            <a:ext cx="20362369" cy="1908333"/>
          </a:xfrm>
          <a:prstGeom prst="rect">
            <a:avLst/>
          </a:prstGeom>
        </p:spPr>
        <p:txBody>
          <a:bodyPr/>
          <a:lstStyle/>
          <a:p>
            <a:r>
              <a:t>ΠΡΑΣΙΝΑ ΚΤΙΡΙΑ </a:t>
            </a:r>
          </a:p>
        </p:txBody>
      </p:sp>
      <p:sp>
        <p:nvSpPr>
          <p:cNvPr id="153" name="Μιλτιάδης, Μάρκος, Δημήτρης, Νίκος"/>
          <p:cNvSpPr txBox="1">
            <a:spLocks noGrp="1"/>
          </p:cNvSpPr>
          <p:nvPr>
            <p:ph type="body" sz="quarter" idx="1"/>
          </p:nvPr>
        </p:nvSpPr>
        <p:spPr>
          <a:xfrm>
            <a:off x="19959015" y="1827499"/>
            <a:ext cx="4007891" cy="2026472"/>
          </a:xfrm>
          <a:prstGeom prst="rect">
            <a:avLst/>
          </a:prstGeom>
        </p:spPr>
        <p:txBody>
          <a:bodyPr>
            <a:noAutofit/>
          </a:bodyPr>
          <a:lstStyle>
            <a:lvl1pPr defTabSz="619125">
              <a:defRPr sz="4125"/>
            </a:lvl1pPr>
          </a:lstStyle>
          <a:p>
            <a:pPr>
              <a:lnSpc>
                <a:spcPct val="150000"/>
              </a:lnSpc>
            </a:pPr>
            <a:r>
              <a:rPr sz="2400" dirty="0" err="1" smtClean="0"/>
              <a:t>Μιλτιάδης</a:t>
            </a:r>
            <a:r>
              <a:rPr lang="el-GR" sz="2400" dirty="0" smtClean="0"/>
              <a:t> Ράπτης</a:t>
            </a:r>
          </a:p>
          <a:p>
            <a:pPr>
              <a:lnSpc>
                <a:spcPct val="150000"/>
              </a:lnSpc>
            </a:pPr>
            <a:r>
              <a:rPr sz="2400" dirty="0" err="1" smtClean="0"/>
              <a:t>Μάρκος</a:t>
            </a:r>
            <a:r>
              <a:rPr lang="el-GR" sz="2400" dirty="0" smtClean="0"/>
              <a:t> Μαργαρίτης</a:t>
            </a:r>
            <a:r>
              <a:rPr sz="2400" dirty="0" smtClean="0"/>
              <a:t> </a:t>
            </a:r>
            <a:r>
              <a:rPr sz="2400" dirty="0" err="1" smtClean="0"/>
              <a:t>Δημήτρης</a:t>
            </a:r>
            <a:r>
              <a:rPr lang="el-GR" sz="2400" dirty="0" smtClean="0"/>
              <a:t> </a:t>
            </a:r>
            <a:r>
              <a:rPr lang="el-GR" sz="2400" dirty="0" err="1" smtClean="0"/>
              <a:t>Μαγκούτας</a:t>
            </a:r>
            <a:r>
              <a:rPr sz="2400" dirty="0" smtClean="0"/>
              <a:t> </a:t>
            </a:r>
            <a:endParaRPr lang="el-GR" sz="2400" dirty="0" smtClean="0"/>
          </a:p>
          <a:p>
            <a:pPr>
              <a:lnSpc>
                <a:spcPct val="150000"/>
              </a:lnSpc>
            </a:pPr>
            <a:r>
              <a:rPr sz="2400" dirty="0" err="1" smtClean="0"/>
              <a:t>Νίκος</a:t>
            </a:r>
            <a:r>
              <a:rPr lang="el-GR" sz="2400" dirty="0" smtClean="0"/>
              <a:t> Μήτρου</a:t>
            </a:r>
            <a:r>
              <a:rPr sz="2400" dirty="0" smtClean="0"/>
              <a:t> </a:t>
            </a:r>
            <a:endParaRPr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Με τους κάθετους πράσινους τοίχους ασχολήθηκαν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48204">
              <a:defRPr sz="7140" spc="-142"/>
            </a:lvl1pPr>
          </a:lstStyle>
          <a:p>
            <a:r>
              <a:t>Με τους κάθετους πράσινους τοίχους ασχολήθηκαν:</a:t>
            </a:r>
          </a:p>
        </p:txBody>
      </p:sp>
      <p:sp>
        <p:nvSpPr>
          <p:cNvPr id="198" name="Stanley Hart White (πρώτος κάθετος κήπος, το 1938)…"/>
          <p:cNvSpPr txBox="1">
            <a:spLocks noGrp="1"/>
          </p:cNvSpPr>
          <p:nvPr>
            <p:ph type="body" idx="1"/>
          </p:nvPr>
        </p:nvSpPr>
        <p:spPr>
          <a:xfrm>
            <a:off x="1206500" y="3166276"/>
            <a:ext cx="21971000" cy="10549724"/>
          </a:xfrm>
          <a:prstGeom prst="rect">
            <a:avLst/>
          </a:prstGeom>
        </p:spPr>
        <p:txBody>
          <a:bodyPr/>
          <a:lstStyle/>
          <a:p>
            <a:r>
              <a:rPr dirty="0"/>
              <a:t>Stanley Hart White (π</a:t>
            </a:r>
            <a:r>
              <a:rPr dirty="0" err="1"/>
              <a:t>ρώτος</a:t>
            </a:r>
            <a:r>
              <a:rPr dirty="0"/>
              <a:t> </a:t>
            </a:r>
            <a:r>
              <a:rPr dirty="0" err="1"/>
              <a:t>κάθετος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πος, το 1938</a:t>
            </a:r>
            <a:r>
              <a:rPr dirty="0" smtClean="0"/>
              <a:t>)</a:t>
            </a:r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r>
              <a:rPr dirty="0" smtClean="0"/>
              <a:t>Patrick </a:t>
            </a:r>
            <a:r>
              <a:rPr dirty="0"/>
              <a:t>Blanc (</a:t>
            </a:r>
            <a:r>
              <a:rPr dirty="0" err="1"/>
              <a:t>κάθετοι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ποι που μοιάζουν με τροπικά </a:t>
            </a:r>
            <a:r>
              <a:rPr dirty="0" smtClean="0"/>
              <a:t>δάση</a:t>
            </a:r>
            <a:r>
              <a:rPr dirty="0"/>
              <a:t>)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706" y="2249336"/>
            <a:ext cx="5503200" cy="412740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173" y="7711457"/>
            <a:ext cx="5003216" cy="4249859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Παραδείγματα πράσινων προσόψε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Παραδείγματα πράσινων προσόψεων </a:t>
            </a:r>
          </a:p>
        </p:txBody>
      </p:sp>
      <p:sp>
        <p:nvSpPr>
          <p:cNvPr id="203" name="Μουσείο Quai Branly στο Παρίσι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rPr dirty="0" err="1"/>
              <a:t>Μουσείο</a:t>
            </a:r>
            <a:r>
              <a:rPr dirty="0"/>
              <a:t> Quai </a:t>
            </a:r>
            <a:r>
              <a:rPr dirty="0" err="1"/>
              <a:t>Branly</a:t>
            </a:r>
            <a:r>
              <a:rPr dirty="0"/>
              <a:t> </a:t>
            </a:r>
            <a:r>
              <a:rPr dirty="0" err="1"/>
              <a:t>στο</a:t>
            </a:r>
            <a:r>
              <a:rPr dirty="0"/>
              <a:t> </a:t>
            </a:r>
            <a:r>
              <a:rPr dirty="0" err="1"/>
              <a:t>Π</a:t>
            </a:r>
            <a:r>
              <a:rPr dirty="0"/>
              <a:t>α</a:t>
            </a:r>
            <a:r>
              <a:rPr dirty="0" err="1"/>
              <a:t>ρίσι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endParaRPr dirty="0"/>
          </a:p>
          <a:p>
            <a:pPr marL="698500" indent="-698500">
              <a:buSzPct val="123000"/>
              <a:buChar char="•"/>
            </a:pPr>
            <a:endParaRPr dirty="0"/>
          </a:p>
          <a:p>
            <a:pPr marL="698500" indent="-698500">
              <a:buSzPct val="123000"/>
              <a:buChar char="•"/>
            </a:pPr>
            <a:r>
              <a:rPr dirty="0"/>
              <a:t>Vertical forest </a:t>
            </a:r>
            <a:r>
              <a:rPr dirty="0" err="1"/>
              <a:t>στο</a:t>
            </a:r>
            <a:r>
              <a:rPr dirty="0"/>
              <a:t> </a:t>
            </a:r>
            <a:r>
              <a:rPr dirty="0" err="1"/>
              <a:t>Μιλάνο</a:t>
            </a:r>
            <a:endParaRPr dirty="0"/>
          </a:p>
          <a:p>
            <a:pPr marL="698500" indent="-698500">
              <a:buSzPct val="123000"/>
              <a:buChar char="•"/>
            </a:pPr>
            <a:endParaRPr dirty="0"/>
          </a:p>
          <a:p>
            <a:pPr marL="698500" indent="-698500">
              <a:buSzPct val="123000"/>
              <a:buChar char="•"/>
            </a:pPr>
            <a:endParaRPr dirty="0"/>
          </a:p>
          <a:p>
            <a:pPr marL="698500" indent="-698500">
              <a:buSzPct val="123000"/>
              <a:buChar char="•"/>
            </a:pPr>
            <a:r>
              <a:rPr dirty="0" err="1"/>
              <a:t>Ν</a:t>
            </a:r>
            <a:r>
              <a:rPr dirty="0"/>
              <a:t>α</a:t>
            </a:r>
            <a:r>
              <a:rPr dirty="0" err="1"/>
              <a:t>υτιλι</a:t>
            </a:r>
            <a:r>
              <a:rPr dirty="0"/>
              <a:t>α</a:t>
            </a:r>
            <a:r>
              <a:rPr dirty="0" err="1"/>
              <a:t>κό</a:t>
            </a:r>
            <a:r>
              <a:rPr dirty="0"/>
              <a:t> </a:t>
            </a:r>
            <a:r>
              <a:rPr dirty="0" err="1"/>
              <a:t>κέντρο</a:t>
            </a:r>
            <a:r>
              <a:rPr dirty="0"/>
              <a:t> </a:t>
            </a:r>
            <a:r>
              <a:rPr dirty="0" err="1"/>
              <a:t>στην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λλιθέ</a:t>
            </a:r>
            <a:r>
              <a:rPr dirty="0"/>
              <a:t>α (</a:t>
            </a:r>
            <a:r>
              <a:rPr dirty="0" err="1"/>
              <a:t>Αθήν</a:t>
            </a:r>
            <a:r>
              <a:rPr dirty="0"/>
              <a:t>α) 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234" y="2631171"/>
            <a:ext cx="4161990" cy="277466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2869" y="4541715"/>
            <a:ext cx="4954053" cy="3713062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7887" y="9457603"/>
            <a:ext cx="5655142" cy="326741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Πλεονεκτήματα κάθετου πρασίνου στα κτίρ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65188">
              <a:defRPr sz="8245" spc="-164"/>
            </a:lvl1pPr>
          </a:lstStyle>
          <a:p>
            <a:r>
              <a:t>Πλεονεκτήματα κάθετου πρασίνου στα κτίρια </a:t>
            </a:r>
          </a:p>
        </p:txBody>
      </p:sp>
      <p:sp>
        <p:nvSpPr>
          <p:cNvPr id="209" name="Νέες όψεις στον αστικό ιστό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rPr dirty="0" err="1"/>
              <a:t>Νέες</a:t>
            </a:r>
            <a:r>
              <a:rPr dirty="0"/>
              <a:t> </a:t>
            </a:r>
            <a:r>
              <a:rPr dirty="0" err="1"/>
              <a:t>όψεις</a:t>
            </a:r>
            <a:r>
              <a:rPr dirty="0"/>
              <a:t> </a:t>
            </a:r>
            <a:r>
              <a:rPr dirty="0" err="1"/>
              <a:t>στον</a:t>
            </a:r>
            <a:r>
              <a:rPr dirty="0"/>
              <a:t> α</a:t>
            </a:r>
            <a:r>
              <a:rPr dirty="0" err="1"/>
              <a:t>στικό</a:t>
            </a:r>
            <a:r>
              <a:rPr dirty="0"/>
              <a:t> </a:t>
            </a:r>
            <a:r>
              <a:rPr dirty="0" err="1"/>
              <a:t>ιστό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Θερμική</a:t>
            </a:r>
            <a:r>
              <a:rPr dirty="0"/>
              <a:t> </a:t>
            </a:r>
            <a:r>
              <a:rPr dirty="0" err="1"/>
              <a:t>μόνωση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κτιρίου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Περι</a:t>
            </a:r>
            <a:r>
              <a:rPr dirty="0"/>
              <a:t>βα</a:t>
            </a:r>
            <a:r>
              <a:rPr dirty="0" err="1"/>
              <a:t>λλοντική</a:t>
            </a:r>
            <a:r>
              <a:rPr dirty="0"/>
              <a:t> β</a:t>
            </a:r>
            <a:r>
              <a:rPr dirty="0" err="1"/>
              <a:t>ελτίωση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Μείωση</a:t>
            </a:r>
            <a:r>
              <a:rPr dirty="0"/>
              <a:t> </a:t>
            </a:r>
            <a:r>
              <a:rPr dirty="0" err="1"/>
              <a:t>σκόνης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νέφους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Αισθητική</a:t>
            </a:r>
            <a:r>
              <a:rPr dirty="0"/>
              <a:t> β</a:t>
            </a:r>
            <a:r>
              <a:rPr dirty="0" err="1"/>
              <a:t>ελτίωση</a:t>
            </a:r>
            <a:r>
              <a:rPr dirty="0"/>
              <a:t> </a:t>
            </a:r>
            <a:r>
              <a:rPr dirty="0" err="1"/>
              <a:t>στις</a:t>
            </a:r>
            <a:r>
              <a:rPr dirty="0"/>
              <a:t> </a:t>
            </a:r>
            <a:r>
              <a:rPr dirty="0" err="1"/>
              <a:t>όψεις</a:t>
            </a:r>
            <a:r>
              <a:rPr dirty="0"/>
              <a:t> </a:t>
            </a:r>
          </a:p>
        </p:txBody>
      </p:sp>
      <p:pic>
        <p:nvPicPr>
          <p:cNvPr id="210" name="IMG_3053.jpeg" descr="IMG_3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577" y="3359359"/>
            <a:ext cx="7464712" cy="9331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Μειονεκτήματ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Μειονεκτήματα </a:t>
            </a:r>
          </a:p>
        </p:txBody>
      </p:sp>
      <p:sp>
        <p:nvSpPr>
          <p:cNvPr id="213" name="Υψηλό κόστος εγκατάστασης και συντήρησης…"/>
          <p:cNvSpPr txBox="1">
            <a:spLocks noGrp="1"/>
          </p:cNvSpPr>
          <p:nvPr>
            <p:ph type="body" idx="1"/>
          </p:nvPr>
        </p:nvSpPr>
        <p:spPr>
          <a:xfrm>
            <a:off x="1206500" y="4243609"/>
            <a:ext cx="21971000" cy="8256012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rPr dirty="0" err="1"/>
              <a:t>Υψηλό</a:t>
            </a:r>
            <a:r>
              <a:rPr dirty="0"/>
              <a:t> </a:t>
            </a:r>
            <a:r>
              <a:rPr dirty="0" err="1"/>
              <a:t>κόστος</a:t>
            </a:r>
            <a:r>
              <a:rPr dirty="0"/>
              <a:t> </a:t>
            </a:r>
            <a:r>
              <a:rPr dirty="0" err="1"/>
              <a:t>εγκ</a:t>
            </a:r>
            <a:r>
              <a:rPr dirty="0"/>
              <a:t>α</a:t>
            </a:r>
            <a:r>
              <a:rPr dirty="0" err="1"/>
              <a:t>τάστ</a:t>
            </a:r>
            <a:r>
              <a:rPr dirty="0"/>
              <a:t>α</a:t>
            </a:r>
            <a:r>
              <a:rPr dirty="0" err="1"/>
              <a:t>σης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συντήρησης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Περιορισμένη</a:t>
            </a:r>
            <a:r>
              <a:rPr dirty="0"/>
              <a:t> </a:t>
            </a:r>
            <a:r>
              <a:rPr dirty="0" err="1"/>
              <a:t>ε</a:t>
            </a:r>
            <a:r>
              <a:rPr dirty="0"/>
              <a:t>π</a:t>
            </a:r>
            <a:r>
              <a:rPr dirty="0" err="1"/>
              <a:t>ιλογή</a:t>
            </a:r>
            <a:r>
              <a:rPr dirty="0"/>
              <a:t> </a:t>
            </a:r>
            <a:r>
              <a:rPr dirty="0" err="1"/>
              <a:t>φυτών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Ύ</a:t>
            </a:r>
            <a:r>
              <a:rPr dirty="0"/>
              <a:t>πα</a:t>
            </a:r>
            <a:r>
              <a:rPr dirty="0" err="1"/>
              <a:t>ρξη</a:t>
            </a:r>
            <a:r>
              <a:rPr dirty="0"/>
              <a:t> </a:t>
            </a:r>
            <a:r>
              <a:rPr dirty="0" err="1"/>
              <a:t>εντόμων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μικρών</a:t>
            </a:r>
            <a:r>
              <a:rPr dirty="0"/>
              <a:t> </a:t>
            </a:r>
            <a:r>
              <a:rPr dirty="0" err="1"/>
              <a:t>ζώων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κτίρι</a:t>
            </a:r>
            <a:r>
              <a:rPr dirty="0"/>
              <a:t>α </a:t>
            </a:r>
            <a:r>
              <a:rPr dirty="0" err="1"/>
              <a:t>εξ</a:t>
            </a:r>
            <a:r>
              <a:rPr dirty="0"/>
              <a:t>α</a:t>
            </a:r>
            <a:r>
              <a:rPr dirty="0" err="1"/>
              <a:t>ρτώντ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απ</a:t>
            </a:r>
            <a:r>
              <a:rPr dirty="0" err="1"/>
              <a:t>ό</a:t>
            </a:r>
            <a:r>
              <a:rPr dirty="0"/>
              <a:t> </a:t>
            </a:r>
            <a:r>
              <a:rPr dirty="0" err="1"/>
              <a:t>τον</a:t>
            </a:r>
            <a:r>
              <a:rPr dirty="0"/>
              <a:t> </a:t>
            </a:r>
            <a:r>
              <a:rPr dirty="0" err="1"/>
              <a:t>ήλιο</a:t>
            </a:r>
            <a:r>
              <a:rPr dirty="0"/>
              <a:t>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Μικρή</a:t>
            </a:r>
            <a:r>
              <a:rPr dirty="0"/>
              <a:t> </a:t>
            </a:r>
            <a:r>
              <a:rPr dirty="0" err="1"/>
              <a:t>δι</a:t>
            </a:r>
            <a:r>
              <a:rPr dirty="0"/>
              <a:t>α</a:t>
            </a:r>
            <a:r>
              <a:rPr dirty="0" err="1"/>
              <a:t>θεσιμότητ</a:t>
            </a:r>
            <a:r>
              <a:rPr dirty="0"/>
              <a:t>α </a:t>
            </a:r>
            <a:r>
              <a:rPr dirty="0" err="1"/>
              <a:t>υλικών</a:t>
            </a:r>
            <a:r>
              <a:rPr dirty="0"/>
              <a:t> 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587" y="5811825"/>
            <a:ext cx="9875484" cy="592529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Κάθετη Καλλιέργε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Κάθετη Καλλιέργεια</a:t>
            </a:r>
          </a:p>
        </p:txBody>
      </p:sp>
      <p:sp>
        <p:nvSpPr>
          <p:cNvPr id="217" name="Η κάθετη καλλιέργεια είναι η μέθοδος παραγωγής προϊόντων κάθετα ή στον αέρα…"/>
          <p:cNvSpPr txBox="1">
            <a:spLocks noGrp="1"/>
          </p:cNvSpPr>
          <p:nvPr>
            <p:ph type="body" idx="1"/>
          </p:nvPr>
        </p:nvSpPr>
        <p:spPr>
          <a:xfrm>
            <a:off x="1206500" y="2925974"/>
            <a:ext cx="21971000" cy="8256012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rPr dirty="0" err="1"/>
              <a:t>Η</a:t>
            </a:r>
            <a:r>
              <a:rPr dirty="0"/>
              <a:t> </a:t>
            </a:r>
            <a:r>
              <a:rPr dirty="0" err="1"/>
              <a:t>κάθετη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λλιέργει</a:t>
            </a:r>
            <a:r>
              <a:rPr dirty="0"/>
              <a:t>α </a:t>
            </a:r>
            <a:r>
              <a:rPr dirty="0" err="1"/>
              <a:t>είν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η</a:t>
            </a:r>
            <a:r>
              <a:rPr dirty="0"/>
              <a:t> </a:t>
            </a:r>
            <a:r>
              <a:rPr dirty="0" err="1"/>
              <a:t>μέθοδος</a:t>
            </a:r>
            <a:r>
              <a:rPr dirty="0"/>
              <a:t> πα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γωγής</a:t>
            </a:r>
            <a:r>
              <a:rPr dirty="0"/>
              <a:t> π</a:t>
            </a:r>
            <a:r>
              <a:rPr dirty="0" err="1"/>
              <a:t>ροϊόντων</a:t>
            </a:r>
            <a:r>
              <a:rPr dirty="0"/>
              <a:t> </a:t>
            </a:r>
            <a:r>
              <a:rPr dirty="0" err="1"/>
              <a:t>κάθετ</a:t>
            </a:r>
            <a:r>
              <a:rPr dirty="0"/>
              <a:t>α </a:t>
            </a:r>
            <a:r>
              <a:rPr dirty="0" err="1"/>
              <a:t>ή</a:t>
            </a:r>
            <a:r>
              <a:rPr dirty="0"/>
              <a:t> </a:t>
            </a:r>
            <a:r>
              <a:rPr dirty="0" err="1"/>
              <a:t>στον</a:t>
            </a:r>
            <a:r>
              <a:rPr dirty="0"/>
              <a:t> α</a:t>
            </a:r>
            <a:r>
              <a:rPr dirty="0" err="1"/>
              <a:t>έρ</a:t>
            </a:r>
            <a:r>
              <a:rPr dirty="0"/>
              <a:t>α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Λόγω</a:t>
            </a:r>
            <a:r>
              <a:rPr dirty="0"/>
              <a:t> </a:t>
            </a:r>
            <a:r>
              <a:rPr dirty="0" err="1"/>
              <a:t>της</a:t>
            </a:r>
            <a:r>
              <a:rPr dirty="0"/>
              <a:t> </a:t>
            </a:r>
            <a:r>
              <a:rPr dirty="0" err="1"/>
              <a:t>τεχνολογί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 </a:t>
            </a:r>
            <a:r>
              <a:rPr dirty="0" err="1"/>
              <a:t>μ</a:t>
            </a:r>
            <a:r>
              <a:rPr dirty="0"/>
              <a:t>π</a:t>
            </a:r>
            <a:r>
              <a:rPr dirty="0" err="1"/>
              <a:t>ορεί</a:t>
            </a:r>
            <a:r>
              <a:rPr dirty="0"/>
              <a:t> </a:t>
            </a:r>
            <a:r>
              <a:rPr dirty="0" err="1"/>
              <a:t>ν</a:t>
            </a:r>
            <a:r>
              <a:rPr dirty="0"/>
              <a:t>α </a:t>
            </a:r>
            <a:r>
              <a:rPr dirty="0" err="1"/>
              <a:t>δημιουργηθεί</a:t>
            </a:r>
            <a:r>
              <a:rPr dirty="0"/>
              <a:t> </a:t>
            </a:r>
            <a:r>
              <a:rPr dirty="0" err="1"/>
              <a:t>σε</a:t>
            </a:r>
            <a:r>
              <a:rPr dirty="0"/>
              <a:t> </a:t>
            </a:r>
            <a:r>
              <a:rPr dirty="0" err="1"/>
              <a:t>ο</a:t>
            </a:r>
            <a:r>
              <a:rPr dirty="0"/>
              <a:t>π</a:t>
            </a:r>
            <a:r>
              <a:rPr dirty="0" err="1"/>
              <a:t>οιοδή</a:t>
            </a:r>
            <a:r>
              <a:rPr dirty="0"/>
              <a:t>π</a:t>
            </a:r>
            <a:r>
              <a:rPr dirty="0" err="1"/>
              <a:t>οτε</a:t>
            </a:r>
            <a:r>
              <a:rPr dirty="0"/>
              <a:t> </a:t>
            </a:r>
            <a:r>
              <a:rPr dirty="0" err="1"/>
              <a:t>κτίριο</a:t>
            </a:r>
            <a:r>
              <a:rPr dirty="0"/>
              <a:t> </a:t>
            </a:r>
            <a:r>
              <a:rPr dirty="0" err="1"/>
              <a:t>στον</a:t>
            </a:r>
            <a:r>
              <a:rPr dirty="0"/>
              <a:t> α</a:t>
            </a:r>
            <a:r>
              <a:rPr dirty="0" err="1"/>
              <a:t>στικό</a:t>
            </a:r>
            <a:r>
              <a:rPr dirty="0"/>
              <a:t> </a:t>
            </a:r>
            <a:r>
              <a:rPr dirty="0" err="1"/>
              <a:t>ιστό</a:t>
            </a:r>
            <a:endParaRPr dirty="0"/>
          </a:p>
          <a:p>
            <a:pPr marL="698500" indent="-698500">
              <a:buSzPct val="123000"/>
              <a:buChar char="•"/>
            </a:pPr>
            <a:r>
              <a:rPr dirty="0" err="1"/>
              <a:t>Ήτ</a:t>
            </a:r>
            <a:r>
              <a:rPr dirty="0"/>
              <a:t>α</a:t>
            </a:r>
            <a:r>
              <a:rPr dirty="0" err="1"/>
              <a:t>ν</a:t>
            </a:r>
            <a:r>
              <a:rPr dirty="0"/>
              <a:t> </a:t>
            </a:r>
            <a:r>
              <a:rPr dirty="0" err="1"/>
              <a:t>ιδέ</a:t>
            </a:r>
            <a:r>
              <a:rPr dirty="0"/>
              <a:t>α </a:t>
            </a:r>
            <a:r>
              <a:rPr dirty="0" err="1"/>
              <a:t>του</a:t>
            </a:r>
            <a:r>
              <a:rPr dirty="0"/>
              <a:t> Dickson </a:t>
            </a:r>
            <a:r>
              <a:rPr dirty="0" err="1"/>
              <a:t>Despommier</a:t>
            </a:r>
            <a:r>
              <a:rPr dirty="0"/>
              <a:t>,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θηγητή</a:t>
            </a:r>
            <a:r>
              <a:rPr dirty="0"/>
              <a:t> </a:t>
            </a:r>
            <a:r>
              <a:rPr dirty="0" err="1"/>
              <a:t>οικολογί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 </a:t>
            </a:r>
            <a:r>
              <a:rPr dirty="0" err="1"/>
              <a:t>στο</a:t>
            </a:r>
            <a:r>
              <a:rPr dirty="0"/>
              <a:t> </a:t>
            </a:r>
            <a:r>
              <a:rPr dirty="0" err="1"/>
              <a:t>Π</a:t>
            </a:r>
            <a:r>
              <a:rPr dirty="0"/>
              <a:t>α</a:t>
            </a:r>
            <a:r>
              <a:rPr dirty="0" err="1"/>
              <a:t>νε</a:t>
            </a:r>
            <a:r>
              <a:rPr dirty="0"/>
              <a:t>π</a:t>
            </a:r>
            <a:r>
              <a:rPr dirty="0" err="1"/>
              <a:t>ιστήμιο</a:t>
            </a:r>
            <a:r>
              <a:rPr dirty="0"/>
              <a:t> </a:t>
            </a:r>
            <a:r>
              <a:rPr dirty="0" err="1"/>
              <a:t>της</a:t>
            </a:r>
            <a:r>
              <a:rPr dirty="0"/>
              <a:t> </a:t>
            </a:r>
            <a:r>
              <a:rPr dirty="0" err="1"/>
              <a:t>Κολούμ</a:t>
            </a:r>
            <a:r>
              <a:rPr dirty="0"/>
              <a:t>π</a:t>
            </a:r>
            <a:r>
              <a:rPr dirty="0" err="1"/>
              <a:t>ι</a:t>
            </a:r>
            <a:r>
              <a:rPr dirty="0"/>
              <a:t>α (2011)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277" y="8761087"/>
            <a:ext cx="9023830" cy="362758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Παραδείγματα κάθετης καλλιέργεια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Παραδείγματα κάθετης καλλιέργειας</a:t>
            </a:r>
          </a:p>
        </p:txBody>
      </p:sp>
      <p:sp>
        <p:nvSpPr>
          <p:cNvPr id="222" name="USA Pavilion EXPO 2015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USA Pavilion EXPO 2015</a:t>
            </a:r>
          </a:p>
          <a:p>
            <a:endParaRPr dirty="0"/>
          </a:p>
          <a:p>
            <a:endParaRPr dirty="0"/>
          </a:p>
          <a:p>
            <a:r>
              <a:rPr dirty="0"/>
              <a:t>Sky Green , Singapore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193" y="3446564"/>
            <a:ext cx="6363596" cy="424770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916" y="5849238"/>
            <a:ext cx="4347616" cy="6521423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Πλεονεκτήματα κάθετης Καλλιέργεια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Πλεονεκτήματα κάθετης Καλλιέργειας</a:t>
            </a:r>
          </a:p>
        </p:txBody>
      </p:sp>
      <p:sp>
        <p:nvSpPr>
          <p:cNvPr id="227" name="Υπότιτλος σλάιντ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Υπάρχει ετήσια παραγωγή φυτών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Υ</a:t>
            </a:r>
            <a:r>
              <a:rPr dirty="0"/>
              <a:t>π</a:t>
            </a:r>
            <a:r>
              <a:rPr dirty="0" err="1"/>
              <a:t>άρχει</a:t>
            </a:r>
            <a:r>
              <a:rPr dirty="0"/>
              <a:t> </a:t>
            </a:r>
            <a:r>
              <a:rPr dirty="0" err="1"/>
              <a:t>ετήσι</a:t>
            </a:r>
            <a:r>
              <a:rPr dirty="0"/>
              <a:t>α πα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γωγή</a:t>
            </a:r>
            <a:r>
              <a:rPr dirty="0"/>
              <a:t> </a:t>
            </a:r>
            <a:r>
              <a:rPr dirty="0" err="1"/>
              <a:t>φυτών</a:t>
            </a:r>
            <a:r>
              <a:rPr dirty="0"/>
              <a:t>.</a:t>
            </a:r>
          </a:p>
          <a:p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κάθετες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λλιέργειες</a:t>
            </a:r>
            <a:r>
              <a:rPr dirty="0"/>
              <a:t> </a:t>
            </a:r>
            <a:r>
              <a:rPr dirty="0" err="1"/>
              <a:t>είν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π</a:t>
            </a:r>
            <a:r>
              <a:rPr dirty="0" err="1"/>
              <a:t>ροφυλ</a:t>
            </a:r>
            <a:r>
              <a:rPr dirty="0"/>
              <a:t>α</a:t>
            </a:r>
            <a:r>
              <a:rPr dirty="0" err="1"/>
              <a:t>γμένες</a:t>
            </a:r>
            <a:r>
              <a:rPr dirty="0"/>
              <a:t> απ</a:t>
            </a:r>
            <a:r>
              <a:rPr dirty="0" err="1"/>
              <a:t>ό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ο</a:t>
            </a:r>
            <a:r>
              <a:rPr dirty="0"/>
              <a:t>π</a:t>
            </a:r>
            <a:r>
              <a:rPr dirty="0" err="1"/>
              <a:t>οι</a:t>
            </a:r>
            <a:r>
              <a:rPr dirty="0"/>
              <a:t>α</a:t>
            </a:r>
            <a:r>
              <a:rPr dirty="0" err="1"/>
              <a:t>δή</a:t>
            </a:r>
            <a:r>
              <a:rPr dirty="0"/>
              <a:t>π</a:t>
            </a:r>
            <a:r>
              <a:rPr dirty="0" err="1"/>
              <a:t>οτε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ιρικά</a:t>
            </a:r>
            <a:r>
              <a:rPr dirty="0"/>
              <a:t> </a:t>
            </a:r>
            <a:r>
              <a:rPr dirty="0" err="1"/>
              <a:t>φ</a:t>
            </a:r>
            <a:r>
              <a:rPr dirty="0"/>
              <a:t>α</a:t>
            </a:r>
            <a:r>
              <a:rPr dirty="0" err="1"/>
              <a:t>ινόμεν</a:t>
            </a:r>
            <a:r>
              <a:rPr dirty="0"/>
              <a:t>α</a:t>
            </a:r>
          </a:p>
          <a:p>
            <a:r>
              <a:rPr dirty="0" err="1"/>
              <a:t>Υ</a:t>
            </a:r>
            <a:r>
              <a:rPr dirty="0"/>
              <a:t>π</a:t>
            </a:r>
            <a:r>
              <a:rPr dirty="0" err="1"/>
              <a:t>άρχει</a:t>
            </a:r>
            <a:r>
              <a:rPr dirty="0"/>
              <a:t> </a:t>
            </a:r>
            <a:r>
              <a:rPr dirty="0" err="1"/>
              <a:t>χ</a:t>
            </a:r>
            <a:r>
              <a:rPr dirty="0"/>
              <a:t>α</a:t>
            </a:r>
            <a:r>
              <a:rPr dirty="0" err="1"/>
              <a:t>μηλό</a:t>
            </a:r>
            <a:r>
              <a:rPr dirty="0"/>
              <a:t> </a:t>
            </a:r>
            <a:r>
              <a:rPr dirty="0" err="1"/>
              <a:t>κόστος</a:t>
            </a:r>
            <a:r>
              <a:rPr dirty="0"/>
              <a:t> </a:t>
            </a:r>
            <a:r>
              <a:rPr dirty="0" err="1"/>
              <a:t>μετ</a:t>
            </a:r>
            <a:r>
              <a:rPr dirty="0"/>
              <a:t>α</a:t>
            </a:r>
            <a:r>
              <a:rPr dirty="0" err="1"/>
              <a:t>κίνησης</a:t>
            </a:r>
            <a:r>
              <a:rPr dirty="0"/>
              <a:t>, </a:t>
            </a:r>
            <a:r>
              <a:rPr dirty="0" err="1"/>
              <a:t>εφόσον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 π</a:t>
            </a:r>
            <a:r>
              <a:rPr dirty="0" err="1"/>
              <a:t>ροϊόντ</a:t>
            </a:r>
            <a:r>
              <a:rPr dirty="0"/>
              <a:t>α </a:t>
            </a:r>
            <a:r>
              <a:rPr dirty="0" err="1"/>
              <a:t>είν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μέσ</a:t>
            </a:r>
            <a:r>
              <a:rPr dirty="0"/>
              <a:t>α </a:t>
            </a:r>
            <a:r>
              <a:rPr dirty="0" err="1"/>
              <a:t>στον</a:t>
            </a:r>
            <a:r>
              <a:rPr dirty="0"/>
              <a:t> α</a:t>
            </a:r>
            <a:r>
              <a:rPr dirty="0" err="1"/>
              <a:t>στικό</a:t>
            </a:r>
            <a:r>
              <a:rPr dirty="0"/>
              <a:t> </a:t>
            </a:r>
            <a:r>
              <a:rPr dirty="0" err="1"/>
              <a:t>ιστό</a:t>
            </a:r>
            <a:endParaRPr dirty="0"/>
          </a:p>
          <a:p>
            <a:r>
              <a:rPr dirty="0" err="1"/>
              <a:t>Οικονομί</a:t>
            </a:r>
            <a:r>
              <a:rPr dirty="0"/>
              <a:t>α </a:t>
            </a:r>
            <a:r>
              <a:rPr dirty="0" err="1"/>
              <a:t>στη</a:t>
            </a:r>
            <a:r>
              <a:rPr dirty="0"/>
              <a:t> </a:t>
            </a:r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νερού</a:t>
            </a:r>
            <a:endParaRPr dirty="0"/>
          </a:p>
          <a:p>
            <a:r>
              <a:rPr dirty="0" err="1"/>
              <a:t>Λιγότερες</a:t>
            </a:r>
            <a:r>
              <a:rPr dirty="0"/>
              <a:t> απ</a:t>
            </a:r>
            <a:r>
              <a:rPr dirty="0" err="1"/>
              <a:t>ώλειες</a:t>
            </a:r>
            <a:r>
              <a:rPr dirty="0"/>
              <a:t> </a:t>
            </a:r>
            <a:r>
              <a:rPr dirty="0" err="1"/>
              <a:t>στη</a:t>
            </a:r>
            <a:r>
              <a:rPr dirty="0"/>
              <a:t> </a:t>
            </a:r>
            <a:r>
              <a:rPr dirty="0" err="1"/>
              <a:t>συνολική</a:t>
            </a:r>
            <a:r>
              <a:rPr dirty="0"/>
              <a:t> πα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γωγή</a:t>
            </a:r>
            <a:endParaRPr dirty="0"/>
          </a:p>
          <a:p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λ</a:t>
            </a:r>
            <a:r>
              <a:rPr dirty="0"/>
              <a:t>α</a:t>
            </a:r>
            <a:r>
              <a:rPr dirty="0" err="1"/>
              <a:t>μ</a:t>
            </a:r>
            <a:r>
              <a:rPr dirty="0"/>
              <a:t>β</a:t>
            </a:r>
            <a:r>
              <a:rPr dirty="0" err="1"/>
              <a:t>άνουν</a:t>
            </a:r>
            <a:r>
              <a:rPr dirty="0"/>
              <a:t> </a:t>
            </a:r>
            <a:r>
              <a:rPr dirty="0" err="1"/>
              <a:t>λιγότερο</a:t>
            </a:r>
            <a:r>
              <a:rPr dirty="0"/>
              <a:t> </a:t>
            </a:r>
            <a:r>
              <a:rPr dirty="0" err="1"/>
              <a:t>χώρο</a:t>
            </a:r>
            <a:endParaRPr dirty="0"/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3792" y="8723139"/>
            <a:ext cx="7849633" cy="3859899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Μειονεκτήματα κάθετης Καλλιέργεια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Μειονεκτήμ</a:t>
            </a:r>
            <a:r>
              <a:rPr dirty="0"/>
              <a:t>ατα κάθετης Καλλιέργειας</a:t>
            </a:r>
          </a:p>
        </p:txBody>
      </p:sp>
      <p:sp>
        <p:nvSpPr>
          <p:cNvPr id="233" name="Δεν μπορούνε όλες οι καλλιέργειες να καλλιεργηθούν σε κάθετα αγροκτήματα…"/>
          <p:cNvSpPr txBox="1">
            <a:spLocks noGrp="1"/>
          </p:cNvSpPr>
          <p:nvPr>
            <p:ph type="body" idx="1"/>
          </p:nvPr>
        </p:nvSpPr>
        <p:spPr>
          <a:xfrm>
            <a:off x="1206500" y="3071212"/>
            <a:ext cx="21971000" cy="10644787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Δεν</a:t>
            </a:r>
            <a:r>
              <a:rPr dirty="0"/>
              <a:t> </a:t>
            </a:r>
            <a:r>
              <a:rPr dirty="0" err="1"/>
              <a:t>μ</a:t>
            </a:r>
            <a:r>
              <a:rPr dirty="0"/>
              <a:t>π</a:t>
            </a:r>
            <a:r>
              <a:rPr dirty="0" err="1"/>
              <a:t>ορούνε</a:t>
            </a:r>
            <a:r>
              <a:rPr dirty="0"/>
              <a:t> </a:t>
            </a:r>
            <a:r>
              <a:rPr dirty="0" err="1"/>
              <a:t>όλες</a:t>
            </a:r>
            <a:r>
              <a:rPr dirty="0"/>
              <a:t> </a:t>
            </a: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λλιέργειες</a:t>
            </a:r>
            <a:r>
              <a:rPr dirty="0"/>
              <a:t> </a:t>
            </a:r>
            <a:r>
              <a:rPr dirty="0" err="1"/>
              <a:t>ν</a:t>
            </a:r>
            <a:r>
              <a:rPr dirty="0"/>
              <a:t>α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λλιεργηθούν</a:t>
            </a:r>
            <a:r>
              <a:rPr dirty="0"/>
              <a:t> </a:t>
            </a:r>
            <a:r>
              <a:rPr dirty="0" err="1"/>
              <a:t>σε</a:t>
            </a:r>
            <a:r>
              <a:rPr dirty="0"/>
              <a:t> </a:t>
            </a:r>
            <a:r>
              <a:rPr dirty="0" err="1"/>
              <a:t>κάθετ</a:t>
            </a:r>
            <a:r>
              <a:rPr dirty="0"/>
              <a:t>α α</a:t>
            </a:r>
            <a:r>
              <a:rPr dirty="0" err="1"/>
              <a:t>γροκτήμ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 </a:t>
            </a:r>
          </a:p>
          <a:p>
            <a:r>
              <a:rPr dirty="0" err="1"/>
              <a:t>Οι</a:t>
            </a:r>
            <a:r>
              <a:rPr dirty="0"/>
              <a:t> κατα</a:t>
            </a:r>
            <a:r>
              <a:rPr dirty="0" err="1"/>
              <a:t>κόρυφες</a:t>
            </a:r>
            <a:r>
              <a:rPr dirty="0"/>
              <a:t> </a:t>
            </a:r>
            <a:r>
              <a:rPr dirty="0" err="1"/>
              <a:t>εκμετ</a:t>
            </a:r>
            <a:r>
              <a:rPr dirty="0"/>
              <a:t>αλλεύσεις χρειάζονται πολλή </a:t>
            </a:r>
            <a:r>
              <a:rPr dirty="0" smtClean="0"/>
              <a:t>ενέργεια</a:t>
            </a:r>
            <a:r>
              <a:rPr lang="el-GR" dirty="0" smtClean="0"/>
              <a:t>,</a:t>
            </a:r>
            <a:r>
              <a:rPr dirty="0" smtClean="0"/>
              <a:t> </a:t>
            </a:r>
            <a:r>
              <a:rPr dirty="0" err="1"/>
              <a:t>έτσι</a:t>
            </a:r>
            <a:r>
              <a:rPr dirty="0"/>
              <a:t> </a:t>
            </a:r>
            <a:r>
              <a:rPr dirty="0" smtClean="0"/>
              <a:t>απα</a:t>
            </a:r>
            <a:r>
              <a:rPr dirty="0" err="1" smtClean="0"/>
              <a:t>ιτούν</a:t>
            </a:r>
            <a:r>
              <a:rPr dirty="0" smtClean="0"/>
              <a:t> </a:t>
            </a:r>
            <a:r>
              <a:rPr dirty="0" err="1"/>
              <a:t>μεγάλο</a:t>
            </a:r>
            <a:r>
              <a:rPr dirty="0"/>
              <a:t> </a:t>
            </a:r>
            <a:r>
              <a:rPr dirty="0" err="1"/>
              <a:t>κόστος</a:t>
            </a:r>
            <a:r>
              <a:rPr dirty="0"/>
              <a:t> </a:t>
            </a:r>
            <a:r>
              <a:rPr dirty="0" err="1"/>
              <a:t>συντήρησης</a:t>
            </a:r>
            <a:r>
              <a:rPr dirty="0"/>
              <a:t>.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062" y="7199219"/>
            <a:ext cx="10610602" cy="5149873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Συμπεράσματ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Συμπεράσματα </a:t>
            </a:r>
          </a:p>
        </p:txBody>
      </p:sp>
      <p:sp>
        <p:nvSpPr>
          <p:cNvPr id="238" name="Το πράσινο στα κτίρια θεωρείται πλέον ένα από τα στοιχεία της βιώσιμης αρχιτεκτονικής…"/>
          <p:cNvSpPr txBox="1">
            <a:spLocks noGrp="1"/>
          </p:cNvSpPr>
          <p:nvPr>
            <p:ph type="body" idx="1"/>
          </p:nvPr>
        </p:nvSpPr>
        <p:spPr>
          <a:xfrm>
            <a:off x="1206499" y="4018627"/>
            <a:ext cx="21971001" cy="8256012"/>
          </a:xfrm>
          <a:prstGeom prst="rect">
            <a:avLst/>
          </a:prstGeom>
        </p:spPr>
        <p:txBody>
          <a:bodyPr/>
          <a:lstStyle/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 err="1"/>
              <a:t>Το</a:t>
            </a:r>
            <a:r>
              <a:rPr dirty="0"/>
              <a:t> π</a:t>
            </a:r>
            <a:r>
              <a:rPr dirty="0" err="1"/>
              <a:t>ράσινο</a:t>
            </a:r>
            <a:r>
              <a:rPr dirty="0"/>
              <a:t> </a:t>
            </a:r>
            <a:r>
              <a:rPr dirty="0" err="1"/>
              <a:t>στ</a:t>
            </a:r>
            <a:r>
              <a:rPr dirty="0"/>
              <a:t>α </a:t>
            </a:r>
            <a:r>
              <a:rPr dirty="0" err="1"/>
              <a:t>κτίρι</a:t>
            </a:r>
            <a:r>
              <a:rPr dirty="0"/>
              <a:t>α </a:t>
            </a:r>
            <a:r>
              <a:rPr dirty="0" err="1"/>
              <a:t>θεωρείτ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π</a:t>
            </a:r>
            <a:r>
              <a:rPr dirty="0" err="1"/>
              <a:t>λέον</a:t>
            </a:r>
            <a:r>
              <a:rPr dirty="0"/>
              <a:t> </a:t>
            </a:r>
            <a:r>
              <a:rPr dirty="0" err="1"/>
              <a:t>έν</a:t>
            </a:r>
            <a:r>
              <a:rPr dirty="0"/>
              <a:t>α απ</a:t>
            </a:r>
            <a:r>
              <a:rPr dirty="0" err="1"/>
              <a:t>ό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στοιχεί</a:t>
            </a:r>
            <a:r>
              <a:rPr dirty="0"/>
              <a:t>α </a:t>
            </a:r>
            <a:r>
              <a:rPr dirty="0" err="1"/>
              <a:t>της</a:t>
            </a:r>
            <a:r>
              <a:rPr dirty="0"/>
              <a:t> β</a:t>
            </a:r>
            <a:r>
              <a:rPr dirty="0" err="1"/>
              <a:t>ιώσιμης</a:t>
            </a:r>
            <a:r>
              <a:rPr dirty="0"/>
              <a:t> α</a:t>
            </a:r>
            <a:r>
              <a:rPr dirty="0" err="1"/>
              <a:t>ρχιτεκτονικής</a:t>
            </a:r>
            <a:r>
              <a:rPr dirty="0"/>
              <a:t> 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/>
              <a:t> </a:t>
            </a:r>
            <a:r>
              <a:rPr dirty="0" err="1"/>
              <a:t>Α</a:t>
            </a:r>
            <a:r>
              <a:rPr dirty="0"/>
              <a:t>πα</a:t>
            </a:r>
            <a:r>
              <a:rPr dirty="0" err="1"/>
              <a:t>ιτεί</a:t>
            </a:r>
            <a:r>
              <a:rPr dirty="0"/>
              <a:t> </a:t>
            </a:r>
            <a:r>
              <a:rPr dirty="0" err="1"/>
              <a:t>ελεγχόμενες</a:t>
            </a:r>
            <a:r>
              <a:rPr dirty="0"/>
              <a:t> </a:t>
            </a:r>
            <a:r>
              <a:rPr dirty="0" err="1"/>
              <a:t>συνθήκες</a:t>
            </a:r>
            <a:endParaRPr dirty="0"/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 err="1"/>
              <a:t>Στ</a:t>
            </a:r>
            <a:r>
              <a:rPr dirty="0"/>
              <a:t>α π</a:t>
            </a:r>
            <a:r>
              <a:rPr dirty="0" err="1"/>
              <a:t>ερισσότερ</a:t>
            </a:r>
            <a:r>
              <a:rPr dirty="0"/>
              <a:t>α </a:t>
            </a:r>
            <a:r>
              <a:rPr dirty="0" err="1"/>
              <a:t>κτίρι</a:t>
            </a:r>
            <a:r>
              <a:rPr dirty="0"/>
              <a:t>α </a:t>
            </a:r>
            <a:r>
              <a:rPr dirty="0" err="1"/>
              <a:t>λειτουργεί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α</a:t>
            </a:r>
            <a:r>
              <a:rPr dirty="0" err="1"/>
              <a:t>ισθητικούς</a:t>
            </a:r>
            <a:r>
              <a:rPr dirty="0"/>
              <a:t> πα</a:t>
            </a:r>
            <a:r>
              <a:rPr dirty="0" err="1"/>
              <a:t>ρά</a:t>
            </a:r>
            <a:r>
              <a:rPr dirty="0"/>
              <a:t> π</a:t>
            </a:r>
            <a:r>
              <a:rPr dirty="0" err="1"/>
              <a:t>ερι</a:t>
            </a:r>
            <a:r>
              <a:rPr dirty="0"/>
              <a:t>βα</a:t>
            </a:r>
            <a:r>
              <a:rPr dirty="0" err="1"/>
              <a:t>λλοντικούς</a:t>
            </a:r>
            <a:r>
              <a:rPr dirty="0"/>
              <a:t> </a:t>
            </a:r>
            <a:r>
              <a:rPr dirty="0" err="1"/>
              <a:t>λόγους</a:t>
            </a:r>
            <a:r>
              <a:rPr dirty="0"/>
              <a:t> 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 err="1"/>
              <a:t>Υψηλό</a:t>
            </a:r>
            <a:r>
              <a:rPr dirty="0"/>
              <a:t> </a:t>
            </a:r>
            <a:r>
              <a:rPr dirty="0" err="1"/>
              <a:t>κόστος</a:t>
            </a:r>
            <a:r>
              <a:rPr dirty="0"/>
              <a:t> </a:t>
            </a:r>
            <a:r>
              <a:rPr dirty="0" err="1"/>
              <a:t>υλο</a:t>
            </a:r>
            <a:r>
              <a:rPr dirty="0"/>
              <a:t>π</a:t>
            </a:r>
            <a:r>
              <a:rPr dirty="0" err="1"/>
              <a:t>οίησης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συντήρησης</a:t>
            </a:r>
            <a:r>
              <a:rPr dirty="0"/>
              <a:t>.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 err="1"/>
              <a:t>Ανά</a:t>
            </a:r>
            <a:r>
              <a:rPr dirty="0"/>
              <a:t>π</a:t>
            </a:r>
            <a:r>
              <a:rPr dirty="0" err="1"/>
              <a:t>τυξη</a:t>
            </a:r>
            <a:r>
              <a:rPr dirty="0"/>
              <a:t> </a:t>
            </a:r>
            <a:r>
              <a:rPr dirty="0" err="1"/>
              <a:t>της</a:t>
            </a:r>
            <a:r>
              <a:rPr dirty="0"/>
              <a:t> π</a:t>
            </a:r>
            <a:r>
              <a:rPr dirty="0" err="1"/>
              <a:t>οικιλομορφί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 </a:t>
            </a:r>
            <a:r>
              <a:rPr dirty="0" err="1"/>
              <a:t>εντόμων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μικρών</a:t>
            </a:r>
            <a:r>
              <a:rPr dirty="0"/>
              <a:t> </a:t>
            </a:r>
            <a:r>
              <a:rPr dirty="0" err="1"/>
              <a:t>ζώων</a:t>
            </a:r>
            <a:r>
              <a:rPr dirty="0"/>
              <a:t> </a:t>
            </a:r>
            <a:r>
              <a:rPr dirty="0" err="1"/>
              <a:t>στον</a:t>
            </a:r>
            <a:r>
              <a:rPr dirty="0"/>
              <a:t> α</a:t>
            </a:r>
            <a:r>
              <a:rPr dirty="0" err="1"/>
              <a:t>στικό</a:t>
            </a:r>
            <a:r>
              <a:rPr dirty="0"/>
              <a:t> </a:t>
            </a:r>
            <a:r>
              <a:rPr dirty="0" err="1"/>
              <a:t>ιστό</a:t>
            </a:r>
            <a:r>
              <a:rPr dirty="0"/>
              <a:t>.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 err="1"/>
              <a:t>Δημιουργί</a:t>
            </a:r>
            <a:r>
              <a:rPr dirty="0"/>
              <a:t>α π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σίνου</a:t>
            </a:r>
            <a:r>
              <a:rPr dirty="0"/>
              <a:t> </a:t>
            </a:r>
            <a:r>
              <a:rPr dirty="0" err="1"/>
              <a:t>μη</a:t>
            </a:r>
            <a:r>
              <a:rPr dirty="0"/>
              <a:t> </a:t>
            </a:r>
            <a:r>
              <a:rPr dirty="0" err="1"/>
              <a:t>φιλικού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</a:t>
            </a:r>
            <a:r>
              <a:rPr dirty="0" err="1"/>
              <a:t>τον</a:t>
            </a:r>
            <a:r>
              <a:rPr dirty="0"/>
              <a:t> π</a:t>
            </a:r>
            <a:r>
              <a:rPr dirty="0" err="1"/>
              <a:t>ερι</a:t>
            </a:r>
            <a:r>
              <a:rPr dirty="0"/>
              <a:t>β</a:t>
            </a:r>
            <a:r>
              <a:rPr dirty="0" err="1"/>
              <a:t>άλλον</a:t>
            </a:r>
            <a:r>
              <a:rPr dirty="0"/>
              <a:t> (</a:t>
            </a:r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χημικών</a:t>
            </a:r>
            <a:r>
              <a:rPr dirty="0"/>
              <a:t>)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rPr dirty="0" err="1"/>
              <a:t>Οι</a:t>
            </a:r>
            <a:r>
              <a:rPr dirty="0"/>
              <a:t> α</a:t>
            </a:r>
            <a:r>
              <a:rPr dirty="0" err="1"/>
              <a:t>στικοί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</a:t>
            </a: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σε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ράτσες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η</a:t>
            </a:r>
            <a:r>
              <a:rPr dirty="0"/>
              <a:t> </a:t>
            </a:r>
            <a:r>
              <a:rPr dirty="0" err="1"/>
              <a:t>κάθετη</a:t>
            </a:r>
            <a:r>
              <a:rPr dirty="0"/>
              <a:t> </a:t>
            </a:r>
            <a:r>
              <a:rPr dirty="0" err="1"/>
              <a:t>γεωργί</a:t>
            </a:r>
            <a:r>
              <a:rPr dirty="0"/>
              <a:t>α </a:t>
            </a:r>
            <a:r>
              <a:rPr dirty="0" err="1"/>
              <a:t>μ</a:t>
            </a:r>
            <a:r>
              <a:rPr dirty="0"/>
              <a:t>π</a:t>
            </a:r>
            <a:r>
              <a:rPr dirty="0" err="1"/>
              <a:t>ορούν</a:t>
            </a:r>
            <a:r>
              <a:rPr dirty="0"/>
              <a:t> </a:t>
            </a:r>
            <a:r>
              <a:rPr dirty="0" err="1"/>
              <a:t>ν</a:t>
            </a:r>
            <a:r>
              <a:rPr dirty="0"/>
              <a:t>α </a:t>
            </a:r>
            <a:r>
              <a:rPr dirty="0" err="1"/>
              <a:t>συμ</a:t>
            </a:r>
            <a:r>
              <a:rPr dirty="0"/>
              <a:t>β</a:t>
            </a:r>
            <a:r>
              <a:rPr dirty="0" err="1"/>
              <a:t>άλουν</a:t>
            </a:r>
            <a:r>
              <a:rPr dirty="0"/>
              <a:t> </a:t>
            </a:r>
            <a:r>
              <a:rPr dirty="0" err="1"/>
              <a:t>στην</a:t>
            </a:r>
            <a:r>
              <a:rPr dirty="0"/>
              <a:t> </a:t>
            </a:r>
            <a:r>
              <a:rPr dirty="0" err="1"/>
              <a:t>δημιουργί</a:t>
            </a:r>
            <a:r>
              <a:rPr dirty="0"/>
              <a:t>α </a:t>
            </a:r>
            <a:r>
              <a:rPr dirty="0" err="1"/>
              <a:t>μι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 β</a:t>
            </a:r>
            <a:r>
              <a:rPr dirty="0" err="1"/>
              <a:t>ιώσιμης</a:t>
            </a:r>
            <a:r>
              <a:rPr dirty="0"/>
              <a:t> π</a:t>
            </a:r>
            <a:r>
              <a:rPr dirty="0" err="1"/>
              <a:t>όλης</a:t>
            </a:r>
            <a:r>
              <a:rPr dirty="0"/>
              <a:t> .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5005" y="112099"/>
            <a:ext cx="5953473" cy="3367965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Ευχαριστούμε για την προσοχή σας!"/>
          <p:cNvSpPr txBox="1">
            <a:spLocks noGrp="1"/>
          </p:cNvSpPr>
          <p:nvPr>
            <p:ph type="title"/>
          </p:nvPr>
        </p:nvSpPr>
        <p:spPr>
          <a:xfrm>
            <a:off x="823371" y="2342759"/>
            <a:ext cx="9779001" cy="5882274"/>
          </a:xfrm>
          <a:prstGeom prst="rect">
            <a:avLst/>
          </a:prstGeom>
        </p:spPr>
        <p:txBody>
          <a:bodyPr/>
          <a:lstStyle/>
          <a:p>
            <a:r>
              <a:t>Ευχαριστούμε για την προσοχή σας!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286" y="2945051"/>
            <a:ext cx="13833655" cy="782589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Περιεχόμενα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Περιεχόμενα:</a:t>
            </a:r>
          </a:p>
        </p:txBody>
      </p:sp>
      <p:sp>
        <p:nvSpPr>
          <p:cNvPr id="157" name="Οριζόντια πράσινα κτήρια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Οριζόντι</a:t>
            </a:r>
            <a:r>
              <a:rPr dirty="0"/>
              <a:t>α πράσινα κτήρια </a:t>
            </a:r>
          </a:p>
          <a:p>
            <a:r>
              <a:rPr dirty="0"/>
              <a:t>Κατα</a:t>
            </a:r>
            <a:r>
              <a:rPr dirty="0" err="1"/>
              <a:t>κόρυφο</a:t>
            </a:r>
            <a:r>
              <a:rPr dirty="0"/>
              <a:t> π</a:t>
            </a:r>
            <a:r>
              <a:rPr dirty="0" err="1"/>
              <a:t>ράσινο</a:t>
            </a:r>
            <a:r>
              <a:rPr dirty="0"/>
              <a:t> </a:t>
            </a:r>
            <a:r>
              <a:rPr dirty="0" err="1"/>
              <a:t>στις</a:t>
            </a:r>
            <a:r>
              <a:rPr dirty="0"/>
              <a:t> π</a:t>
            </a:r>
            <a:r>
              <a:rPr dirty="0" err="1"/>
              <a:t>ροσόψεις</a:t>
            </a:r>
            <a:endParaRPr dirty="0"/>
          </a:p>
          <a:p>
            <a:r>
              <a:rPr dirty="0" err="1"/>
              <a:t>Κάθετη</a:t>
            </a:r>
            <a:r>
              <a:rPr dirty="0"/>
              <a:t> Κα</a:t>
            </a:r>
            <a:r>
              <a:rPr dirty="0" err="1"/>
              <a:t>λλιέργει</a:t>
            </a:r>
            <a:r>
              <a:rPr dirty="0"/>
              <a:t>α</a:t>
            </a:r>
          </a:p>
          <a:p>
            <a:r>
              <a:rPr dirty="0" err="1"/>
              <a:t>Γενικά</a:t>
            </a:r>
            <a:r>
              <a:rPr dirty="0"/>
              <a:t> </a:t>
            </a:r>
            <a:r>
              <a:rPr dirty="0" err="1"/>
              <a:t>Συμ</a:t>
            </a:r>
            <a:r>
              <a:rPr dirty="0"/>
              <a:t>π</a:t>
            </a:r>
            <a:r>
              <a:rPr dirty="0" err="1"/>
              <a:t>εράσμ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 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648" y="6141966"/>
            <a:ext cx="7983243" cy="446908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Οριζόντια πράσινα κτήρ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Οριζόντια πράσινα κτήρια </a:t>
            </a:r>
          </a:p>
        </p:txBody>
      </p:sp>
      <p:sp>
        <p:nvSpPr>
          <p:cNvPr id="162" name="Με τον όρο αυτό εννοούμε τις στέγες όπου είναι καλυμμένες με βλάστηση με σκοπό την δημιουργία αστικών τύπων στις οροφές.…"/>
          <p:cNvSpPr txBox="1">
            <a:spLocks noGrp="1"/>
          </p:cNvSpPr>
          <p:nvPr>
            <p:ph type="body" idx="1"/>
          </p:nvPr>
        </p:nvSpPr>
        <p:spPr>
          <a:xfrm>
            <a:off x="947744" y="2841320"/>
            <a:ext cx="21971001" cy="10874679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rPr dirty="0" err="1"/>
              <a:t>Με</a:t>
            </a:r>
            <a:r>
              <a:rPr dirty="0"/>
              <a:t> </a:t>
            </a:r>
            <a:r>
              <a:rPr dirty="0" err="1"/>
              <a:t>τον</a:t>
            </a:r>
            <a:r>
              <a:rPr dirty="0"/>
              <a:t> </a:t>
            </a:r>
            <a:r>
              <a:rPr dirty="0" err="1"/>
              <a:t>όρο</a:t>
            </a:r>
            <a:r>
              <a:rPr dirty="0"/>
              <a:t> α</a:t>
            </a:r>
            <a:r>
              <a:rPr dirty="0" err="1"/>
              <a:t>υτό</a:t>
            </a:r>
            <a:r>
              <a:rPr dirty="0"/>
              <a:t> </a:t>
            </a:r>
            <a:r>
              <a:rPr dirty="0" err="1"/>
              <a:t>εννοούμε</a:t>
            </a:r>
            <a:r>
              <a:rPr dirty="0"/>
              <a:t> </a:t>
            </a:r>
            <a:r>
              <a:rPr dirty="0" err="1"/>
              <a:t>τις</a:t>
            </a:r>
            <a:r>
              <a:rPr dirty="0"/>
              <a:t> </a:t>
            </a:r>
            <a:r>
              <a:rPr dirty="0" err="1"/>
              <a:t>στέγες</a:t>
            </a:r>
            <a:r>
              <a:rPr dirty="0"/>
              <a:t> όπ</a:t>
            </a:r>
            <a:r>
              <a:rPr dirty="0" err="1"/>
              <a:t>ου</a:t>
            </a:r>
            <a:r>
              <a:rPr dirty="0"/>
              <a:t> </a:t>
            </a:r>
            <a:r>
              <a:rPr dirty="0" err="1"/>
              <a:t>είν</a:t>
            </a:r>
            <a:r>
              <a:rPr dirty="0"/>
              <a:t>αι καλυμμένες με βλάστηση με σκοπό </a:t>
            </a:r>
            <a:r>
              <a:rPr dirty="0" smtClean="0"/>
              <a:t>τη </a:t>
            </a:r>
            <a:r>
              <a:rPr dirty="0"/>
              <a:t>δημιουργία αστικών </a:t>
            </a:r>
            <a:r>
              <a:rPr lang="el-GR" dirty="0" smtClean="0"/>
              <a:t>κήπων</a:t>
            </a:r>
            <a:r>
              <a:rPr dirty="0" smtClean="0"/>
              <a:t> </a:t>
            </a:r>
            <a:r>
              <a:rPr dirty="0"/>
              <a:t>στις οροφές. </a:t>
            </a:r>
          </a:p>
          <a:p>
            <a:pPr marL="698500" indent="-698500">
              <a:buSzPct val="123000"/>
              <a:buChar char="•"/>
            </a:pPr>
            <a:r>
              <a:rPr dirty="0" err="1"/>
              <a:t>Ακόμ</a:t>
            </a:r>
            <a:r>
              <a:rPr dirty="0"/>
              <a:t>α, </a:t>
            </a:r>
            <a:r>
              <a:rPr dirty="0" err="1"/>
              <a:t>οι</a:t>
            </a:r>
            <a:r>
              <a:rPr dirty="0"/>
              <a:t> π</a:t>
            </a:r>
            <a:r>
              <a:rPr dirty="0" err="1"/>
              <a:t>ράσινες</a:t>
            </a:r>
            <a:r>
              <a:rPr dirty="0"/>
              <a:t> α</a:t>
            </a:r>
            <a:r>
              <a:rPr dirty="0" err="1"/>
              <a:t>υτές</a:t>
            </a:r>
            <a:r>
              <a:rPr dirty="0"/>
              <a:t> </a:t>
            </a:r>
            <a:r>
              <a:rPr dirty="0" err="1"/>
              <a:t>οροφές</a:t>
            </a:r>
            <a:r>
              <a:rPr dirty="0"/>
              <a:t>, </a:t>
            </a:r>
            <a:r>
              <a:rPr dirty="0" err="1"/>
              <a:t>είν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γνωστές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ονόμ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ρ</a:t>
            </a:r>
            <a:r>
              <a:rPr dirty="0"/>
              <a:t>α</a:t>
            </a:r>
            <a:r>
              <a:rPr dirty="0" err="1"/>
              <a:t>τσόκη</a:t>
            </a:r>
            <a:r>
              <a:rPr dirty="0"/>
              <a:t>π</a:t>
            </a:r>
            <a:r>
              <a:rPr dirty="0" err="1"/>
              <a:t>οι</a:t>
            </a:r>
            <a:r>
              <a:rPr dirty="0"/>
              <a:t>, </a:t>
            </a:r>
            <a:r>
              <a:rPr dirty="0" err="1"/>
              <a:t>φυτεμέν</a:t>
            </a:r>
            <a:r>
              <a:rPr dirty="0"/>
              <a:t>α </a:t>
            </a:r>
            <a:r>
              <a:rPr dirty="0" err="1"/>
              <a:t>δώμ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οικολογικές</a:t>
            </a:r>
            <a:r>
              <a:rPr dirty="0"/>
              <a:t> </a:t>
            </a:r>
            <a:r>
              <a:rPr dirty="0" err="1"/>
              <a:t>στέγες</a:t>
            </a:r>
            <a:r>
              <a:rPr dirty="0"/>
              <a:t>.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201" y="6824948"/>
            <a:ext cx="6787136" cy="465145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Ιστορία των οριζόντιων πράσινων κτηρί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Ιστορία των οριζόντιων πράσινων κτηρίων</a:t>
            </a:r>
          </a:p>
        </p:txBody>
      </p:sp>
      <p:sp>
        <p:nvSpPr>
          <p:cNvPr id="167" name="Ανέκαθεν οι άνθρωποι κατασκεύαζαν κήπους στις στέγες τους…"/>
          <p:cNvSpPr txBox="1">
            <a:spLocks noGrp="1"/>
          </p:cNvSpPr>
          <p:nvPr>
            <p:ph type="body" idx="1"/>
          </p:nvPr>
        </p:nvSpPr>
        <p:spPr>
          <a:xfrm>
            <a:off x="1005245" y="4243609"/>
            <a:ext cx="21971001" cy="8256012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rPr dirty="0" err="1"/>
              <a:t>Ανέκ</a:t>
            </a:r>
            <a:r>
              <a:rPr dirty="0"/>
              <a:t>α</a:t>
            </a:r>
            <a:r>
              <a:rPr dirty="0" err="1"/>
              <a:t>θεν</a:t>
            </a:r>
            <a:r>
              <a:rPr dirty="0"/>
              <a:t> </a:t>
            </a: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άνθρω</a:t>
            </a:r>
            <a:r>
              <a:rPr dirty="0"/>
              <a:t>π</a:t>
            </a: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σκεύ</a:t>
            </a:r>
            <a:r>
              <a:rPr dirty="0"/>
              <a:t>α</a:t>
            </a:r>
            <a:r>
              <a:rPr dirty="0" err="1"/>
              <a:t>ζ</a:t>
            </a:r>
            <a:r>
              <a:rPr dirty="0"/>
              <a:t>α</a:t>
            </a:r>
            <a:r>
              <a:rPr dirty="0" err="1"/>
              <a:t>ν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</a:t>
            </a:r>
            <a:r>
              <a:rPr dirty="0" err="1"/>
              <a:t>ους</a:t>
            </a:r>
            <a:r>
              <a:rPr dirty="0"/>
              <a:t> </a:t>
            </a:r>
            <a:r>
              <a:rPr dirty="0" err="1"/>
              <a:t>στις</a:t>
            </a:r>
            <a:r>
              <a:rPr dirty="0"/>
              <a:t> </a:t>
            </a:r>
            <a:r>
              <a:rPr dirty="0" err="1"/>
              <a:t>στέγες</a:t>
            </a:r>
            <a:r>
              <a:rPr dirty="0"/>
              <a:t> </a:t>
            </a:r>
            <a:r>
              <a:rPr dirty="0" err="1"/>
              <a:t>τους</a:t>
            </a:r>
            <a:endParaRPr dirty="0"/>
          </a:p>
          <a:p>
            <a:pPr marL="698500" indent="-698500">
              <a:buSzPct val="123000"/>
              <a:buChar char="•"/>
            </a:pPr>
            <a:endParaRPr dirty="0"/>
          </a:p>
          <a:p>
            <a:pPr marL="698500" indent="-698500">
              <a:buSzPct val="123000"/>
              <a:buChar char="•"/>
            </a:pPr>
            <a:r>
              <a:rPr dirty="0" smtClean="0"/>
              <a:t> </a:t>
            </a:r>
            <a:r>
              <a:rPr dirty="0"/>
              <a:t>Η </a:t>
            </a:r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τους</a:t>
            </a:r>
            <a:r>
              <a:rPr dirty="0"/>
              <a:t> </a:t>
            </a:r>
            <a:r>
              <a:rPr dirty="0" err="1"/>
              <a:t>διευκόλυνε</a:t>
            </a:r>
            <a:r>
              <a:rPr dirty="0"/>
              <a:t> </a:t>
            </a:r>
            <a:r>
              <a:rPr dirty="0" err="1"/>
              <a:t>στη</a:t>
            </a:r>
            <a:r>
              <a:rPr dirty="0"/>
              <a:t> </a:t>
            </a:r>
            <a:r>
              <a:rPr dirty="0" err="1"/>
              <a:t>μόνωση</a:t>
            </a:r>
            <a:r>
              <a:rPr dirty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κτηρίων</a:t>
            </a:r>
            <a:r>
              <a:rPr dirty="0"/>
              <a:t> και σαν </a:t>
            </a:r>
            <a:r>
              <a:rPr dirty="0" err="1"/>
              <a:t>μέσω</a:t>
            </a:r>
            <a:r>
              <a:rPr dirty="0"/>
              <a:t> </a:t>
            </a:r>
            <a:r>
              <a:rPr dirty="0" err="1"/>
              <a:t>ελέγχου</a:t>
            </a:r>
            <a:r>
              <a:rPr dirty="0"/>
              <a:t> </a:t>
            </a:r>
            <a:r>
              <a:rPr dirty="0" err="1"/>
              <a:t>των</a:t>
            </a:r>
            <a:r>
              <a:rPr dirty="0"/>
              <a:t> π</a:t>
            </a:r>
            <a:r>
              <a:rPr dirty="0" err="1"/>
              <a:t>λημμυρών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Παραδείγματα πράσινων κτηρί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Παραδείγματα πράσινων κτηρίων </a:t>
            </a:r>
          </a:p>
        </p:txBody>
      </p:sp>
      <p:sp>
        <p:nvSpPr>
          <p:cNvPr id="170" name="(Πίσω στην ιστορία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(Πίσω στην ιστορία)</a:t>
            </a:r>
          </a:p>
        </p:txBody>
      </p:sp>
      <p:sp>
        <p:nvSpPr>
          <p:cNvPr id="171" name="Κρεμαστοί κήποι της Βαβυλώνας(~600 π.Χ.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Κρεμ</a:t>
            </a:r>
            <a:r>
              <a:rPr dirty="0"/>
              <a:t>α</a:t>
            </a:r>
            <a:r>
              <a:rPr dirty="0" err="1"/>
              <a:t>στοί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</a:t>
            </a: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της</a:t>
            </a:r>
            <a:r>
              <a:rPr dirty="0"/>
              <a:t> </a:t>
            </a:r>
            <a:r>
              <a:rPr dirty="0" err="1"/>
              <a:t>Β</a:t>
            </a:r>
            <a:r>
              <a:rPr dirty="0"/>
              <a:t>αβ</a:t>
            </a:r>
            <a:r>
              <a:rPr dirty="0" err="1"/>
              <a:t>υλών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(~600 π.</a:t>
            </a:r>
            <a:r>
              <a:rPr dirty="0" err="1"/>
              <a:t>Χ</a:t>
            </a:r>
            <a:r>
              <a:rPr dirty="0"/>
              <a:t>.)</a:t>
            </a:r>
          </a:p>
        </p:txBody>
      </p:sp>
      <p:pic>
        <p:nvPicPr>
          <p:cNvPr id="172" name="IMG_1813.jpeg" descr="IMG_18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637" y="5893538"/>
            <a:ext cx="11186173" cy="696429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Παραδείγματα οριζόντιων κτηρίω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Παραδείγματα οριζόντιων κτηρίων </a:t>
            </a:r>
          </a:p>
        </p:txBody>
      </p:sp>
      <p:sp>
        <p:nvSpPr>
          <p:cNvPr id="175" name="(Σύγχρονη εποχή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(Σύγχρονη εποχή)</a:t>
            </a:r>
          </a:p>
        </p:txBody>
      </p:sp>
      <p:sp>
        <p:nvSpPr>
          <p:cNvPr id="176" name="1. Fukuoka, Japan…"/>
          <p:cNvSpPr txBox="1">
            <a:spLocks noGrp="1"/>
          </p:cNvSpPr>
          <p:nvPr>
            <p:ph type="body" idx="1"/>
          </p:nvPr>
        </p:nvSpPr>
        <p:spPr>
          <a:xfrm>
            <a:off x="1061130" y="3506141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dirty="0"/>
              <a:t>1. Fukuoka, Japan </a:t>
            </a:r>
          </a:p>
          <a:p>
            <a:r>
              <a:rPr dirty="0"/>
              <a:t>2. </a:t>
            </a:r>
            <a:r>
              <a:rPr dirty="0" err="1"/>
              <a:t>Ørestad</a:t>
            </a:r>
            <a:r>
              <a:rPr dirty="0"/>
              <a:t>, Denmark </a:t>
            </a:r>
          </a:p>
          <a:p>
            <a:r>
              <a:rPr dirty="0"/>
              <a:t>3. </a:t>
            </a:r>
            <a:r>
              <a:rPr dirty="0" err="1"/>
              <a:t>Στ</a:t>
            </a:r>
            <a:r>
              <a:rPr dirty="0"/>
              <a:t>α</a:t>
            </a:r>
            <a:r>
              <a:rPr dirty="0" err="1"/>
              <a:t>ύρος</a:t>
            </a:r>
            <a:r>
              <a:rPr dirty="0"/>
              <a:t> </a:t>
            </a:r>
            <a:r>
              <a:rPr dirty="0" err="1"/>
              <a:t>Νιάρχος</a:t>
            </a:r>
            <a:r>
              <a:rPr dirty="0"/>
              <a:t> </a:t>
            </a:r>
          </a:p>
          <a:p>
            <a:r>
              <a:rPr dirty="0"/>
              <a:t>4. </a:t>
            </a:r>
            <a:r>
              <a:rPr dirty="0" err="1"/>
              <a:t>Λ</a:t>
            </a:r>
            <a:r>
              <a:rPr dirty="0"/>
              <a:t>α</a:t>
            </a:r>
            <a:r>
              <a:rPr dirty="0" err="1"/>
              <a:t>χ</a:t>
            </a:r>
            <a:r>
              <a:rPr dirty="0"/>
              <a:t>α</a:t>
            </a:r>
            <a:r>
              <a:rPr dirty="0" err="1"/>
              <a:t>νόκη</a:t>
            </a:r>
            <a:r>
              <a:rPr dirty="0"/>
              <a:t>π</a:t>
            </a: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στους</a:t>
            </a:r>
            <a:r>
              <a:rPr dirty="0"/>
              <a:t> </a:t>
            </a:r>
            <a:r>
              <a:rPr dirty="0" err="1"/>
              <a:t>Αμ</a:t>
            </a:r>
            <a:r>
              <a:rPr dirty="0"/>
              <a:t>π</a:t>
            </a:r>
            <a:r>
              <a:rPr dirty="0" err="1"/>
              <a:t>ελοκή</a:t>
            </a:r>
            <a:r>
              <a:rPr dirty="0"/>
              <a:t>π</a:t>
            </a:r>
            <a:r>
              <a:rPr dirty="0" err="1"/>
              <a:t>ους</a:t>
            </a:r>
            <a:r>
              <a:rPr dirty="0"/>
              <a:t> </a:t>
            </a:r>
          </a:p>
        </p:txBody>
      </p:sp>
      <p:pic>
        <p:nvPicPr>
          <p:cNvPr id="177" name="IMG_1814.jpeg" descr="IMG_18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280" y="2247413"/>
            <a:ext cx="8393440" cy="464437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78" name="IMG_1815.jpeg" descr="IMG_18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4866" y="5633670"/>
            <a:ext cx="11104629" cy="4164237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79" name="IMG_1816.jpeg" descr="IMG_181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25" y="7984945"/>
            <a:ext cx="8190803" cy="545411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880" y="7984945"/>
            <a:ext cx="12287250" cy="61436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Πλεονεκτήματα Οριζόντιου Πρασίνου στα κτίρ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18888">
              <a:defRPr sz="7735" spc="-154"/>
            </a:lvl1pPr>
          </a:lstStyle>
          <a:p>
            <a:r>
              <a:t>Πλεονεκτήματα Οριζόντιου Πρασίνου στα κτίρια</a:t>
            </a:r>
          </a:p>
        </p:txBody>
      </p:sp>
      <p:sp>
        <p:nvSpPr>
          <p:cNvPr id="182" name="Υπότιτλος σλάιντ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Περιβαλλοντική βελτίωση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Περι</a:t>
            </a:r>
            <a:r>
              <a:rPr dirty="0"/>
              <a:t>βα</a:t>
            </a:r>
            <a:r>
              <a:rPr dirty="0" err="1"/>
              <a:t>λλοντική</a:t>
            </a:r>
            <a:r>
              <a:rPr dirty="0"/>
              <a:t> β</a:t>
            </a:r>
            <a:r>
              <a:rPr dirty="0" err="1"/>
              <a:t>ελτίωση</a:t>
            </a:r>
            <a:r>
              <a:rPr dirty="0"/>
              <a:t>.</a:t>
            </a:r>
          </a:p>
          <a:p>
            <a:r>
              <a:rPr dirty="0" err="1"/>
              <a:t>Μείωση</a:t>
            </a:r>
            <a:r>
              <a:rPr dirty="0"/>
              <a:t> </a:t>
            </a:r>
            <a:r>
              <a:rPr dirty="0" err="1"/>
              <a:t>της</a:t>
            </a:r>
            <a:r>
              <a:rPr dirty="0"/>
              <a:t> </a:t>
            </a:r>
            <a:r>
              <a:rPr dirty="0" err="1"/>
              <a:t>σκόνης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νέφους</a:t>
            </a:r>
            <a:r>
              <a:rPr dirty="0"/>
              <a:t> </a:t>
            </a:r>
            <a:r>
              <a:rPr dirty="0" err="1"/>
              <a:t>στην</a:t>
            </a:r>
            <a:r>
              <a:rPr dirty="0"/>
              <a:t> α</a:t>
            </a:r>
            <a:r>
              <a:rPr dirty="0" err="1"/>
              <a:t>τμόσφ</a:t>
            </a:r>
            <a:r>
              <a:rPr dirty="0"/>
              <a:t>α</a:t>
            </a:r>
            <a:r>
              <a:rPr dirty="0" err="1"/>
              <a:t>ιρ</a:t>
            </a:r>
            <a:r>
              <a:rPr dirty="0"/>
              <a:t>α.</a:t>
            </a:r>
          </a:p>
          <a:p>
            <a:r>
              <a:rPr dirty="0" err="1"/>
              <a:t>Αξιο</a:t>
            </a:r>
            <a:r>
              <a:rPr dirty="0"/>
              <a:t>π</a:t>
            </a:r>
            <a:r>
              <a:rPr dirty="0" err="1"/>
              <a:t>οίηση</a:t>
            </a:r>
            <a:r>
              <a:rPr dirty="0"/>
              <a:t> π</a:t>
            </a:r>
            <a:r>
              <a:rPr dirty="0" err="1"/>
              <a:t>ολύτιμων</a:t>
            </a:r>
            <a:r>
              <a:rPr dirty="0"/>
              <a:t> α</a:t>
            </a:r>
            <a:r>
              <a:rPr dirty="0" err="1"/>
              <a:t>ν</a:t>
            </a:r>
            <a:r>
              <a:rPr dirty="0"/>
              <a:t>α</a:t>
            </a:r>
            <a:r>
              <a:rPr dirty="0" err="1"/>
              <a:t>κυκλωμένων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α</a:t>
            </a:r>
            <a:r>
              <a:rPr dirty="0" err="1"/>
              <a:t>ν</a:t>
            </a:r>
            <a:r>
              <a:rPr dirty="0"/>
              <a:t>α</a:t>
            </a:r>
            <a:r>
              <a:rPr dirty="0" err="1"/>
              <a:t>κυκλώσιμων</a:t>
            </a:r>
            <a:r>
              <a:rPr dirty="0"/>
              <a:t> </a:t>
            </a:r>
            <a:r>
              <a:rPr dirty="0" err="1"/>
              <a:t>υλικών</a:t>
            </a:r>
            <a:r>
              <a:rPr dirty="0"/>
              <a:t> </a:t>
            </a:r>
            <a:r>
              <a:rPr dirty="0" err="1"/>
              <a:t>ό</a:t>
            </a:r>
            <a:r>
              <a:rPr dirty="0"/>
              <a:t>π</a:t>
            </a:r>
            <a:r>
              <a:rPr dirty="0" err="1"/>
              <a:t>ου</a:t>
            </a:r>
            <a:r>
              <a:rPr dirty="0"/>
              <a:t> </a:t>
            </a:r>
            <a:r>
              <a:rPr dirty="0" err="1"/>
              <a:t>μ</a:t>
            </a:r>
            <a:r>
              <a:rPr dirty="0"/>
              <a:t>π</a:t>
            </a:r>
            <a:r>
              <a:rPr dirty="0" err="1"/>
              <a:t>ορούν</a:t>
            </a:r>
            <a:r>
              <a:rPr dirty="0"/>
              <a:t> </a:t>
            </a:r>
            <a:r>
              <a:rPr dirty="0" err="1"/>
              <a:t>ν</a:t>
            </a:r>
            <a:r>
              <a:rPr dirty="0"/>
              <a:t>α </a:t>
            </a:r>
            <a:r>
              <a:rPr dirty="0" err="1"/>
              <a:t>χρησιμο</a:t>
            </a:r>
            <a:r>
              <a:rPr dirty="0"/>
              <a:t>π</a:t>
            </a:r>
            <a:r>
              <a:rPr dirty="0" err="1"/>
              <a:t>οιηθούν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</a:t>
            </a:r>
            <a:r>
              <a:rPr dirty="0" err="1"/>
              <a:t>την</a:t>
            </a:r>
            <a:r>
              <a:rPr dirty="0"/>
              <a:t> </a:t>
            </a:r>
            <a:r>
              <a:rPr dirty="0" err="1"/>
              <a:t>υλο</a:t>
            </a:r>
            <a:r>
              <a:rPr dirty="0"/>
              <a:t>π</a:t>
            </a:r>
            <a:r>
              <a:rPr dirty="0" err="1"/>
              <a:t>οίηση</a:t>
            </a:r>
            <a:r>
              <a:rPr dirty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</a:t>
            </a:r>
            <a:r>
              <a:rPr dirty="0" err="1"/>
              <a:t>ων</a:t>
            </a:r>
            <a:r>
              <a:rPr dirty="0"/>
              <a:t>.</a:t>
            </a:r>
          </a:p>
          <a:p>
            <a:r>
              <a:rPr dirty="0" err="1"/>
              <a:t>Δι</a:t>
            </a:r>
            <a:r>
              <a:rPr dirty="0"/>
              <a:t>α</a:t>
            </a:r>
            <a:r>
              <a:rPr dirty="0" err="1"/>
              <a:t>χείριση</a:t>
            </a:r>
            <a:r>
              <a:rPr dirty="0"/>
              <a:t> </a:t>
            </a:r>
            <a:r>
              <a:rPr dirty="0" err="1"/>
              <a:t>νερού</a:t>
            </a:r>
            <a:r>
              <a:rPr dirty="0"/>
              <a:t> </a:t>
            </a:r>
            <a:r>
              <a:rPr dirty="0" err="1"/>
              <a:t>στ</a:t>
            </a:r>
            <a:r>
              <a:rPr dirty="0"/>
              <a:t>α </a:t>
            </a:r>
            <a:r>
              <a:rPr dirty="0" err="1"/>
              <a:t>συστήμ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 </a:t>
            </a:r>
            <a:r>
              <a:rPr dirty="0" err="1"/>
              <a:t>υ</a:t>
            </a:r>
            <a:r>
              <a:rPr dirty="0"/>
              <a:t>π</a:t>
            </a:r>
            <a:r>
              <a:rPr dirty="0" err="1"/>
              <a:t>οδομής</a:t>
            </a:r>
            <a:r>
              <a:rPr dirty="0"/>
              <a:t> π</a:t>
            </a:r>
            <a:r>
              <a:rPr dirty="0" err="1"/>
              <a:t>ράσινων</a:t>
            </a:r>
            <a:r>
              <a:rPr dirty="0"/>
              <a:t> </a:t>
            </a:r>
            <a:r>
              <a:rPr dirty="0" err="1"/>
              <a:t>στεγών</a:t>
            </a:r>
            <a:r>
              <a:rPr dirty="0"/>
              <a:t>.</a:t>
            </a:r>
          </a:p>
          <a:p>
            <a:r>
              <a:rPr dirty="0" err="1"/>
              <a:t>Αξιο</a:t>
            </a:r>
            <a:r>
              <a:rPr dirty="0"/>
              <a:t>π</a:t>
            </a:r>
            <a:r>
              <a:rPr dirty="0" err="1"/>
              <a:t>οίηση</a:t>
            </a:r>
            <a:r>
              <a:rPr dirty="0"/>
              <a:t> α</a:t>
            </a:r>
            <a:r>
              <a:rPr dirty="0" err="1"/>
              <a:t>νεκμετάλλευτων</a:t>
            </a:r>
            <a:r>
              <a:rPr dirty="0"/>
              <a:t> </a:t>
            </a:r>
            <a:r>
              <a:rPr dirty="0" err="1"/>
              <a:t>χώρων</a:t>
            </a:r>
            <a:r>
              <a:rPr dirty="0"/>
              <a:t> </a:t>
            </a:r>
            <a:r>
              <a:rPr dirty="0" err="1"/>
              <a:t>στ</a:t>
            </a:r>
            <a:r>
              <a:rPr dirty="0"/>
              <a:t>α </a:t>
            </a:r>
            <a:r>
              <a:rPr dirty="0" err="1"/>
              <a:t>κτίρι</a:t>
            </a:r>
            <a:r>
              <a:rPr dirty="0"/>
              <a:t>α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094" y="9424363"/>
            <a:ext cx="5845701" cy="392558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Μειονεκτήματα Οριζόντιου Πρασίνου στα κτίρι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43271">
              <a:defRPr sz="7820" spc="-156"/>
            </a:lvl1pPr>
          </a:lstStyle>
          <a:p>
            <a:r>
              <a:t>Μειονεκτήματα Οριζόντιου Πρασίνου στα κτίρια</a:t>
            </a:r>
          </a:p>
        </p:txBody>
      </p:sp>
      <p:sp>
        <p:nvSpPr>
          <p:cNvPr id="187" name="Υπότιτλος σλάιντ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Κατασκευαστικός περιορισμός. Δηλαδή η στατικότητα του κάθε κτιρίου πόσο βάρος φορτίου μπορεί να αντέξει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τ</a:t>
            </a:r>
            <a:r>
              <a:rPr dirty="0"/>
              <a:t>α</a:t>
            </a:r>
            <a:r>
              <a:rPr dirty="0" err="1"/>
              <a:t>σκευ</a:t>
            </a:r>
            <a:r>
              <a:rPr dirty="0"/>
              <a:t>α</a:t>
            </a:r>
            <a:r>
              <a:rPr dirty="0" err="1"/>
              <a:t>στικός</a:t>
            </a:r>
            <a:r>
              <a:rPr dirty="0"/>
              <a:t> π</a:t>
            </a:r>
            <a:r>
              <a:rPr dirty="0" err="1"/>
              <a:t>εριορισμός</a:t>
            </a:r>
            <a:r>
              <a:rPr dirty="0"/>
              <a:t>. </a:t>
            </a:r>
            <a:r>
              <a:rPr dirty="0" err="1"/>
              <a:t>Δηλ</a:t>
            </a:r>
            <a:r>
              <a:rPr dirty="0"/>
              <a:t>α</a:t>
            </a:r>
            <a:r>
              <a:rPr dirty="0" err="1"/>
              <a:t>δή</a:t>
            </a:r>
            <a:r>
              <a:rPr dirty="0"/>
              <a:t> </a:t>
            </a:r>
            <a:r>
              <a:rPr dirty="0" err="1"/>
              <a:t>η</a:t>
            </a:r>
            <a:r>
              <a:rPr dirty="0"/>
              <a:t> </a:t>
            </a:r>
            <a:r>
              <a:rPr dirty="0" err="1"/>
              <a:t>στ</a:t>
            </a:r>
            <a:r>
              <a:rPr dirty="0"/>
              <a:t>α</a:t>
            </a:r>
            <a:r>
              <a:rPr dirty="0" err="1"/>
              <a:t>τικότητ</a:t>
            </a:r>
            <a:r>
              <a:rPr dirty="0"/>
              <a:t>α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κάθε</a:t>
            </a:r>
            <a:r>
              <a:rPr dirty="0"/>
              <a:t> </a:t>
            </a:r>
            <a:r>
              <a:rPr dirty="0" err="1"/>
              <a:t>κτιρίου</a:t>
            </a:r>
            <a:r>
              <a:rPr dirty="0"/>
              <a:t> π</a:t>
            </a:r>
            <a:r>
              <a:rPr dirty="0" err="1"/>
              <a:t>όσο</a:t>
            </a:r>
            <a:r>
              <a:rPr dirty="0"/>
              <a:t> β</a:t>
            </a:r>
            <a:r>
              <a:rPr dirty="0" err="1"/>
              <a:t>άρος</a:t>
            </a:r>
            <a:r>
              <a:rPr dirty="0"/>
              <a:t> </a:t>
            </a:r>
            <a:r>
              <a:rPr dirty="0" err="1"/>
              <a:t>φορτίου</a:t>
            </a:r>
            <a:r>
              <a:rPr dirty="0"/>
              <a:t> </a:t>
            </a:r>
            <a:r>
              <a:rPr dirty="0" err="1"/>
              <a:t>μ</a:t>
            </a:r>
            <a:r>
              <a:rPr dirty="0"/>
              <a:t>π</a:t>
            </a:r>
            <a:r>
              <a:rPr dirty="0" err="1"/>
              <a:t>ορεί</a:t>
            </a:r>
            <a:r>
              <a:rPr dirty="0"/>
              <a:t> </a:t>
            </a:r>
            <a:r>
              <a:rPr dirty="0" err="1"/>
              <a:t>ν</a:t>
            </a:r>
            <a:r>
              <a:rPr dirty="0"/>
              <a:t>α α</a:t>
            </a:r>
            <a:r>
              <a:rPr dirty="0" err="1"/>
              <a:t>ντέξει</a:t>
            </a:r>
            <a:r>
              <a:rPr dirty="0"/>
              <a:t>.</a:t>
            </a:r>
          </a:p>
          <a:p>
            <a:r>
              <a:rPr dirty="0" err="1"/>
              <a:t>Υψηλό</a:t>
            </a:r>
            <a:r>
              <a:rPr dirty="0"/>
              <a:t> </a:t>
            </a:r>
            <a:r>
              <a:rPr dirty="0" err="1"/>
              <a:t>κόστος</a:t>
            </a:r>
            <a:r>
              <a:rPr dirty="0"/>
              <a:t> </a:t>
            </a:r>
            <a:r>
              <a:rPr dirty="0" err="1"/>
              <a:t>εγκ</a:t>
            </a:r>
            <a:r>
              <a:rPr dirty="0"/>
              <a:t>α</a:t>
            </a:r>
            <a:r>
              <a:rPr dirty="0" err="1"/>
              <a:t>τάστ</a:t>
            </a:r>
            <a:r>
              <a:rPr dirty="0"/>
              <a:t>α</a:t>
            </a:r>
            <a:r>
              <a:rPr dirty="0" err="1"/>
              <a:t>σης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συντήρησης</a:t>
            </a:r>
            <a:r>
              <a:rPr dirty="0"/>
              <a:t>.</a:t>
            </a:r>
          </a:p>
          <a:p>
            <a:r>
              <a:rPr dirty="0" err="1"/>
              <a:t>Περιορισμένη</a:t>
            </a:r>
            <a:r>
              <a:rPr dirty="0"/>
              <a:t> </a:t>
            </a:r>
            <a:r>
              <a:rPr dirty="0" err="1"/>
              <a:t>ε</a:t>
            </a:r>
            <a:r>
              <a:rPr dirty="0"/>
              <a:t>π</a:t>
            </a:r>
            <a:r>
              <a:rPr dirty="0" err="1"/>
              <a:t>ιλογή</a:t>
            </a:r>
            <a:r>
              <a:rPr dirty="0"/>
              <a:t> </a:t>
            </a:r>
            <a:r>
              <a:rPr dirty="0" err="1"/>
              <a:t>φυτών</a:t>
            </a:r>
            <a:r>
              <a:rPr dirty="0"/>
              <a:t>, </a:t>
            </a:r>
            <a:r>
              <a:rPr dirty="0" err="1"/>
              <a:t>λόγω</a:t>
            </a:r>
            <a:r>
              <a:rPr dirty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ιρικών</a:t>
            </a:r>
            <a:r>
              <a:rPr dirty="0"/>
              <a:t> </a:t>
            </a:r>
            <a:r>
              <a:rPr dirty="0" err="1"/>
              <a:t>συνθηκών</a:t>
            </a:r>
            <a:r>
              <a:rPr dirty="0"/>
              <a:t>.</a:t>
            </a:r>
          </a:p>
          <a:p>
            <a:r>
              <a:rPr dirty="0" err="1"/>
              <a:t>Δεν</a:t>
            </a:r>
            <a:r>
              <a:rPr dirty="0"/>
              <a:t> </a:t>
            </a:r>
            <a:r>
              <a:rPr dirty="0" err="1"/>
              <a:t>είν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δημόσιο</a:t>
            </a:r>
            <a:r>
              <a:rPr dirty="0"/>
              <a:t> α</a:t>
            </a:r>
            <a:r>
              <a:rPr dirty="0" err="1"/>
              <a:t>γ</a:t>
            </a:r>
            <a:r>
              <a:rPr dirty="0"/>
              <a:t>α</a:t>
            </a:r>
            <a:r>
              <a:rPr dirty="0" err="1"/>
              <a:t>θό</a:t>
            </a:r>
            <a:r>
              <a:rPr dirty="0"/>
              <a:t>.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θώς</a:t>
            </a:r>
            <a:r>
              <a:rPr dirty="0"/>
              <a:t> </a:t>
            </a:r>
            <a:r>
              <a:rPr dirty="0" err="1"/>
              <a:t>τ</a:t>
            </a:r>
            <a:r>
              <a:rPr dirty="0"/>
              <a:t>α π</a:t>
            </a:r>
            <a:r>
              <a:rPr dirty="0" err="1"/>
              <a:t>ερισσότερ</a:t>
            </a:r>
            <a:r>
              <a:rPr dirty="0"/>
              <a:t>α </a:t>
            </a:r>
            <a:r>
              <a:rPr dirty="0" err="1"/>
              <a:t>κτίρι</a:t>
            </a:r>
            <a:r>
              <a:rPr dirty="0"/>
              <a:t>α </a:t>
            </a:r>
            <a:r>
              <a:rPr dirty="0" err="1"/>
              <a:t>είν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ιδιωτικά</a:t>
            </a:r>
            <a:r>
              <a:rPr dirty="0"/>
              <a:t>.</a:t>
            </a:r>
          </a:p>
          <a:p>
            <a:r>
              <a:rPr dirty="0" err="1"/>
              <a:t>Ανά</a:t>
            </a:r>
            <a:r>
              <a:rPr dirty="0"/>
              <a:t>π</a:t>
            </a:r>
            <a:r>
              <a:rPr dirty="0" err="1"/>
              <a:t>τυξη</a:t>
            </a:r>
            <a:r>
              <a:rPr dirty="0"/>
              <a:t> </a:t>
            </a:r>
            <a:r>
              <a:rPr dirty="0" err="1"/>
              <a:t>της</a:t>
            </a:r>
            <a:r>
              <a:rPr dirty="0"/>
              <a:t> π</a:t>
            </a:r>
            <a:r>
              <a:rPr dirty="0" err="1"/>
              <a:t>οικιλομορφί</a:t>
            </a:r>
            <a:r>
              <a:rPr dirty="0"/>
              <a:t>α</a:t>
            </a:r>
            <a:r>
              <a:rPr dirty="0" err="1"/>
              <a:t>ς</a:t>
            </a:r>
            <a:r>
              <a:rPr dirty="0"/>
              <a:t> </a:t>
            </a:r>
            <a:r>
              <a:rPr dirty="0" err="1"/>
              <a:t>εντόμων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μικρών</a:t>
            </a:r>
            <a:r>
              <a:rPr dirty="0"/>
              <a:t> </a:t>
            </a:r>
            <a:r>
              <a:rPr dirty="0" err="1"/>
              <a:t>ζώων</a:t>
            </a:r>
            <a:endParaRPr dirty="0"/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712" y="9682137"/>
            <a:ext cx="5406630" cy="358483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Κατακόρυφο πράσινο στις προσόψεις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Κατακόρυφο πράσινο στις προσόψεις </a:t>
            </a:r>
          </a:p>
        </p:txBody>
      </p:sp>
      <p:sp>
        <p:nvSpPr>
          <p:cNvPr id="192" name="Ο όρος «κάθετος κήπος» αναφέρεται στην φύτευση των όψεων των κτιρίων αλλά και γενικότερα των κάθετων επιφανειών…"/>
          <p:cNvSpPr txBox="1">
            <a:spLocks noGrp="1"/>
          </p:cNvSpPr>
          <p:nvPr>
            <p:ph type="body" idx="1"/>
          </p:nvPr>
        </p:nvSpPr>
        <p:spPr>
          <a:xfrm>
            <a:off x="1206500" y="3903497"/>
            <a:ext cx="21971000" cy="825601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Ο</a:t>
            </a:r>
            <a:r>
              <a:rPr dirty="0"/>
              <a:t> </a:t>
            </a:r>
            <a:r>
              <a:rPr dirty="0" err="1"/>
              <a:t>όρος</a:t>
            </a:r>
            <a:r>
              <a:rPr dirty="0"/>
              <a:t> «</a:t>
            </a:r>
            <a:r>
              <a:rPr dirty="0" err="1"/>
              <a:t>κάθετος</a:t>
            </a:r>
            <a:r>
              <a:rPr dirty="0"/>
              <a:t> </a:t>
            </a:r>
            <a:r>
              <a:rPr dirty="0" err="1"/>
              <a:t>κή</a:t>
            </a:r>
            <a:r>
              <a:rPr dirty="0"/>
              <a:t>π</a:t>
            </a:r>
            <a:r>
              <a:rPr dirty="0" err="1"/>
              <a:t>ος</a:t>
            </a:r>
            <a:r>
              <a:rPr dirty="0"/>
              <a:t>» α</a:t>
            </a:r>
            <a:r>
              <a:rPr dirty="0" err="1"/>
              <a:t>ν</a:t>
            </a:r>
            <a:r>
              <a:rPr dirty="0"/>
              <a:t>α</a:t>
            </a:r>
            <a:r>
              <a:rPr dirty="0" err="1"/>
              <a:t>φέρετ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στην</a:t>
            </a:r>
            <a:r>
              <a:rPr dirty="0"/>
              <a:t> </a:t>
            </a:r>
            <a:r>
              <a:rPr dirty="0" err="1"/>
              <a:t>φύτευση</a:t>
            </a:r>
            <a:r>
              <a:rPr dirty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όψεων</a:t>
            </a:r>
            <a:r>
              <a:rPr dirty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κτιρίων</a:t>
            </a:r>
            <a:r>
              <a:rPr dirty="0"/>
              <a:t> α</a:t>
            </a:r>
            <a:r>
              <a:rPr dirty="0" err="1"/>
              <a:t>λλά</a:t>
            </a:r>
            <a:r>
              <a:rPr dirty="0"/>
              <a:t> </a:t>
            </a:r>
            <a:r>
              <a:rPr dirty="0" err="1"/>
              <a:t>κ</a:t>
            </a:r>
            <a:r>
              <a:rPr dirty="0"/>
              <a:t>α</a:t>
            </a:r>
            <a:r>
              <a:rPr dirty="0" err="1"/>
              <a:t>ι</a:t>
            </a:r>
            <a:r>
              <a:rPr dirty="0"/>
              <a:t> </a:t>
            </a:r>
            <a:r>
              <a:rPr dirty="0" err="1"/>
              <a:t>γενικότερ</a:t>
            </a:r>
            <a:r>
              <a:rPr dirty="0"/>
              <a:t>α </a:t>
            </a:r>
            <a:r>
              <a:rPr dirty="0" err="1"/>
              <a:t>των</a:t>
            </a:r>
            <a:r>
              <a:rPr dirty="0"/>
              <a:t> </a:t>
            </a:r>
            <a:r>
              <a:rPr dirty="0" err="1"/>
              <a:t>κάθετων</a:t>
            </a:r>
            <a:r>
              <a:rPr dirty="0"/>
              <a:t> </a:t>
            </a:r>
            <a:r>
              <a:rPr dirty="0" err="1"/>
              <a:t>ε</a:t>
            </a:r>
            <a:r>
              <a:rPr dirty="0"/>
              <a:t>π</a:t>
            </a:r>
            <a:r>
              <a:rPr dirty="0" err="1"/>
              <a:t>ιφ</a:t>
            </a:r>
            <a:r>
              <a:rPr dirty="0"/>
              <a:t>α</a:t>
            </a:r>
            <a:r>
              <a:rPr dirty="0" err="1"/>
              <a:t>νειών</a:t>
            </a:r>
            <a:endParaRPr dirty="0"/>
          </a:p>
          <a:p>
            <a:endParaRPr dirty="0"/>
          </a:p>
          <a:p>
            <a:r>
              <a:rPr dirty="0" err="1"/>
              <a:t>Περιλ</a:t>
            </a:r>
            <a:r>
              <a:rPr dirty="0"/>
              <a:t>α</a:t>
            </a:r>
            <a:r>
              <a:rPr dirty="0" err="1"/>
              <a:t>μ</a:t>
            </a:r>
            <a:r>
              <a:rPr dirty="0"/>
              <a:t>β</a:t>
            </a:r>
            <a:r>
              <a:rPr dirty="0" err="1"/>
              <a:t>άνει</a:t>
            </a:r>
            <a:r>
              <a:rPr dirty="0"/>
              <a:t>: π</a:t>
            </a:r>
            <a:r>
              <a:rPr dirty="0" err="1"/>
              <a:t>ράσινους</a:t>
            </a:r>
            <a:r>
              <a:rPr dirty="0"/>
              <a:t> </a:t>
            </a:r>
            <a:r>
              <a:rPr dirty="0" err="1"/>
              <a:t>τοίχους</a:t>
            </a:r>
            <a:r>
              <a:rPr dirty="0"/>
              <a:t>, β</a:t>
            </a:r>
            <a:r>
              <a:rPr dirty="0" err="1"/>
              <a:t>ιότοιχους</a:t>
            </a:r>
            <a:r>
              <a:rPr dirty="0"/>
              <a:t>, </a:t>
            </a:r>
            <a:r>
              <a:rPr dirty="0" err="1"/>
              <a:t>οικότοιχους</a:t>
            </a:r>
            <a:r>
              <a:rPr dirty="0"/>
              <a:t> </a:t>
            </a:r>
            <a:r>
              <a:rPr dirty="0" err="1"/>
              <a:t>ή</a:t>
            </a:r>
            <a:r>
              <a:rPr dirty="0"/>
              <a:t> </a:t>
            </a:r>
            <a:r>
              <a:rPr dirty="0" err="1"/>
              <a:t>ζωντ</a:t>
            </a:r>
            <a:r>
              <a:rPr dirty="0"/>
              <a:t>α</a:t>
            </a:r>
            <a:r>
              <a:rPr dirty="0" err="1"/>
              <a:t>νούς</a:t>
            </a:r>
            <a:r>
              <a:rPr dirty="0"/>
              <a:t> </a:t>
            </a:r>
            <a:r>
              <a:rPr dirty="0" err="1"/>
              <a:t>τοίχους</a:t>
            </a:r>
            <a:endParaRPr dirty="0"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63" y="8712453"/>
            <a:ext cx="4396398" cy="348964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275" y="8661683"/>
            <a:ext cx="5782027" cy="359118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build="p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99F0CCEB4221A4982B4809288790C11" ma:contentTypeVersion="2" ma:contentTypeDescription="Δημιουργία νέου εγγράφου" ma:contentTypeScope="" ma:versionID="a3a8d683e4239732d372ff1f99cdc7da">
  <xsd:schema xmlns:xsd="http://www.w3.org/2001/XMLSchema" xmlns:xs="http://www.w3.org/2001/XMLSchema" xmlns:p="http://schemas.microsoft.com/office/2006/metadata/properties" xmlns:ns2="25a87d95-5ffc-4229-8d31-e2574979e9e5" targetNamespace="http://schemas.microsoft.com/office/2006/metadata/properties" ma:root="true" ma:fieldsID="d3125b7edaf30281182b33aaa1f38a10" ns2:_="">
    <xsd:import namespace="25a87d95-5ffc-4229-8d31-e2574979e9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87d95-5ffc-4229-8d31-e2574979e9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3B8BA1-11AF-48B2-BC64-974BC91052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D3C9B8-9C90-43AF-B8D1-046CAB6643D1}">
  <ds:schemaRefs>
    <ds:schemaRef ds:uri="http://purl.org/dc/dcmitype/"/>
    <ds:schemaRef ds:uri="http://purl.org/dc/terms/"/>
    <ds:schemaRef ds:uri="25a87d95-5ffc-4229-8d31-e2574979e9e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60D2F16-CB9F-4DEB-B86D-22A3918719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87d95-5ffc-4229-8d31-e2574979e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569</Words>
  <Application>Microsoft Office PowerPoint</Application>
  <PresentationFormat>Custom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Helvetica Neue</vt:lpstr>
      <vt:lpstr>Helvetica Neue Medium</vt:lpstr>
      <vt:lpstr>21_BasicWhite</vt:lpstr>
      <vt:lpstr>ΠΡΑΣΙΝΑ ΚΤΙΡΙΑ </vt:lpstr>
      <vt:lpstr>Περιεχόμενα:</vt:lpstr>
      <vt:lpstr>Οριζόντια πράσινα κτήρια </vt:lpstr>
      <vt:lpstr>Ιστορία των οριζόντιων πράσινων κτηρίων</vt:lpstr>
      <vt:lpstr>Παραδείγματα πράσινων κτηρίων </vt:lpstr>
      <vt:lpstr>Παραδείγματα οριζόντιων κτηρίων </vt:lpstr>
      <vt:lpstr>Πλεονεκτήματα Οριζόντιου Πρασίνου στα κτίρια</vt:lpstr>
      <vt:lpstr>Μειονεκτήματα Οριζόντιου Πρασίνου στα κτίρια</vt:lpstr>
      <vt:lpstr>Κατακόρυφο πράσινο στις προσόψεις </vt:lpstr>
      <vt:lpstr>Με τους κάθετους πράσινους τοίχους ασχολήθηκαν:</vt:lpstr>
      <vt:lpstr>Παραδείγματα πράσινων προσόψεων </vt:lpstr>
      <vt:lpstr>Πλεονεκτήματα κάθετου πρασίνου στα κτίρια </vt:lpstr>
      <vt:lpstr>Μειονεκτήματα </vt:lpstr>
      <vt:lpstr>Κάθετη Καλλιέργεια</vt:lpstr>
      <vt:lpstr>Παραδείγματα κάθετης καλλιέργειας</vt:lpstr>
      <vt:lpstr>Πλεονεκτήματα κάθετης Καλλιέργειας</vt:lpstr>
      <vt:lpstr>Μειονεκτήματα κάθετης Καλλιέργειας</vt:lpstr>
      <vt:lpstr>Συμπεράσματα </vt:lpstr>
      <vt:lpstr>Ευχαριστούμε για την προσοχή σας!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ΠΡΑΣΙΝΑ ΚΤΙΡΙΑ</dc:title>
  <dc:creator>Aexandros</dc:creator>
  <cp:lastModifiedBy>Paraskevopoulou Eleni</cp:lastModifiedBy>
  <cp:revision>13</cp:revision>
  <dcterms:modified xsi:type="dcterms:W3CDTF">2021-06-23T06:17:34Z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0x010100B99F0CCEB4221A4982B4809288790C11</vt:lpwstr>
  </property>
</Properties>
</file>