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149E00-D3C6-48C7-92F0-E0A49475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0C9DA7F-6F8B-4EB5-BC7B-45EAB043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1AFFCC-7CEF-438E-916C-2156D9AF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F5867F-8FF1-41EC-B3DC-E3EDD684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E3B039-A862-4E72-8335-5F784CA2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92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B44E0C-42F3-478D-ADB5-25EB2E0D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12CD08-C77C-46F4-A031-75BABD636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9FD99F-E735-4E18-94EA-A3AF1855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C40360-82A4-4587-A6F6-E62DDB78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1B7C98-5E5D-47C2-B6F7-980A0914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1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6DC331-0F6D-45E4-BB3B-A30FBA7A0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D89CA1C-FE4D-4F9B-9268-DBAC5C0F7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7FB513-37C9-4D76-BE9D-E54DEABB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8F2E8C-A030-41BD-AFEF-8F0603B9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AE9377-AF2A-4CE0-A606-E67FC20F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7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829969-F014-4FCB-A83F-8A5CB279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0147F9-FFCA-4DD6-9B58-0A8FBA08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127778-5198-4474-9B0B-524A9284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14CAB0-0C7A-496B-9875-B89F5854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E28ECA-1A6D-41F3-A863-24F08FED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48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5D737B-7097-49BD-8238-780B0FCD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E14DA0-644E-4E7B-AE5B-1C0562888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D3F848-9635-492B-8255-B227BAAC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223968-4073-4E92-A006-F9684271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4D735B-7CCC-484C-8951-F25678EE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8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F695D4-05BD-45E0-A9BD-1991DB1E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1F507F-81BF-480B-A86D-49EE2CF35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F70D185-C001-4145-A914-B2ECC336B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27885D-46CE-41D4-811F-58307487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C2FCF7-4472-47B8-9045-C8FF0B99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2446DD3-D781-404D-8865-2AB2E6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4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4E3A53-00F1-4C97-AB73-82A0ECBC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134A6B-7F42-4A40-9154-616601B2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C6D96ED-588E-4E9A-BEDC-6672A1062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A94F0F0-BADA-473B-AFB6-75E40479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903AF3-57E5-4BD9-978D-36C770BB2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74CCE9A-1F13-414C-93CD-718E382E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1EE6400-B2EA-4ED3-B377-8171132B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2581417-1DE1-4E8B-A79C-3EE72DD9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22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B8C6AE-0994-467F-8C4F-7806ECA1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3C2E68-A341-47BF-A9A7-432A825B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6666F9D-0802-4BF5-972F-EF30309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8DD8850-1C0D-4DC2-9B54-BD1A5972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1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CE59AB7-5AB4-49AA-842C-20C84C2D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C3ED862-2837-4272-98FD-25782FC3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FA057-0431-4356-A8EA-504A51A1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51B8E9-C516-4FCF-BC91-F1956E70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D0343A-AC2A-453E-9144-FD381FD1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A95F06C-7394-4266-9CF3-01EE4B676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E6A94B-6F04-4DFD-B6BA-BBE804B2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6D4CF0-87D0-454F-B94C-6005F1B1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13595EB-857E-437C-92F3-740E9E1B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67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D9CAE6-F10D-434F-8C78-67AD0655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77F5747-CF30-46FE-84F2-112A43196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244F713-2D82-44C5-83DC-1D24D63EE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6EF1A7-3DBE-4350-A15F-2D630E09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C307EA-C962-4BF1-B75D-5C825E58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6DA591-864F-464D-8D47-549BD855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91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927B923-A9C8-4D4E-8615-CBC24DB8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36AD91-29C6-47AC-81D8-CA18FDDF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088104-2450-425D-A2B7-B87FB1C11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640A-013F-4951-99B8-B51FE048045E}" type="datetimeFigureOut">
              <a:rPr lang="el-GR" smtClean="0"/>
              <a:t>23/6/2021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E4214B-DA6E-4155-865E-78453011E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0051F6-A84B-49A2-9197-9A6EA2101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1E93-E645-4A9F-BE56-874D20470B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B227BA-3E75-4D25-B8D2-AEA72CF39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Κτίρια και Περιβάλλον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3BCDB27-CE94-4740-B29A-2831AF003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Αλεξία &amp; Έλενα </a:t>
            </a:r>
            <a:r>
              <a:rPr lang="el-GR" dirty="0" err="1"/>
              <a:t>Κερατιώτη</a:t>
            </a:r>
            <a:r>
              <a:rPr lang="el-GR" dirty="0"/>
              <a:t> </a:t>
            </a:r>
          </a:p>
          <a:p>
            <a:r>
              <a:rPr lang="el-GR" dirty="0"/>
              <a:t>Πρόγραμμα </a:t>
            </a:r>
            <a:r>
              <a:rPr lang="en-US" dirty="0"/>
              <a:t>PULCHRA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57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B96D-D59C-2E40-A034-4FC046DB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2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dirty="0"/>
              <a:t>Αλλαγές του περιβάλλοντος στον περιβαλλοντικό σχεδιασμό των κτιρίων </a:t>
            </a:r>
            <a:endParaRPr lang="en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17735-0C32-5A44-9539-F4617DA3E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53" y="2023671"/>
            <a:ext cx="8459952" cy="4702667"/>
          </a:xfrm>
        </p:spPr>
        <p:txBody>
          <a:bodyPr>
            <a:normAutofit/>
          </a:bodyPr>
          <a:lstStyle/>
          <a:p>
            <a:r>
              <a:rPr lang="el-GR" sz="2200" dirty="0"/>
              <a:t>Αυτό όμως είναι πολύ δύσκολο λόγω των πολλαπλών μεταβολών του περιβάλλοντος που δεν μπορούν προβλεφθούν.</a:t>
            </a:r>
          </a:p>
          <a:p>
            <a:r>
              <a:rPr lang="el-GR" sz="2200" dirty="0"/>
              <a:t>Τις μεταβολές στο περιβάλλον μπορούμε να τις διακρίνουμε σε: </a:t>
            </a:r>
            <a:endParaRPr lang="en-GR" sz="2200" dirty="0"/>
          </a:p>
          <a:p>
            <a:pPr lvl="1"/>
            <a:r>
              <a:rPr lang="el-GR" sz="1900" dirty="0"/>
              <a:t>Φυσικές</a:t>
            </a:r>
          </a:p>
          <a:p>
            <a:pPr lvl="2"/>
            <a:r>
              <a:rPr lang="el-GR" sz="1700" dirty="0"/>
              <a:t>ορισμένες εξελίσσονται σε γεωλογικό χρόνο και η επίδρασή τους στα κτίρια είναι ανύπαρκτη (π.χ. μετατοπίσεις των ηπείρων) </a:t>
            </a:r>
          </a:p>
          <a:p>
            <a:pPr lvl="2"/>
            <a:r>
              <a:rPr lang="el-GR" sz="1700" dirty="0"/>
              <a:t>κάποιες έχουν μικρότερο χρόνο εξέλιξης και ασκούν επιδράσεις που όμως είναι ορατές έπειτα από πολλά χρόνια.</a:t>
            </a:r>
            <a:endParaRPr lang="en-GR" sz="1700" dirty="0"/>
          </a:p>
          <a:p>
            <a:pPr lvl="1"/>
            <a:r>
              <a:rPr lang="el-GR" sz="1900" dirty="0"/>
              <a:t>Ανθρωπογενείς που είναι γενικά πιο συχνές και με πιο ορατές επιδράσεις π.χ.:</a:t>
            </a:r>
          </a:p>
          <a:p>
            <a:pPr lvl="2"/>
            <a:r>
              <a:rPr lang="el-GR" sz="1700" dirty="0"/>
              <a:t>ατμοσφαιρική ρύπανση</a:t>
            </a:r>
          </a:p>
          <a:p>
            <a:pPr lvl="2"/>
            <a:r>
              <a:rPr lang="el-GR" sz="1700" dirty="0"/>
              <a:t>επιδράσεις στην άμεση και έμμεση ηλιακή ακτινοβολία, τον εξωτερικό ήχο και τον άνεμο</a:t>
            </a:r>
          </a:p>
          <a:p>
            <a:pPr lvl="2"/>
            <a:r>
              <a:rPr lang="el-GR" sz="1700" dirty="0"/>
              <a:t>επιρροή γειτονικών κτιρίων στην ακτινοβολία και την ροή του αέρα</a:t>
            </a:r>
            <a:endParaRPr lang="el-GR" sz="1600" dirty="0"/>
          </a:p>
          <a:p>
            <a:endParaRPr lang="en-GR" sz="2400" dirty="0"/>
          </a:p>
          <a:p>
            <a:endParaRPr lang="en-GR" sz="2400" dirty="0"/>
          </a:p>
        </p:txBody>
      </p:sp>
      <p:pic>
        <p:nvPicPr>
          <p:cNvPr id="7170" name="Picture 2" descr="ΥΠΕΝ: Οι 11 αλλαγές που φέρνει ο νέος χωροταξικός – πολεοδομικός νόμος |  LiFO">
            <a:extLst>
              <a:ext uri="{FF2B5EF4-FFF2-40B4-BE49-F238E27FC236}">
                <a16:creationId xmlns:a16="http://schemas.microsoft.com/office/drawing/2014/main" id="{DD7BAAF9-2759-F24A-83B2-43E025194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23" y="2918174"/>
            <a:ext cx="3452734" cy="20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8DE611-7BB6-D647-9166-E3F460A3C1B6}"/>
              </a:ext>
            </a:extLst>
          </p:cNvPr>
          <p:cNvSpPr/>
          <p:nvPr/>
        </p:nvSpPr>
        <p:spPr>
          <a:xfrm>
            <a:off x="519152" y="1190280"/>
            <a:ext cx="11288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 περιβαλλοντικός σχεδιασμός χρησιμοποιεί και επεξεργάζεται δεδομένα για τα φυσικά φαινόμενα ώστε να αξιοποιήσει ή να αποτρέψει την επίδραση τους στα κτίρια. </a:t>
            </a:r>
          </a:p>
        </p:txBody>
      </p:sp>
    </p:spTree>
    <p:extLst>
      <p:ext uri="{BB962C8B-B14F-4D97-AF65-F5344CB8AC3E}">
        <p14:creationId xmlns:p14="http://schemas.microsoft.com/office/powerpoint/2010/main" val="3766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6395-54D4-B147-BEA6-C86403BE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56" y="308952"/>
            <a:ext cx="11078981" cy="1325563"/>
          </a:xfrm>
        </p:spPr>
        <p:txBody>
          <a:bodyPr>
            <a:normAutofit/>
          </a:bodyPr>
          <a:lstStyle/>
          <a:p>
            <a:r>
              <a:rPr lang="el-GR" sz="3600" dirty="0"/>
              <a:t>Εφαρμογές των Ανανεώσιμων Πηγών Ενέργειας στα κτίρια</a:t>
            </a:r>
            <a:endParaRPr lang="en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9A7C-5425-CF4D-8A98-EBB79B16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634514"/>
            <a:ext cx="7337804" cy="4541433"/>
          </a:xfrm>
        </p:spPr>
        <p:txBody>
          <a:bodyPr>
            <a:normAutofit/>
          </a:bodyPr>
          <a:lstStyle/>
          <a:p>
            <a:pPr lvl="0"/>
            <a:r>
              <a:rPr lang="el-GR" sz="2400" dirty="0"/>
              <a:t>Ένα μεγάλο πεδίο εφαρμογών ανανεώσιμων πηγών ενέργειας  αποτελούν τα κτίρια</a:t>
            </a:r>
            <a:endParaRPr lang="en-GR" sz="2400" dirty="0"/>
          </a:p>
          <a:p>
            <a:pPr lvl="1"/>
            <a:r>
              <a:rPr lang="el-GR" sz="2000" dirty="0"/>
              <a:t>καταναλώνουν μεγάλα ποσά ενέργειας </a:t>
            </a:r>
          </a:p>
          <a:p>
            <a:pPr lvl="1"/>
            <a:r>
              <a:rPr lang="el-GR" sz="2000" dirty="0"/>
              <a:t>επιτρέπουν την ανάπτυξη συστημάτων αξιοποίησης των περισσότερων μορφών ενέργειας</a:t>
            </a:r>
            <a:endParaRPr lang="en-GR" sz="2000" dirty="0"/>
          </a:p>
          <a:p>
            <a:pPr lvl="0"/>
            <a:r>
              <a:rPr lang="el-GR" sz="2400" dirty="0"/>
              <a:t>Οι εφαρμογές των ανανεώσιμων πηγών ενέργειας στα κτίρια μπορούν να διακριθούν σε άμεσες και έμμεσες</a:t>
            </a:r>
          </a:p>
          <a:p>
            <a:pPr lvl="1"/>
            <a:r>
              <a:rPr lang="el-GR" sz="2000" dirty="0"/>
              <a:t>άμεσες εφαρμογές: απευθείας συνεισφορά στις ενεργειακές ανάγκες του κτιρίου μέσω συστημάτων που βρίσκονται στο κτίριο ή κοντά του ώστε να περιορίζονται οι απώλειες λόγω μεταφοράς της ενέργειας (π.χ. ένας ηλιακός συλλέκτης). </a:t>
            </a:r>
          </a:p>
          <a:p>
            <a:pPr lvl="1"/>
            <a:r>
              <a:rPr lang="el-GR" sz="2000" dirty="0"/>
              <a:t>έμμεσες εφαρμογές: παραγωγή ενέργειας από ανανεώσιμες πηγές μέσω δικτύων μεταφοράς και διανομής (π.χ. ηλεκτρική ενέργεια που παράγεται από υδροηλεκτρικό εργοστάσιο)</a:t>
            </a:r>
            <a:endParaRPr lang="en-GR" sz="2000" dirty="0"/>
          </a:p>
          <a:p>
            <a:endParaRPr lang="en-GR" sz="2400" dirty="0"/>
          </a:p>
        </p:txBody>
      </p:sp>
      <p:pic>
        <p:nvPicPr>
          <p:cNvPr id="8198" name="Picture 6" descr="Η Δυναμική του Κτιριακού Τομέα στην Ανάπτυξη των Ανανεώσιμων Πηγών Ενέργειας  και Συνέργειες με την Ενεργειακή Αποδοτικότητα. - Profilnet.gr">
            <a:extLst>
              <a:ext uri="{FF2B5EF4-FFF2-40B4-BE49-F238E27FC236}">
                <a16:creationId xmlns:a16="http://schemas.microsoft.com/office/drawing/2014/main" id="{E47F82CE-CECD-AC41-BCC4-8A2C8362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88" y="2207844"/>
            <a:ext cx="4278483" cy="28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2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0D47-0909-ED4F-BE2E-6799388F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Ανανεώσιμων Πηγών Ενέργειας στα κτίρια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0819-105F-A843-8017-37578717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86" y="1773744"/>
            <a:ext cx="7631349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Στην κατηγορία της άμεσης αξιοποίησης ΑΠΕ μπορούν να ενταχθούν:</a:t>
            </a:r>
          </a:p>
          <a:p>
            <a:pPr lvl="1"/>
            <a:r>
              <a:rPr lang="el-GR" dirty="0"/>
              <a:t>Η ηλιακή ενέργεια για την θέρμανση και ψύξη κτιρίου (π.χ. ηλιακός θερμοσίφωνας και </a:t>
            </a:r>
            <a:r>
              <a:rPr lang="el-GR" dirty="0" err="1"/>
              <a:t>φωτοβολταϊκά</a:t>
            </a:r>
            <a:r>
              <a:rPr lang="el-GR" dirty="0"/>
              <a:t> πάνελ)</a:t>
            </a:r>
          </a:p>
          <a:p>
            <a:pPr lvl="1"/>
            <a:r>
              <a:rPr lang="el-GR" dirty="0"/>
              <a:t>Η αιολική ενέργεια στα κτίρια μέσω αστικών ανεμογεννητριών (οικιακές ή μικρές ανεμογεννήτριες)</a:t>
            </a:r>
          </a:p>
          <a:p>
            <a:pPr lvl="1"/>
            <a:r>
              <a:rPr lang="el-GR" dirty="0"/>
              <a:t>Η γεωθερμική ενέργεια σε κτίρια για θέρμανση ή ψύξη των εσωτερικών χώρων και για παραγωγή ζεστού νερού χρήσης </a:t>
            </a:r>
          </a:p>
          <a:p>
            <a:pPr lvl="2"/>
            <a:r>
              <a:rPr lang="el-GR" dirty="0"/>
              <a:t>γεωθερμία που εκμεταλλεύεται την αποθηκευμένη θερμότητα από τον ήλιο στο ανώτερο στρώμα του φλοιού της Γης</a:t>
            </a:r>
          </a:p>
          <a:p>
            <a:pPr lvl="1"/>
            <a:r>
              <a:rPr lang="el-GR" dirty="0"/>
              <a:t>Η βιομάζα, για θέρμανση χώρων και παραγωγή ζεστού νερού χρήσης</a:t>
            </a:r>
          </a:p>
          <a:p>
            <a:pPr lvl="2"/>
            <a:r>
              <a:rPr lang="el-GR" dirty="0"/>
              <a:t>Συμπεριλαμβάνει εστίες καύσης όπως τζάκια και θερμάστρες που καίνε επεξεργασμένα φυτικά, αλλά και ζωικά παράγωγα (</a:t>
            </a:r>
            <a:r>
              <a:rPr lang="el-GR" dirty="0" err="1"/>
              <a:t>πέλετ</a:t>
            </a:r>
            <a:r>
              <a:rPr lang="el-GR" dirty="0"/>
              <a:t>) και ξύλα</a:t>
            </a:r>
          </a:p>
        </p:txBody>
      </p:sp>
      <p:pic>
        <p:nvPicPr>
          <p:cNvPr id="4" name="Picture 4" descr="Aναθεωρημένος κατάλογος έργων για σχέδιο ανανεώσιμων πηγών |  businessnews.com.cy">
            <a:extLst>
              <a:ext uri="{FF2B5EF4-FFF2-40B4-BE49-F238E27FC236}">
                <a16:creationId xmlns:a16="http://schemas.microsoft.com/office/drawing/2014/main" id="{77B95BB5-3B55-2445-9910-663F19CA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8" y="1027906"/>
            <a:ext cx="2553048" cy="15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Κατασκευή Κτιρίων Ελάχιστης Εν. Κατανάλωσης Μετά το 2022 - Topo-Blog">
            <a:extLst>
              <a:ext uri="{FF2B5EF4-FFF2-40B4-BE49-F238E27FC236}">
                <a16:creationId xmlns:a16="http://schemas.microsoft.com/office/drawing/2014/main" id="{DAB1C2CC-F4F7-A242-B82D-BF459AD24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13598"/>
          <a:stretch/>
        </p:blipFill>
        <p:spPr bwMode="auto">
          <a:xfrm>
            <a:off x="8889166" y="2691091"/>
            <a:ext cx="2671150" cy="95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Θέρμανση με βιομάζα: Γιατί να την επιλέξεις; - Building Green">
            <a:extLst>
              <a:ext uri="{FF2B5EF4-FFF2-40B4-BE49-F238E27FC236}">
                <a16:creationId xmlns:a16="http://schemas.microsoft.com/office/drawing/2014/main" id="{A3D05AB1-306D-CA4F-BF65-6B40575E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69" y="5464719"/>
            <a:ext cx="1991913" cy="13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neroots.gr γεωθερμικά συστήματα - Αβαθής Γεωθερμία - Τρόπος λειτουργίας">
            <a:extLst>
              <a:ext uri="{FF2B5EF4-FFF2-40B4-BE49-F238E27FC236}">
                <a16:creationId xmlns:a16="http://schemas.microsoft.com/office/drawing/2014/main" id="{325AD9A6-6211-FE4D-9755-1BC8F29D2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4956"/>
          <a:stretch/>
        </p:blipFill>
        <p:spPr bwMode="auto">
          <a:xfrm>
            <a:off x="8923574" y="3738449"/>
            <a:ext cx="2554053" cy="156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6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5BA79-2752-400A-8C4C-3D80308B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Κτήρια στη ζωή των ανθρώπων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A5C059-2091-47D4-BD19-C5948130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819"/>
            <a:ext cx="6261463" cy="4186237"/>
          </a:xfrm>
        </p:spPr>
        <p:txBody>
          <a:bodyPr>
            <a:normAutofit/>
          </a:bodyPr>
          <a:lstStyle/>
          <a:p>
            <a:r>
              <a:rPr lang="el-G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ζωές των ανθρώπων είναι άμεσα συνδεδεμένες με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κτίρια 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ασκούν σε αυτά τις περισσότερες βιοτικές, οικονομικές και κοινωνικές τους δραστηριότητες (διαμονή, εργασία, συναλλαγές και διασκέδαση) </a:t>
            </a:r>
            <a:endParaRPr lang="el-G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Όμως οι δραστηριότητες αυτές που συμβαίνουν στα κτίρια είναι υπεύθυνες για την ρύπανση του περιβάλλοντος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για την δόμηση των κτηρίων καταναλώνονται φυσικοί πόροι και ενέργεια </a:t>
            </a:r>
          </a:p>
        </p:txBody>
      </p:sp>
      <p:pic>
        <p:nvPicPr>
          <p:cNvPr id="1026" name="Picture 2" descr="IVOS 2: ΚΕΙΜΕΝΑ,ΕΙΚΟΝΕΣ : Περιβάλλον-Μεταφορές,κτίρια και ενεργειακή σπατάλη">
            <a:extLst>
              <a:ext uri="{FF2B5EF4-FFF2-40B4-BE49-F238E27FC236}">
                <a16:creationId xmlns:a16="http://schemas.microsoft.com/office/drawing/2014/main" id="{34C82B41-6786-5A41-A3E4-A131A3436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30" y="4018937"/>
            <a:ext cx="3305969" cy="25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ράσινα κτίρια και ΕΕ. O καταλυτικός ρόλος της «ενεργειακής απόδοσης» των  κτιρίων στη προστασία του περιβάλλοντος – THE SAFIA BLOG">
            <a:extLst>
              <a:ext uri="{FF2B5EF4-FFF2-40B4-BE49-F238E27FC236}">
                <a16:creationId xmlns:a16="http://schemas.microsoft.com/office/drawing/2014/main" id="{A259F53E-7D1A-1B44-AB72-1340F643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30" y="1719263"/>
            <a:ext cx="3276568" cy="213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0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44BA1A-5222-45F1-8ADE-47E86771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Επιπτώσεις στο Περιβάλλον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2C45C4-019C-42E6-B7DA-D9E0304F4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499" y="1777206"/>
            <a:ext cx="55149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Οι επιπτώσεις των κτιρίων στο περιβάλλον μπορούν να διακριθούν σε τρεις ομάδες, ανάλογα με τα στάδια της ζωής του κτιρίου στα οποία αντιστοιχούν.</a:t>
            </a:r>
          </a:p>
          <a:p>
            <a:pPr marL="0" indent="0">
              <a:buNone/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Έτσι προκύπτουν τα στάδια:</a:t>
            </a:r>
          </a:p>
          <a:p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Κατασκευής</a:t>
            </a:r>
          </a:p>
          <a:p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Λειτουργίας</a:t>
            </a:r>
          </a:p>
          <a:p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Κατεδάφισης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3E6D62-EE80-4D8F-977F-61D38070B7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6062" y="2286000"/>
            <a:ext cx="4427738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1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EC3-5D34-564A-9A78-9EAD9E81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Επιπτώσεις στο στάδιο Κατασκευής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5FA35-FE68-7D46-9C9C-D3963CBB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74" y="1825625"/>
            <a:ext cx="7293429" cy="4351338"/>
          </a:xfrm>
        </p:spPr>
        <p:txBody>
          <a:bodyPr>
            <a:normAutofit/>
          </a:bodyPr>
          <a:lstStyle/>
          <a:p>
            <a:r>
              <a:rPr lang="el-GR" sz="2000" dirty="0"/>
              <a:t>Κατανάλωση φυσικών πόρων και ενέργειας καθώς και εκπομπές ρύπων για την παραγωγή των απαιτούμενων υλικών κατασκευής</a:t>
            </a:r>
          </a:p>
          <a:p>
            <a:r>
              <a:rPr lang="el-GR" sz="2000" dirty="0"/>
              <a:t>Ρύποι και κατανάλωση ενέργειας για τις απαιτούμενες μεταφορές και λειτουργία των μηχανημάτων κατασκευής στο εργοτάξια</a:t>
            </a:r>
          </a:p>
          <a:p>
            <a:r>
              <a:rPr lang="el-GR" sz="2000" dirty="0"/>
              <a:t>Θόρυβος από τις κατασκευαστικές εργασίες (ηχορύπανση)</a:t>
            </a:r>
          </a:p>
          <a:p>
            <a:r>
              <a:rPr lang="el-GR" sz="2000" dirty="0"/>
              <a:t>Αλλοίωση του υδρολογικού δικτύου της περιοχής (επιφανειακά και υπόγεια)</a:t>
            </a:r>
          </a:p>
          <a:p>
            <a:r>
              <a:rPr lang="el-GR" sz="2000" dirty="0"/>
              <a:t>Επίδραση στη χλωρίδα και την πανίδα καθώς και την μορφή του τοπίου</a:t>
            </a:r>
          </a:p>
          <a:p>
            <a:endParaRPr lang="el-GR" sz="2000" dirty="0"/>
          </a:p>
          <a:p>
            <a:pPr marL="0" indent="0">
              <a:buNone/>
            </a:pPr>
            <a:endParaRPr lang="en-GR" sz="2000" dirty="0"/>
          </a:p>
        </p:txBody>
      </p:sp>
      <p:pic>
        <p:nvPicPr>
          <p:cNvPr id="3074" name="Picture 2" descr="Ετοιμάζουν ένα «MALL» με αρνητικές επιπτώσεις σε κατοίκους και  επαγγελματίες | ΡΕΠΟΡΤΑΖ | ΡΙΖΟΣΠΑΣΤΗΣ">
            <a:extLst>
              <a:ext uri="{FF2B5EF4-FFF2-40B4-BE49-F238E27FC236}">
                <a16:creationId xmlns:a16="http://schemas.microsoft.com/office/drawing/2014/main" id="{780631BA-800C-4C48-9CDD-39AAF264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41" y="2142852"/>
            <a:ext cx="3920672" cy="26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5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306D-966F-3C41-9E3C-0761ED9A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Επιπτώσεις στο στάδιο Λειτουργίας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876B-2621-424B-A48D-72894EAB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64183" cy="4351338"/>
          </a:xfrm>
        </p:spPr>
        <p:txBody>
          <a:bodyPr>
            <a:normAutofit/>
          </a:bodyPr>
          <a:lstStyle/>
          <a:p>
            <a:r>
              <a:rPr lang="el-GR" sz="2000" dirty="0"/>
              <a:t>Κατανάλωση ενέργειας για τη ρύθμιση των περιβαλλοντικών συνθηκών εσωτερικού χώρου </a:t>
            </a:r>
          </a:p>
          <a:p>
            <a:r>
              <a:rPr lang="el-GR" sz="2000" dirty="0"/>
              <a:t>Κατανάλωση ενέργειας για τη λειτουργία εγκαταστάσεων (π.χ. ανελκυστήρες) και  μηχανημάτων η συσκευών (π.χ. οικιακών συσκευών, μηχανών γραφείου)</a:t>
            </a:r>
          </a:p>
          <a:p>
            <a:r>
              <a:rPr lang="el-GR" sz="2000" dirty="0"/>
              <a:t>Εκπομπές ρύπων και θόρυβος από τις δραστηριότητες που εκτελούνται μέσα στο κτίριο</a:t>
            </a:r>
          </a:p>
          <a:p>
            <a:r>
              <a:rPr lang="el-GR" sz="2000" dirty="0"/>
              <a:t>Αλλοίωση του μικροκλίματος της περιοχής</a:t>
            </a:r>
          </a:p>
          <a:p>
            <a:endParaRPr lang="en-GR" sz="2000" dirty="0"/>
          </a:p>
        </p:txBody>
      </p:sp>
      <p:pic>
        <p:nvPicPr>
          <p:cNvPr id="5122" name="Picture 2" descr="Θέμα: Φύση, Μόλυνση Περιβάλλοντος, Οικολογία">
            <a:extLst>
              <a:ext uri="{FF2B5EF4-FFF2-40B4-BE49-F238E27FC236}">
                <a16:creationId xmlns:a16="http://schemas.microsoft.com/office/drawing/2014/main" id="{C0F768FD-B6C8-F140-AEEE-EDC6A425B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81" y="1941285"/>
            <a:ext cx="5064261" cy="32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BFA7-FB7D-4B4E-B762-F22E7F72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Επιπτώσεις στο στάδιο της Κατεδάφισης</a:t>
            </a:r>
            <a:endParaRPr lang="en-G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FDF0E-EA75-4943-AE59-80294966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50" y="1825625"/>
            <a:ext cx="5627451" cy="4351338"/>
          </a:xfrm>
        </p:spPr>
        <p:txBody>
          <a:bodyPr>
            <a:normAutofit/>
          </a:bodyPr>
          <a:lstStyle/>
          <a:p>
            <a:r>
              <a:rPr lang="el-GR" sz="2400" dirty="0"/>
              <a:t>Κατανάλωση ενέργειας για την λειτουργία των μηχανημάτων κατεδάφισης</a:t>
            </a:r>
          </a:p>
          <a:p>
            <a:r>
              <a:rPr lang="el-GR" sz="2400" dirty="0"/>
              <a:t>Εκπομπές ρύπων (αέριων, υγρών, στερεών) στο εργοτάξιο</a:t>
            </a:r>
          </a:p>
          <a:p>
            <a:r>
              <a:rPr lang="el-GR" sz="2400" dirty="0"/>
              <a:t>Θόρυβος από εργασίες κατεδάφισης</a:t>
            </a:r>
          </a:p>
          <a:p>
            <a:r>
              <a:rPr lang="el-GR" sz="2400" dirty="0"/>
              <a:t>Μεταφορά και απόρριψη μπάζων</a:t>
            </a:r>
          </a:p>
          <a:p>
            <a:r>
              <a:rPr lang="el-GR" sz="2400" dirty="0"/>
              <a:t>Αλλοίωση του μικροκλίματος της περιοχής </a:t>
            </a:r>
          </a:p>
          <a:p>
            <a:endParaRPr lang="en-GR" sz="2400" dirty="0"/>
          </a:p>
        </p:txBody>
      </p:sp>
      <p:pic>
        <p:nvPicPr>
          <p:cNvPr id="4100" name="Picture 4" descr="Πώς διαχειριζόμαστε τα μπάζα από κατεδάφιση ή ανακαίνιση; | Πλατανίτη  Βασιλική - Πολιτικός Μηχανικός ΕΜΠ">
            <a:extLst>
              <a:ext uri="{FF2B5EF4-FFF2-40B4-BE49-F238E27FC236}">
                <a16:creationId xmlns:a16="http://schemas.microsoft.com/office/drawing/2014/main" id="{020E7364-D0D6-1A45-853A-66120AE0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06" y="1993818"/>
            <a:ext cx="6304140" cy="32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6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981F-4F2B-DA45-A96F-E645BC48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61" y="144632"/>
            <a:ext cx="10515600" cy="1325563"/>
          </a:xfrm>
        </p:spPr>
        <p:txBody>
          <a:bodyPr/>
          <a:lstStyle/>
          <a:p>
            <a:r>
              <a:rPr lang="el-GR" dirty="0"/>
              <a:t>Επίδραση κτιρίων και οικισμών στο </a:t>
            </a:r>
            <a:r>
              <a:rPr lang="el-GR" dirty="0" err="1"/>
              <a:t>μικροκλίμα</a:t>
            </a:r>
            <a:r>
              <a:rPr lang="el-GR" dirty="0"/>
              <a:t> της περιοχής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11456-D9DA-6640-82FD-2A5C1B24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61" y="3531927"/>
            <a:ext cx="10806410" cy="2969523"/>
          </a:xfrm>
        </p:spPr>
        <p:txBody>
          <a:bodyPr>
            <a:normAutofit fontScale="92500" lnSpcReduction="20000"/>
          </a:bodyPr>
          <a:lstStyle/>
          <a:p>
            <a:r>
              <a:rPr lang="el-GR" sz="2000" dirty="0"/>
              <a:t>Τα κτίρια διαταράσσουν το </a:t>
            </a:r>
            <a:r>
              <a:rPr lang="el-GR" sz="2000" dirty="0" err="1"/>
              <a:t>μικροκλίμα</a:t>
            </a:r>
            <a:r>
              <a:rPr lang="el-GR" sz="2000" dirty="0"/>
              <a:t> της περιοχής τους έτσι π.χ.:</a:t>
            </a:r>
          </a:p>
          <a:p>
            <a:pPr lvl="1"/>
            <a:r>
              <a:rPr lang="el-GR" sz="1800" dirty="0"/>
              <a:t>Στην προσανατολισμένη προς τον ήλιο πλευρά επικρατούν υψηλότερες θερμοκρασίες και χαμηλότερες υγρασίες</a:t>
            </a:r>
          </a:p>
          <a:p>
            <a:pPr lvl="1"/>
            <a:r>
              <a:rPr lang="el-GR" sz="1800" dirty="0"/>
              <a:t>Στην βόρεια πλευρά τους το έδαφος και το περιβάλλον παραμένουν ψυχρότερα και υγρότερα</a:t>
            </a:r>
          </a:p>
          <a:p>
            <a:pPr lvl="1"/>
            <a:r>
              <a:rPr lang="el-GR" sz="1800" dirty="0"/>
              <a:t>Η ανατολική πλευρά του κτιρίου δέχεται την ηλιακή ακτινοβολία το πρωί, όταν η θερμοκρασία του αέρα είναι σχετικά χαμηλή </a:t>
            </a:r>
          </a:p>
          <a:p>
            <a:pPr lvl="1"/>
            <a:r>
              <a:rPr lang="el-GR" sz="1800" dirty="0"/>
              <a:t>Η δυτική πλευρά δέχεται την ηλιακή ακτινοβολία το απόγευμα, σε συνθήκες χαμηλής υγρασίας και αυξημένης θερμοκρασίας του αέρα</a:t>
            </a:r>
          </a:p>
          <a:p>
            <a:r>
              <a:rPr lang="el-GR" sz="2000" dirty="0"/>
              <a:t>Οι επιδράσεις του κτιρίου στις </a:t>
            </a:r>
            <a:r>
              <a:rPr lang="el-GR" sz="2000" dirty="0" err="1"/>
              <a:t>μικροκλιματικές</a:t>
            </a:r>
            <a:r>
              <a:rPr lang="el-GR" sz="2000" dirty="0"/>
              <a:t> συνθήκες επεκτείνονται και στις βιοκοινότητες της περιοχής του και καθορίζουν την βλάστηση, την εμφάνιση εντόμων κτλ.</a:t>
            </a:r>
          </a:p>
          <a:p>
            <a:r>
              <a:rPr lang="el-GR" sz="2000" dirty="0"/>
              <a:t>Οι επιδράσεις του κτιρίου στο περιβάλλον πολλαπλασιάζονται στους οικισμούς και δημιουργούν το λεγόμενο αστικό κλίμα</a:t>
            </a:r>
          </a:p>
          <a:p>
            <a:endParaRPr lang="el-GR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n-GR" sz="2000" dirty="0"/>
          </a:p>
        </p:txBody>
      </p:sp>
      <p:pic>
        <p:nvPicPr>
          <p:cNvPr id="6146" name="Picture 2" descr="4. Περιβάλλων χώρος _ Μικροκλίμα _ Φωτισμός - WILDWATERWALL">
            <a:extLst>
              <a:ext uri="{FF2B5EF4-FFF2-40B4-BE49-F238E27FC236}">
                <a16:creationId xmlns:a16="http://schemas.microsoft.com/office/drawing/2014/main" id="{0B7087A1-7F5C-9E46-996E-AE816F7F0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65" y="1624273"/>
            <a:ext cx="47879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0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5AC9-594A-514A-BD51-18216E3B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4" y="0"/>
            <a:ext cx="10515600" cy="1325563"/>
          </a:xfrm>
        </p:spPr>
        <p:txBody>
          <a:bodyPr/>
          <a:lstStyle/>
          <a:p>
            <a:r>
              <a:rPr lang="el-GR" dirty="0"/>
              <a:t>Αστικό κλίμα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7294A-B5B5-6248-A799-46E8A746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29" y="1325563"/>
            <a:ext cx="8647930" cy="4290363"/>
          </a:xfrm>
        </p:spPr>
        <p:txBody>
          <a:bodyPr>
            <a:noAutofit/>
          </a:bodyPr>
          <a:lstStyle/>
          <a:p>
            <a:r>
              <a:rPr lang="el-GR" sz="2000" dirty="0"/>
              <a:t>Οι επιδράσεις του κτιρίου στο περιβάλλον πολλαπλασιάζονται στους οικισμούς και δημιουργούν το λεγόμενο αστικό κλίμα που εμφανίζεται σε περιοχές με πυκνή δόμηση. </a:t>
            </a:r>
          </a:p>
          <a:p>
            <a:pPr lvl="0"/>
            <a:r>
              <a:rPr lang="el-GR" sz="2000" dirty="0"/>
              <a:t>Διαμορφώνεται από τα κατασκευαστικά χαρακτηριστικά των κτιρίων και των τεχνικών έργων της περιοχής και τις δραστηριότητες που προκαλούν ατμοσφαιρική ρύπανση. </a:t>
            </a:r>
          </a:p>
          <a:p>
            <a:pPr lvl="0"/>
            <a:r>
              <a:rPr lang="el-GR" sz="2000" dirty="0"/>
              <a:t>Διαφοροποιεί τις κλιματικές συνθήκες από την αγροτική περιφέρεια.</a:t>
            </a:r>
          </a:p>
          <a:p>
            <a:pPr lvl="1"/>
            <a:r>
              <a:rPr lang="el-GR" sz="1600" dirty="0"/>
              <a:t>Σε ένα πυκνά δομημένο περιβάλλον, τα δομικά υλικά απορροφούν θερμότητα που αποδίδουν στο περιβάλλον στη διάρκεια της ψυχρής περιόδου μειώνοντας τις θερμοκρασιακές μεταβολές</a:t>
            </a:r>
          </a:p>
          <a:p>
            <a:pPr lvl="1"/>
            <a:r>
              <a:rPr lang="el-GR" sz="1600" dirty="0"/>
              <a:t>Το έντονο ανάγλυφο που διαμορφώνουν τα κτίρια επηρεάζει σημαντικά τα χαρακτηριστικά του ανέμου</a:t>
            </a:r>
          </a:p>
          <a:p>
            <a:pPr lvl="1"/>
            <a:r>
              <a:rPr lang="el-GR" sz="1600" dirty="0"/>
              <a:t>Η σκίαση από τα κτίρια σε μια πόλη μειώνει την ηλιακή ακτινοβολία στο έδαφος επηρεάζοντας το πράσινο της περιοχής</a:t>
            </a:r>
          </a:p>
          <a:p>
            <a:pPr lvl="1"/>
            <a:r>
              <a:rPr lang="el-GR" sz="1600" dirty="0"/>
              <a:t>Το ελεύθερο έδαφος σπανίζει και υπάρχει λιγότερο πράσινο με συνέπεια προβλήματα την διαχείριση και απορρόφηση του νερού της βροχής</a:t>
            </a:r>
            <a:endParaRPr lang="el-GR" sz="2000" dirty="0"/>
          </a:p>
          <a:p>
            <a:endParaRPr lang="en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93AF6-13E5-A947-A2D6-1F00F7663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57" y="2211019"/>
            <a:ext cx="3169114" cy="24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82FD-325E-EE40-B25C-83A2550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ρόλος των φυτών στο δομημένο περιβάλλον</a:t>
            </a: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A977-9DBF-BA4D-B8FC-AC9A2041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69" y="1690688"/>
            <a:ext cx="5993264" cy="4351338"/>
          </a:xfrm>
        </p:spPr>
        <p:txBody>
          <a:bodyPr/>
          <a:lstStyle/>
          <a:p>
            <a:r>
              <a:rPr lang="el-GR" dirty="0"/>
              <a:t>Τα φυτά στα κτίρια μπορούν να βελτιώσουν το αστικό κλίμα: </a:t>
            </a:r>
          </a:p>
          <a:p>
            <a:pPr lvl="1"/>
            <a:r>
              <a:rPr lang="el-GR" dirty="0"/>
              <a:t>μετριάζοντας τη θερμοκρασία</a:t>
            </a:r>
          </a:p>
          <a:p>
            <a:pPr lvl="1"/>
            <a:r>
              <a:rPr lang="el-GR" dirty="0"/>
              <a:t>εξισορροπώντας την υγρασία </a:t>
            </a:r>
          </a:p>
          <a:p>
            <a:pPr lvl="1"/>
            <a:r>
              <a:rPr lang="el-GR" dirty="0"/>
              <a:t>βελτιώνοντας την κατανομή του φωτός</a:t>
            </a:r>
          </a:p>
          <a:p>
            <a:pPr lvl="1"/>
            <a:r>
              <a:rPr lang="el-GR" dirty="0"/>
              <a:t>δεσμεύοντας σκόνη και αέριους ρύπους</a:t>
            </a:r>
          </a:p>
          <a:p>
            <a:pPr lvl="1"/>
            <a:r>
              <a:rPr lang="el-GR" dirty="0"/>
              <a:t>και ρυθμίζοντας την κυκλοφορία του αέρα</a:t>
            </a:r>
          </a:p>
          <a:p>
            <a:endParaRPr lang="en-GR" dirty="0"/>
          </a:p>
        </p:txBody>
      </p:sp>
      <p:pic>
        <p:nvPicPr>
          <p:cNvPr id="2052" name="Picture 4" descr="ΠΕΡΙΒΑΛΛΟΝ - Cetec">
            <a:extLst>
              <a:ext uri="{FF2B5EF4-FFF2-40B4-BE49-F238E27FC236}">
                <a16:creationId xmlns:a16="http://schemas.microsoft.com/office/drawing/2014/main" id="{A2F96AD9-DAF1-EA4E-9A48-BCFE7E68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05" y="1670481"/>
            <a:ext cx="5237326" cy="35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47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F0CCEB4221A4982B4809288790C11" ma:contentTypeVersion="2" ma:contentTypeDescription="Create a new document." ma:contentTypeScope="" ma:versionID="8bb1e4b083bc5dd800ee4679a06f15c4">
  <xsd:schema xmlns:xsd="http://www.w3.org/2001/XMLSchema" xmlns:xs="http://www.w3.org/2001/XMLSchema" xmlns:p="http://schemas.microsoft.com/office/2006/metadata/properties" xmlns:ns2="25a87d95-5ffc-4229-8d31-e2574979e9e5" targetNamespace="http://schemas.microsoft.com/office/2006/metadata/properties" ma:root="true" ma:fieldsID="66e91489f71a4b7f91f0b40b839b8590" ns2:_="">
    <xsd:import namespace="25a87d95-5ffc-4229-8d31-e257497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87d95-5ffc-4229-8d31-e2574979e9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63A48A-5BBA-48D9-86E9-9F770FD83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87d95-5ffc-4229-8d31-e2574979e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EB9BE7-EF39-4D86-BB89-6850AFEE41F3}">
  <ds:schemaRefs>
    <ds:schemaRef ds:uri="http://schemas.microsoft.com/office/2006/documentManagement/types"/>
    <ds:schemaRef ds:uri="http://purl.org/dc/elements/1.1/"/>
    <ds:schemaRef ds:uri="25a87d95-5ffc-4229-8d31-e2574979e9e5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FFA50A-3B04-4D73-A822-140D49A66B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910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Κτίρια και Περιβάλλον </vt:lpstr>
      <vt:lpstr>Κτήρια στη ζωή των ανθρώπων </vt:lpstr>
      <vt:lpstr>Επιπτώσεις στο Περιβάλλον</vt:lpstr>
      <vt:lpstr>Επιπτώσεις στο στάδιο Κατασκευής</vt:lpstr>
      <vt:lpstr>Επιπτώσεις στο στάδιο Λειτουργίας</vt:lpstr>
      <vt:lpstr>Επιπτώσεις στο στάδιο της Κατεδάφισης</vt:lpstr>
      <vt:lpstr>Επίδραση κτιρίων και οικισμών στο μικροκλίμα της περιοχής</vt:lpstr>
      <vt:lpstr>Αστικό κλίμα</vt:lpstr>
      <vt:lpstr>Ο ρόλος των φυτών στο δομημένο περιβάλλον </vt:lpstr>
      <vt:lpstr>Αλλαγές του περιβάλλοντος στον περιβαλλοντικό σχεδιασμό των κτιρίων </vt:lpstr>
      <vt:lpstr>Εφαρμογές των Ανανεώσιμων Πηγών Ενέργειας στα κτίρια</vt:lpstr>
      <vt:lpstr>Είδη Ανανεώσιμων Πηγών Ενέργειας στα κτίρια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Κτήρια και Περιβάλλον</dc:title>
  <dc:creator>Anna Tzanakaki</dc:creator>
  <cp:lastModifiedBy>Paraskevopoulou Eleni</cp:lastModifiedBy>
  <cp:revision>31</cp:revision>
  <dcterms:created xsi:type="dcterms:W3CDTF">2021-03-25T18:37:04Z</dcterms:created>
  <dcterms:modified xsi:type="dcterms:W3CDTF">2021-06-23T06:08:44Z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0x010100B99F0CCEB4221A4982B4809288790C11</vt:lpwstr>
  </property>
</Properties>
</file>