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DE97246-2CF5-4678-839F-60134EC82DF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D4D87FE-06B6-4F20-BFF1-0EA1F66403B0}" type="datetimeFigureOut">
              <a:rPr lang="el-GR" smtClean="0"/>
              <a:pPr/>
              <a:t>23/6/2021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5DE97246-2CF5-4678-839F-60134EC82DFE}"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4D87FE-06B6-4F20-BFF1-0EA1F66403B0}" type="datetimeFigureOut">
              <a:rPr lang="el-GR" smtClean="0"/>
              <a:pPr/>
              <a:t>23/6/2021</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E97246-2CF5-4678-839F-60134EC82DFE}"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476672"/>
            <a:ext cx="7851648" cy="1828800"/>
          </a:xfrm>
        </p:spPr>
        <p:txBody>
          <a:bodyPr/>
          <a:lstStyle/>
          <a:p>
            <a:r>
              <a:rPr lang="el-GR" dirty="0" smtClean="0"/>
              <a:t>ΑΣΤΙΚΗ ΘΕΡΜΙΚΗ ΝΗΣΙΔΑ </a:t>
            </a:r>
            <a:br>
              <a:rPr lang="el-GR" dirty="0" smtClean="0"/>
            </a:br>
            <a:endParaRPr lang="el-GR" dirty="0"/>
          </a:p>
        </p:txBody>
      </p:sp>
      <p:sp>
        <p:nvSpPr>
          <p:cNvPr id="3" name="2 - Υπότιτλος"/>
          <p:cNvSpPr>
            <a:spLocks noGrp="1"/>
          </p:cNvSpPr>
          <p:nvPr>
            <p:ph type="subTitle" idx="1"/>
          </p:nvPr>
        </p:nvSpPr>
        <p:spPr>
          <a:xfrm>
            <a:off x="251520" y="1700808"/>
            <a:ext cx="8568952" cy="4680520"/>
          </a:xfrm>
        </p:spPr>
        <p:txBody>
          <a:bodyPr>
            <a:normAutofit lnSpcReduction="10000"/>
          </a:bodyPr>
          <a:lstStyle/>
          <a:p>
            <a:endParaRPr lang="el-GR" sz="2400" b="1" dirty="0" smtClean="0">
              <a:latin typeface="+mj-lt"/>
            </a:endParaRPr>
          </a:p>
          <a:p>
            <a:endParaRPr lang="el-GR" sz="2400" b="1" dirty="0" smtClean="0">
              <a:latin typeface="+mj-lt"/>
            </a:endParaRPr>
          </a:p>
          <a:p>
            <a:endParaRPr lang="el-GR" sz="2400" b="1" dirty="0" smtClean="0">
              <a:latin typeface="+mj-lt"/>
            </a:endParaRPr>
          </a:p>
          <a:p>
            <a:endParaRPr lang="el-GR" sz="2400" b="1" dirty="0" smtClean="0">
              <a:latin typeface="+mj-lt"/>
            </a:endParaRPr>
          </a:p>
          <a:p>
            <a:endParaRPr lang="el-GR" sz="2400" b="1" dirty="0" smtClean="0">
              <a:latin typeface="+mj-lt"/>
            </a:endParaRPr>
          </a:p>
          <a:p>
            <a:endParaRPr lang="el-GR" sz="2400" b="1" dirty="0" smtClean="0">
              <a:latin typeface="+mj-lt"/>
            </a:endParaRPr>
          </a:p>
          <a:p>
            <a:endParaRPr lang="el-GR" sz="2400" b="1" dirty="0" smtClean="0">
              <a:latin typeface="+mj-lt"/>
            </a:endParaRPr>
          </a:p>
          <a:p>
            <a:endParaRPr lang="el-GR" sz="2400" b="1" dirty="0" smtClean="0">
              <a:latin typeface="+mj-lt"/>
            </a:endParaRPr>
          </a:p>
          <a:p>
            <a:r>
              <a:rPr lang="el-GR" sz="2400" b="1" dirty="0" smtClean="0">
                <a:latin typeface="+mj-lt"/>
              </a:rPr>
              <a:t>ΕΥΦΡΟΣΥΝΗ ΣΚΟΥΡΛΗ </a:t>
            </a:r>
          </a:p>
          <a:p>
            <a:r>
              <a:rPr lang="el-GR" sz="2400" b="1" dirty="0" smtClean="0">
                <a:latin typeface="+mj-lt"/>
              </a:rPr>
              <a:t>ΟΜΙΛΟΣ ΠΕΡΙΒΑΛΛΟΝΤΟΣ </a:t>
            </a:r>
          </a:p>
          <a:p>
            <a:r>
              <a:rPr lang="el-GR" sz="2400" b="1" dirty="0" smtClean="0">
                <a:latin typeface="+mj-lt"/>
              </a:rPr>
              <a:t>7/5/2021</a:t>
            </a:r>
          </a:p>
          <a:p>
            <a:pPr algn="l"/>
            <a:endParaRPr lang="el-GR" sz="2400" dirty="0" smtClean="0">
              <a:latin typeface="+mj-lt"/>
            </a:endParaRPr>
          </a:p>
          <a:p>
            <a:pPr algn="l"/>
            <a:endParaRPr lang="el-GR" sz="2400" dirty="0" smtClean="0">
              <a:latin typeface="+mj-lt"/>
            </a:endParaRPr>
          </a:p>
          <a:p>
            <a:pPr algn="l"/>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0" y="1628800"/>
            <a:ext cx="5184577" cy="388843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620688"/>
            <a:ext cx="7851648" cy="1828800"/>
          </a:xfrm>
        </p:spPr>
        <p:txBody>
          <a:bodyPr/>
          <a:lstStyle/>
          <a:p>
            <a:pPr algn="ctr"/>
            <a:r>
              <a:rPr lang="el-GR" dirty="0" smtClean="0"/>
              <a:t>ΕΠΙΠΤΩΣΕΙΣ</a:t>
            </a:r>
            <a:endParaRPr lang="el-GR" dirty="0"/>
          </a:p>
        </p:txBody>
      </p:sp>
      <p:sp>
        <p:nvSpPr>
          <p:cNvPr id="3" name="2 - Υπότιτλος"/>
          <p:cNvSpPr>
            <a:spLocks noGrp="1"/>
          </p:cNvSpPr>
          <p:nvPr>
            <p:ph type="subTitle" idx="1"/>
          </p:nvPr>
        </p:nvSpPr>
        <p:spPr>
          <a:xfrm>
            <a:off x="611560" y="2780928"/>
            <a:ext cx="7854696" cy="3600400"/>
          </a:xfrm>
        </p:spPr>
        <p:txBody>
          <a:bodyPr>
            <a:normAutofit fontScale="92500" lnSpcReduction="10000"/>
          </a:bodyPr>
          <a:lstStyle/>
          <a:p>
            <a:pPr algn="ctr"/>
            <a:r>
              <a:rPr lang="el-GR" dirty="0" smtClean="0">
                <a:latin typeface="+mj-lt"/>
              </a:rPr>
              <a:t>Καιρός: Το φαινόμενο της αστικής θερμικής νησίδας θεωρείται, υπεύθυνο για την μεταβολή του καιρού μέσα και γύρω από τις αστικές περιοχές. Οι επιπτώσεις του φαινομένου μπορούν να συνοψιστούν στη δημιουργία ομίχλης, τη συχνότητα πτώσης κεραυνών, την ανάπτυξη καταιγίδων, την εμφάνιση θαλάσσιας αύρας, αλλά ακόμα και την μεταβολή των ρυθμών βροχόπτωσης. Πολλές από τις επιδράσεις αυτές σχετίζονται με τη δημιουργία μιας ιδιόρρυθμης ατμοσφαιρικής κυκλοφορίας πάνω από τις αστικές περιοχές.</a:t>
            </a:r>
            <a:endParaRPr lang="el-GR" dirty="0">
              <a:latin typeface="+mj-lt"/>
            </a:endParaRP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620688"/>
            <a:ext cx="7851648" cy="172616"/>
          </a:xfrm>
        </p:spPr>
        <p:txBody>
          <a:bodyPr>
            <a:normAutofit fontScale="90000"/>
          </a:bodyPr>
          <a:lstStyle/>
          <a:p>
            <a:r>
              <a:rPr lang="el-GR" dirty="0" smtClean="0"/>
              <a:t>ΤΡΟΠΟΙ ΑΝΤΙΜΕΤΩΠΙΣΗΣ </a:t>
            </a:r>
            <a:endParaRPr lang="el-GR" dirty="0"/>
          </a:p>
        </p:txBody>
      </p:sp>
      <p:sp>
        <p:nvSpPr>
          <p:cNvPr id="3" name="2 - Υπότιτλος"/>
          <p:cNvSpPr>
            <a:spLocks noGrp="1"/>
          </p:cNvSpPr>
          <p:nvPr>
            <p:ph type="subTitle" idx="1"/>
          </p:nvPr>
        </p:nvSpPr>
        <p:spPr>
          <a:xfrm>
            <a:off x="179512" y="1268760"/>
            <a:ext cx="4896544" cy="4392488"/>
          </a:xfrm>
        </p:spPr>
        <p:txBody>
          <a:bodyPr>
            <a:normAutofit fontScale="85000" lnSpcReduction="20000"/>
          </a:bodyPr>
          <a:lstStyle/>
          <a:p>
            <a:pPr algn="ctr"/>
            <a:r>
              <a:rPr lang="el-GR" dirty="0" smtClean="0">
                <a:latin typeface="+mj-lt"/>
              </a:rPr>
              <a:t>Ως βασικότερα μέτρα πρόληψης και αποφυγής του φαινομένου είναι, κατά κύριο λόγο, ο περιορισμός των ίδιων των αιτίων που το προκαλούν. Δηλαδή, η χρήση ψυχρών υλικών υψηλής </a:t>
            </a:r>
            <a:r>
              <a:rPr lang="el-GR" dirty="0" err="1" smtClean="0">
                <a:latin typeface="+mj-lt"/>
              </a:rPr>
              <a:t>αντανακλαστικότητας</a:t>
            </a:r>
            <a:r>
              <a:rPr lang="el-GR" dirty="0" smtClean="0">
                <a:latin typeface="+mj-lt"/>
              </a:rPr>
              <a:t> αντί για κοινών υλικών στις κατασκευές, ο περιορισμός, κατά το δυνατόν, των επιπτώσεων των </a:t>
            </a:r>
            <a:r>
              <a:rPr lang="el-GR" dirty="0" err="1" smtClean="0">
                <a:latin typeface="+mj-lt"/>
              </a:rPr>
              <a:t>ανθρωπωγενών</a:t>
            </a:r>
            <a:r>
              <a:rPr lang="el-GR" dirty="0" smtClean="0">
                <a:latin typeface="+mj-lt"/>
              </a:rPr>
              <a:t> δραστηριοτήτων(π.χ. χρήση ηλεκτρονικών οχημάτων αντί για συμβατικών κτλ), ο περιορισμός της αστικής ατμοσφαιρικής ρύπανσης και η διεύρυνση των χώρων πρασίνου και η δημιουργία πρασίνων νησίδων στα κέντρα των πόλεων!</a:t>
            </a:r>
            <a:endParaRPr lang="el-GR"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5076056" y="1412776"/>
            <a:ext cx="3888432" cy="3672408"/>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476672"/>
            <a:ext cx="7851648" cy="1368152"/>
          </a:xfrm>
        </p:spPr>
        <p:txBody>
          <a:bodyPr>
            <a:normAutofit fontScale="90000"/>
          </a:bodyPr>
          <a:lstStyle/>
          <a:p>
            <a:r>
              <a:rPr lang="el-GR" dirty="0" smtClean="0"/>
              <a:t>ΑΣΤΙΚΗ ΘΕΡΜΙΚΗ ΝΗΣΙΔΑ ΣΤΑ ΝΟΤΙΑ ΠΡΟΑΣΤΙΑ</a:t>
            </a:r>
            <a:endParaRPr lang="el-GR" dirty="0"/>
          </a:p>
        </p:txBody>
      </p:sp>
      <p:sp>
        <p:nvSpPr>
          <p:cNvPr id="3" name="2 - Υπότιτλος"/>
          <p:cNvSpPr>
            <a:spLocks noGrp="1"/>
          </p:cNvSpPr>
          <p:nvPr>
            <p:ph type="subTitle" idx="1"/>
          </p:nvPr>
        </p:nvSpPr>
        <p:spPr>
          <a:xfrm>
            <a:off x="0" y="1772816"/>
            <a:ext cx="6804248" cy="3456384"/>
          </a:xfrm>
        </p:spPr>
        <p:txBody>
          <a:bodyPr>
            <a:normAutofit lnSpcReduction="10000"/>
          </a:bodyPr>
          <a:lstStyle/>
          <a:p>
            <a:pPr algn="ctr"/>
            <a:r>
              <a:rPr lang="el-GR" dirty="0" smtClean="0">
                <a:latin typeface="+mj-lt"/>
              </a:rPr>
              <a:t>Στο 1</a:t>
            </a:r>
            <a:r>
              <a:rPr lang="el-GR" baseline="30000" dirty="0" smtClean="0">
                <a:latin typeface="+mj-lt"/>
              </a:rPr>
              <a:t>ο</a:t>
            </a:r>
            <a:r>
              <a:rPr lang="el-GR" dirty="0" smtClean="0">
                <a:latin typeface="+mj-lt"/>
              </a:rPr>
              <a:t> γυμνάσιο Βούλας κατασκευάστηκαν δύο &lt;&lt;πράσινα δώματα&gt;&gt; με στόχο την καταπολέμηση της αστικής θερμικής νησίδας και του φαινομένου του θερμοκηπίου. Στο Δήμο Βάρης-Βούλας-Βουλιαγμένης γίνονται &lt;&lt;πράσινες&gt;&gt; δράσεις που απευθύνονται στην νέα γενιά της πόλης μας και τη μελλοντική συμπεριφορά της, η οποία θα καθορίσει την μορφή που θα έχει ο πλανήτη μας!</a:t>
            </a:r>
            <a:endParaRPr lang="el-GR"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6444208" y="4365104"/>
            <a:ext cx="2699792" cy="169412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2576" y="188640"/>
            <a:ext cx="7851648" cy="1828800"/>
          </a:xfrm>
        </p:spPr>
        <p:txBody>
          <a:bodyPr/>
          <a:lstStyle/>
          <a:p>
            <a:pPr algn="ctr"/>
            <a:r>
              <a:rPr lang="el-GR" dirty="0" smtClean="0"/>
              <a:t>ΛΙΓΑ ΛΟΓΙΑ </a:t>
            </a:r>
            <a:br>
              <a:rPr lang="el-GR" dirty="0" smtClean="0"/>
            </a:br>
            <a:endParaRPr lang="el-GR" dirty="0"/>
          </a:p>
        </p:txBody>
      </p:sp>
      <p:sp>
        <p:nvSpPr>
          <p:cNvPr id="3" name="2 - Υπότιτλος"/>
          <p:cNvSpPr>
            <a:spLocks noGrp="1"/>
          </p:cNvSpPr>
          <p:nvPr>
            <p:ph type="subTitle" idx="1"/>
          </p:nvPr>
        </p:nvSpPr>
        <p:spPr>
          <a:xfrm>
            <a:off x="467544" y="1268760"/>
            <a:ext cx="7854696" cy="3024336"/>
          </a:xfrm>
        </p:spPr>
        <p:txBody>
          <a:bodyPr/>
          <a:lstStyle/>
          <a:p>
            <a:pPr algn="ctr"/>
            <a:r>
              <a:rPr lang="el-GR" dirty="0" smtClean="0"/>
              <a:t>Αναμφίβολα, τα οφέλη της αστικοποίησης είναι πολλά και συνετέλεσαν αποφασιστικά στην εξάπλωση του ανθρώπου από άκρη σε άκρη της Γης! Ωστόσο, η συμβίωση των ανθρώπων σε αστικές κοινωνίες επιφέρει και σημαντικά περιβαλλοντικά προβλήματα. Ένα από αυτά είναι η αστική θερμική νησίδα!</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467544" y="3717032"/>
            <a:ext cx="7939980" cy="250460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404664"/>
            <a:ext cx="7851648" cy="1828800"/>
          </a:xfrm>
        </p:spPr>
        <p:txBody>
          <a:bodyPr/>
          <a:lstStyle/>
          <a:p>
            <a:pPr algn="ctr"/>
            <a:r>
              <a:rPr lang="el-GR" dirty="0" smtClean="0"/>
              <a:t>ΤΙ ΕΊΝΑΙ;</a:t>
            </a:r>
            <a:endParaRPr lang="el-GR" dirty="0"/>
          </a:p>
        </p:txBody>
      </p:sp>
      <p:sp>
        <p:nvSpPr>
          <p:cNvPr id="3" name="2 - Υπότιτλος"/>
          <p:cNvSpPr>
            <a:spLocks noGrp="1"/>
          </p:cNvSpPr>
          <p:nvPr>
            <p:ph type="subTitle" idx="1"/>
          </p:nvPr>
        </p:nvSpPr>
        <p:spPr>
          <a:xfrm>
            <a:off x="827584" y="3068960"/>
            <a:ext cx="7854696" cy="2592288"/>
          </a:xfrm>
        </p:spPr>
        <p:txBody>
          <a:bodyPr/>
          <a:lstStyle/>
          <a:p>
            <a:pPr algn="ctr"/>
            <a:r>
              <a:rPr lang="el-GR" dirty="0" smtClean="0"/>
              <a:t>Αστική θερμική νησίδα λέγεται το φαινόμενο κατά το οποίο η θερμοκρασία στο κέντρο μιας πόλης είναι μεγαλύτερη από αυτή των προαστίων και της αγροτικής περιοχής που την περιβάλλει !</a:t>
            </a:r>
            <a:endParaRPr lang="el-GR" dirty="0"/>
          </a:p>
        </p:txBody>
      </p:sp>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0"/>
            <a:ext cx="7851648" cy="1828800"/>
          </a:xfrm>
        </p:spPr>
        <p:txBody>
          <a:bodyPr/>
          <a:lstStyle/>
          <a:p>
            <a:pPr algn="ctr"/>
            <a:r>
              <a:rPr lang="el-GR" dirty="0" smtClean="0"/>
              <a:t>ΑΙΤΙΑ ΑΣΤΙΚΗΣ ΘΕΡΜΙΚΗΣ ΝΗΣΙΔΑΣ</a:t>
            </a:r>
            <a:endParaRPr lang="el-GR" dirty="0"/>
          </a:p>
        </p:txBody>
      </p:sp>
      <p:sp>
        <p:nvSpPr>
          <p:cNvPr id="3" name="2 - Υπότιτλος"/>
          <p:cNvSpPr>
            <a:spLocks noGrp="1"/>
          </p:cNvSpPr>
          <p:nvPr>
            <p:ph type="subTitle" idx="1"/>
          </p:nvPr>
        </p:nvSpPr>
        <p:spPr>
          <a:xfrm>
            <a:off x="0" y="1772816"/>
            <a:ext cx="4032448" cy="3744416"/>
          </a:xfrm>
        </p:spPr>
        <p:txBody>
          <a:bodyPr>
            <a:normAutofit fontScale="85000" lnSpcReduction="10000"/>
          </a:bodyPr>
          <a:lstStyle/>
          <a:p>
            <a:pPr algn="ctr"/>
            <a:r>
              <a:rPr lang="el-GR" dirty="0" smtClean="0">
                <a:latin typeface="+mj-lt"/>
              </a:rPr>
              <a:t>Οφείλεται κατά κύριο λόγο, σε δύο παράγοντες: στο μικρότερο βαθμό ψύξης του κέντρου της πόλης σε σχέση με την περιφέρεια και στην εκπομπή θερμότητας στο κέντρο από τις ανθρωπογενείς δραστηριότητες που γίνονται εκεί! Για μικρές πόλεις η τιμή της διαφοράς θερμοκρασίας είναι 2-3°</a:t>
            </a:r>
            <a:r>
              <a:rPr lang="en-US" dirty="0" smtClean="0">
                <a:latin typeface="+mj-lt"/>
              </a:rPr>
              <a:t>C</a:t>
            </a:r>
            <a:r>
              <a:rPr lang="el-GR" dirty="0" smtClean="0">
                <a:latin typeface="+mj-lt"/>
              </a:rPr>
              <a:t>, ενώ για </a:t>
            </a:r>
            <a:r>
              <a:rPr lang="el-GR" dirty="0" err="1" smtClean="0">
                <a:latin typeface="+mj-lt"/>
              </a:rPr>
              <a:t>μεγάλεις</a:t>
            </a:r>
            <a:r>
              <a:rPr lang="el-GR" dirty="0" smtClean="0">
                <a:latin typeface="+mj-lt"/>
              </a:rPr>
              <a:t> πόλεις όπως η Αθήνα μπορεί να φτάσει τους 10-12°</a:t>
            </a:r>
            <a:r>
              <a:rPr lang="en-US" dirty="0" smtClean="0">
                <a:latin typeface="+mj-lt"/>
              </a:rPr>
              <a:t>C</a:t>
            </a:r>
            <a:r>
              <a:rPr lang="el-GR" dirty="0" smtClean="0">
                <a:latin typeface="+mj-lt"/>
              </a:rPr>
              <a:t>! </a:t>
            </a:r>
            <a:endParaRPr lang="el-GR" dirty="0">
              <a:latin typeface="+mj-lt"/>
            </a:endParaRPr>
          </a:p>
        </p:txBody>
      </p:sp>
      <p:pic>
        <p:nvPicPr>
          <p:cNvPr id="3074" name="Picture 2"/>
          <p:cNvPicPr>
            <a:picLocks noChangeAspect="1" noChangeArrowheads="1"/>
          </p:cNvPicPr>
          <p:nvPr/>
        </p:nvPicPr>
        <p:blipFill>
          <a:blip r:embed="rId2" cstate="print"/>
          <a:srcRect/>
          <a:stretch>
            <a:fillRect/>
          </a:stretch>
        </p:blipFill>
        <p:spPr bwMode="auto">
          <a:xfrm>
            <a:off x="4067944" y="1988840"/>
            <a:ext cx="4835938" cy="3816424"/>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836712"/>
            <a:ext cx="7851648" cy="1828800"/>
          </a:xfrm>
        </p:spPr>
        <p:txBody>
          <a:bodyPr/>
          <a:lstStyle/>
          <a:p>
            <a:pPr algn="ctr"/>
            <a:r>
              <a:rPr lang="el-GR" dirty="0" smtClean="0"/>
              <a:t>ΠΑΡΑΓΟΝΤΕΣ ΠΟΥ ΤΗΝ ΠΡΟΚΑΛΟΥΝ </a:t>
            </a:r>
            <a:endParaRPr lang="el-GR" dirty="0"/>
          </a:p>
        </p:txBody>
      </p:sp>
      <p:sp>
        <p:nvSpPr>
          <p:cNvPr id="3" name="2 - Υπότιτλος"/>
          <p:cNvSpPr>
            <a:spLocks noGrp="1"/>
          </p:cNvSpPr>
          <p:nvPr>
            <p:ph type="subTitle" idx="1"/>
          </p:nvPr>
        </p:nvSpPr>
        <p:spPr>
          <a:xfrm>
            <a:off x="323528" y="2852936"/>
            <a:ext cx="8424936" cy="3744416"/>
          </a:xfrm>
        </p:spPr>
        <p:txBody>
          <a:bodyPr>
            <a:normAutofit/>
          </a:bodyPr>
          <a:lstStyle/>
          <a:p>
            <a:pPr algn="ctr"/>
            <a:r>
              <a:rPr lang="el-GR" sz="2000" dirty="0" smtClean="0">
                <a:latin typeface="+mj-lt"/>
              </a:rPr>
              <a:t>Πιο συγκεκριμένα παράγοντες που προκαλούν την εμφάνιση της αστικής θερμικής νησίδας είναι:</a:t>
            </a:r>
          </a:p>
          <a:p>
            <a:pPr algn="ctr">
              <a:buFont typeface="Arial" pitchFamily="34" charset="0"/>
              <a:buChar char="•"/>
            </a:pPr>
            <a:r>
              <a:rPr lang="el-GR" sz="2000" dirty="0" smtClean="0">
                <a:latin typeface="+mj-lt"/>
              </a:rPr>
              <a:t>Η </a:t>
            </a:r>
            <a:r>
              <a:rPr lang="el-GR" sz="2000" dirty="0" err="1" smtClean="0">
                <a:latin typeface="+mj-lt"/>
              </a:rPr>
              <a:t>υφηλότερη</a:t>
            </a:r>
            <a:r>
              <a:rPr lang="el-GR" sz="2000" dirty="0" smtClean="0">
                <a:latin typeface="+mj-lt"/>
              </a:rPr>
              <a:t> απορρόφηση της ηλιακής ακτινοβολίας από τους δρόμους(λόγω της μικρής </a:t>
            </a:r>
            <a:r>
              <a:rPr lang="el-GR" sz="2000" dirty="0" err="1" smtClean="0">
                <a:latin typeface="+mj-lt"/>
              </a:rPr>
              <a:t>αντανακλαστικότητάς</a:t>
            </a:r>
            <a:r>
              <a:rPr lang="el-GR" sz="2000" dirty="0" smtClean="0">
                <a:latin typeface="+mj-lt"/>
              </a:rPr>
              <a:t> τους) και της θερμότητας από τα υλικά των κτιρίων και η απελευθέρωση της την νύχτα!</a:t>
            </a:r>
          </a:p>
          <a:p>
            <a:pPr algn="ctr">
              <a:buFont typeface="Arial" pitchFamily="34" charset="0"/>
              <a:buChar char="•"/>
            </a:pPr>
            <a:r>
              <a:rPr lang="el-GR" sz="2000" dirty="0" smtClean="0">
                <a:latin typeface="+mj-lt"/>
              </a:rPr>
              <a:t>Οι ανθρωπογενείς δραστηριότητες που γίνονται στο κέντρο της πόλεις και τα περισσότερα, σε σχέση με την περιφέρεια, οχήματα που υπάρχουν εκεί!</a:t>
            </a:r>
          </a:p>
          <a:p>
            <a:pPr algn="ctr">
              <a:buFont typeface="Arial" pitchFamily="34" charset="0"/>
              <a:buChar char="•"/>
            </a:pPr>
            <a:r>
              <a:rPr lang="el-GR" sz="2000" dirty="0" smtClean="0">
                <a:latin typeface="+mj-lt"/>
              </a:rPr>
              <a:t>Η </a:t>
            </a:r>
            <a:r>
              <a:rPr lang="el-GR" sz="2000" dirty="0" err="1" smtClean="0">
                <a:latin typeface="+mj-lt"/>
              </a:rPr>
              <a:t>επανεκπομπή</a:t>
            </a:r>
            <a:r>
              <a:rPr lang="el-GR" sz="2000" dirty="0" smtClean="0">
                <a:latin typeface="+mj-lt"/>
              </a:rPr>
              <a:t> προς το έδαφος της μεγάλου μήκους κύματος ακτινοβολίας από τους ρύπους που υπάρχουν στην ατμόσφαιρα!</a:t>
            </a:r>
          </a:p>
          <a:p>
            <a:pPr algn="ctr">
              <a:buFont typeface="Arial" pitchFamily="34" charset="0"/>
              <a:buChar char="•"/>
            </a:pPr>
            <a:r>
              <a:rPr lang="el-GR" sz="2000" dirty="0" smtClean="0">
                <a:latin typeface="+mj-lt"/>
              </a:rPr>
              <a:t>Η μειωμένη εξάτμιση λόγω της έλλειψης πρασίνου και δέντρων στο κέντρο της πόλης!</a:t>
            </a:r>
          </a:p>
          <a:p>
            <a:pPr algn="ctr">
              <a:buFont typeface="Arial" pitchFamily="34" charset="0"/>
              <a:buChar char="•"/>
            </a:pPr>
            <a:endParaRPr lang="el-GR" sz="2000" dirty="0">
              <a:latin typeface="+mj-lt"/>
            </a:endParaRPr>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764704"/>
            <a:ext cx="7851648" cy="1828800"/>
          </a:xfrm>
        </p:spPr>
        <p:txBody>
          <a:bodyPr/>
          <a:lstStyle/>
          <a:p>
            <a:pPr algn="ctr"/>
            <a:r>
              <a:rPr lang="el-GR" dirty="0" smtClean="0"/>
              <a:t>ΕΠΙΠΤΩΣΕΙΣ </a:t>
            </a:r>
            <a:endParaRPr lang="el-GR" dirty="0"/>
          </a:p>
        </p:txBody>
      </p:sp>
      <p:sp>
        <p:nvSpPr>
          <p:cNvPr id="3" name="2 - Υπότιτλος"/>
          <p:cNvSpPr>
            <a:spLocks noGrp="1"/>
          </p:cNvSpPr>
          <p:nvPr>
            <p:ph type="subTitle" idx="1"/>
          </p:nvPr>
        </p:nvSpPr>
        <p:spPr>
          <a:xfrm>
            <a:off x="533400" y="2996952"/>
            <a:ext cx="7854696" cy="3528392"/>
          </a:xfrm>
        </p:spPr>
        <p:txBody>
          <a:bodyPr>
            <a:normAutofit/>
          </a:bodyPr>
          <a:lstStyle/>
          <a:p>
            <a:pPr algn="l"/>
            <a:r>
              <a:rPr lang="el-GR" sz="2400" dirty="0" smtClean="0">
                <a:latin typeface="+mj-lt"/>
              </a:rPr>
              <a:t>ΠΛΗΘΥΣΜΟΣ: Κατά το έτος 2010, σχεδόν ο μισός πληθυσμός της Γης κατοικούσε σε αστικές περιοχές, με το ποσοστό αυτό να είναι πολύ μεγαλύτερο στις λεγόμενες ανεπτυγμένες χώρες. Μέχρι το έτος 2030, εκτιμάται ότι περίπου το 60% του παγκόσμιου πληθυσμού θα εντοπίζεται σε αστικά κέντρα, εάν η συγκεκριμένη αυξητική τάση διατηρηθεί! Επομένως, ο πολύ μεγάλος αριθμός των ανθρώπων που κατοικούν σε αστικές περιοχές εκτίθενται στο φαινόμενο της αστικής θερμικής νησίδας!</a:t>
            </a:r>
            <a:endParaRPr lang="el-GR" sz="2400" dirty="0">
              <a:latin typeface="+mj-lt"/>
            </a:endParaRPr>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0"/>
            <a:ext cx="7851648" cy="1828800"/>
          </a:xfrm>
        </p:spPr>
        <p:txBody>
          <a:bodyPr/>
          <a:lstStyle/>
          <a:p>
            <a:pPr algn="ctr"/>
            <a:r>
              <a:rPr lang="el-GR" dirty="0" smtClean="0"/>
              <a:t>ΕΠΙΠΤΩΣΕΙΣ </a:t>
            </a:r>
            <a:endParaRPr lang="el-GR" dirty="0"/>
          </a:p>
        </p:txBody>
      </p:sp>
      <p:sp>
        <p:nvSpPr>
          <p:cNvPr id="3" name="2 - Υπότιτλος"/>
          <p:cNvSpPr>
            <a:spLocks noGrp="1"/>
          </p:cNvSpPr>
          <p:nvPr>
            <p:ph type="subTitle" idx="1"/>
          </p:nvPr>
        </p:nvSpPr>
        <p:spPr>
          <a:xfrm>
            <a:off x="533400" y="2132856"/>
            <a:ext cx="7854696" cy="3960440"/>
          </a:xfrm>
        </p:spPr>
        <p:txBody>
          <a:bodyPr/>
          <a:lstStyle/>
          <a:p>
            <a:pPr algn="l"/>
            <a:r>
              <a:rPr lang="el-GR" dirty="0" smtClean="0">
                <a:latin typeface="+mj-lt"/>
              </a:rPr>
              <a:t>ΥΓΕΙΑ: Σύμφωνα με μελέτη που έχει πραγματοποιηθεί στις ΗΠΑ, σχεδόν 1,000 άνθρωποι χάνουν τη ζωή τους σε ετήσια βάση εξαιτίας της υπερβολικής ζέστης. Οι θάνατοι που σχετίζονται με την υπερβολική ζέστη σημειώνονται συχνότερα κατά τη διάρκεια παρατεταμένων περιόδων με υψηλές θερμοκρασίες, γνωστές και ως κύματα καύσωνα!</a:t>
            </a:r>
            <a:r>
              <a:rPr lang="en-US" dirty="0" smtClean="0">
                <a:latin typeface="+mj-lt"/>
              </a:rPr>
              <a:t> </a:t>
            </a:r>
            <a:r>
              <a:rPr lang="el-GR" dirty="0" smtClean="0">
                <a:latin typeface="+mj-lt"/>
              </a:rPr>
              <a:t>Η ένταση των κυμάτων καύσωνα, αλλά και η συνακόλουθη θνησιμότητα, μπορεί να μεγεθυνθεί εξαιτίας της ΑΘΝ!</a:t>
            </a:r>
            <a:endParaRPr lang="el-GR" dirty="0">
              <a:latin typeface="+mj-lt"/>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260648"/>
            <a:ext cx="7851648" cy="1828800"/>
          </a:xfrm>
        </p:spPr>
        <p:txBody>
          <a:bodyPr/>
          <a:lstStyle/>
          <a:p>
            <a:pPr algn="ctr"/>
            <a:r>
              <a:rPr lang="el-GR" dirty="0" smtClean="0"/>
              <a:t>ΕΠΙΠΤΩΣΕΙΣ</a:t>
            </a:r>
            <a:endParaRPr lang="el-GR" dirty="0"/>
          </a:p>
        </p:txBody>
      </p:sp>
      <p:sp>
        <p:nvSpPr>
          <p:cNvPr id="3" name="2 - Υπότιτλος"/>
          <p:cNvSpPr>
            <a:spLocks noGrp="1"/>
          </p:cNvSpPr>
          <p:nvPr>
            <p:ph type="subTitle" idx="1"/>
          </p:nvPr>
        </p:nvSpPr>
        <p:spPr>
          <a:xfrm>
            <a:off x="533400" y="2780928"/>
            <a:ext cx="7854696" cy="3888432"/>
          </a:xfrm>
        </p:spPr>
        <p:txBody>
          <a:bodyPr/>
          <a:lstStyle/>
          <a:p>
            <a:pPr algn="ctr"/>
            <a:r>
              <a:rPr lang="el-GR" dirty="0" smtClean="0">
                <a:latin typeface="+mj-lt"/>
              </a:rPr>
              <a:t>Ποιότητα Αέρα: Οι διογκωμένες, λόγω της αστικής θερμικής νησίδας, θερμοκρασίες που επικρατούν στις αστικές περιοχές, δύνανται να οδηγήσουν σε επιτάχυνση των φυσικών και χημικών διεργασιών που σχετίζονται με τη δημιουργία αέρια ρύπανσης. Για παράδειγμα , υπάρχουν μελέτες που αποδεικνύουν αύξηση του ρυθμού παραγωγής όζοντος στις πόλεις, εξαιτίας των υψηλότερων θερμοκρασιών! </a:t>
            </a:r>
            <a:endParaRPr lang="el-GR" dirty="0">
              <a:latin typeface="+mj-lt"/>
            </a:endParaRPr>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548680"/>
            <a:ext cx="7851648" cy="1828800"/>
          </a:xfrm>
        </p:spPr>
        <p:txBody>
          <a:bodyPr/>
          <a:lstStyle/>
          <a:p>
            <a:pPr algn="ctr"/>
            <a:r>
              <a:rPr lang="el-GR" dirty="0" smtClean="0"/>
              <a:t>ΕΠΙΠΤΩΣΕΙΣ </a:t>
            </a:r>
            <a:endParaRPr lang="el-GR" dirty="0"/>
          </a:p>
        </p:txBody>
      </p:sp>
      <p:sp>
        <p:nvSpPr>
          <p:cNvPr id="3" name="2 - Υπότιτλος"/>
          <p:cNvSpPr>
            <a:spLocks noGrp="1"/>
          </p:cNvSpPr>
          <p:nvPr>
            <p:ph type="subTitle" idx="1"/>
          </p:nvPr>
        </p:nvSpPr>
        <p:spPr>
          <a:xfrm>
            <a:off x="533400" y="2924944"/>
            <a:ext cx="7854696" cy="3456384"/>
          </a:xfrm>
        </p:spPr>
        <p:txBody>
          <a:bodyPr>
            <a:normAutofit fontScale="85000" lnSpcReduction="10000"/>
          </a:bodyPr>
          <a:lstStyle/>
          <a:p>
            <a:pPr algn="ctr"/>
            <a:r>
              <a:rPr lang="el-GR" dirty="0" smtClean="0">
                <a:latin typeface="+mj-lt"/>
              </a:rPr>
              <a:t>Ενέργεια &amp; Οικονομία: Η εμφάνιση του φαινομένου της αστικής θερμικής νησίδας έχει αποδειχθεί πως έχει σημαντικές επιπτώσεις στη ζήτηση και κατανάλωση ενέργειας, γεγονός που μπορεί μεσοπρόθεσμα να οδηγήσει σε σημαντικές οικονομικές απώλειες! Σύμφωνα με μελέτη που έγινε για την πόλη </a:t>
            </a:r>
            <a:r>
              <a:rPr lang="en-US" dirty="0" smtClean="0">
                <a:latin typeface="+mj-lt"/>
              </a:rPr>
              <a:t>Houston </a:t>
            </a:r>
            <a:r>
              <a:rPr lang="el-GR" dirty="0" smtClean="0">
                <a:latin typeface="+mj-lt"/>
              </a:rPr>
              <a:t>στις ΗΠΑ, τα οικονομικά οφέλη από τη λήψη μέτρων μετριασμού της ΑΘΝ θα μπορούσαν να φτάσουν τα 82 εκ. δολάρια. Χαρακτηριστικά είναι επίσης τα αποτελέσματα μελέτης που έγινε για την Αθήνα, υποδεικνύοντας πως η αστική θερμική νησίδα ευθύνεται για το διπλασιασμό της ζήτησης ενέργειας για ψύξη των κτιρίων και τριπλασιασμό της μέγιστης ηλεκτρικής κατανάλωσης!</a:t>
            </a:r>
            <a:endParaRPr lang="el-GR" dirty="0">
              <a:latin typeface="+mj-lt"/>
            </a:endParaRPr>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TotalTime>
  <Words>798</Words>
  <Application>Microsoft Office PowerPoint</Application>
  <PresentationFormat>On-screen Show (4:3)</PresentationFormat>
  <Paragraphs>39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Wingdings 2</vt:lpstr>
      <vt:lpstr>Ροή</vt:lpstr>
      <vt:lpstr>ΑΣΤΙΚΗ ΘΕΡΜΙΚΗ ΝΗΣΙΔΑ  </vt:lpstr>
      <vt:lpstr>ΛΙΓΑ ΛΟΓΙΑ  </vt:lpstr>
      <vt:lpstr>ΤΙ ΕΊΝΑΙ;</vt:lpstr>
      <vt:lpstr>ΑΙΤΙΑ ΑΣΤΙΚΗΣ ΘΕΡΜΙΚΗΣ ΝΗΣΙΔΑΣ</vt:lpstr>
      <vt:lpstr>ΠΑΡΑΓΟΝΤΕΣ ΠΟΥ ΤΗΝ ΠΡΟΚΑΛΟΥΝ </vt:lpstr>
      <vt:lpstr>ΕΠΙΠΤΩΣΕΙΣ </vt:lpstr>
      <vt:lpstr>ΕΠΙΠΤΩΣΕΙΣ </vt:lpstr>
      <vt:lpstr>ΕΠΙΠΤΩΣΕΙΣ</vt:lpstr>
      <vt:lpstr>ΕΠΙΠΤΩΣΕΙΣ </vt:lpstr>
      <vt:lpstr>ΕΠΙΠΤΩΣΕΙΣ</vt:lpstr>
      <vt:lpstr>ΤΡΟΠΟΙ ΑΝΤΙΜΕΤΩΠΙΣΗΣ </vt:lpstr>
      <vt:lpstr>ΑΣΤΙΚΗ ΘΕΡΜΙΚΗ ΝΗΣΙΔΑ ΣΤΑ ΝΟΤΙΑ ΠΡΟΑΣΤΙΑ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ΑΣΤΙΚΗ ΘΕΡΜΙΚΗ ΝΗΣΙΔΑ</dc:title>
  <dc:creator>pc</dc:creator>
  <cp:lastModifiedBy>Paraskevopoulou Eleni</cp:lastModifiedBy>
  <cp:revision>16</cp:revision>
  <dcterms:created xsi:type="dcterms:W3CDTF">2021-05-07T10:10:15Z</dcterms:created>
  <dcterms:modified xsi:type="dcterms:W3CDTF">2021-06-23T06:25:01Z</dcterms:modified>
</cp:coreProperties>
</file>