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39A4A-21F4-465A-AB65-2CC82C81E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FE3E4E-646B-4B22-8AF9-08FF4CFF3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98006-4005-46AA-910B-97CA16F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47687-036F-422B-8BC6-71BC52E8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BF82B-738B-494A-994D-5C90DAEB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  <p:pic>
        <p:nvPicPr>
          <p:cNvPr id="2051" name="image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85725"/>
            <a:ext cx="700088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09BD0-E59A-485F-8AE5-25AC4E54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000379-D51F-4B90-BFB4-AA9BFC56C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D8F57C-8F3F-47DB-ACE2-68EBFC65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9F4AE9-6A33-4C8B-BFB5-0B27789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0DC513-8E25-499E-A51C-AB7E73C6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40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741B39-14D5-499B-82C1-DFFDB4F55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417D92-4AA9-4D70-B58D-7B8D3737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67765-F0CF-4766-AE9E-63DA0335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5E982D-E3D1-484D-8870-00152B6C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4C5B9-06AD-446B-8E14-06328BBA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A7C48-27B4-40D9-B927-6C4F12CD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D8066D-FF47-43CD-ABED-CB8E734A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C46B95-6D21-4EFF-86DD-6568880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6995CC-2D91-4BCC-A2C0-B4673D59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57573-D1FC-419F-BE8F-3155F2A9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556BB-87B4-4841-89DB-2587375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E10A4-C3B3-4C4E-BA7E-C7BFD766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A5F654-A729-4D9D-8B8E-0D50F78A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DD950B-28F8-4950-B1F9-5CDF54E9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EE094E-42CD-419D-89E9-16ABF22B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1F34E-FAEA-49E7-9CFF-EF295827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3F1083-0827-4C0F-A1F8-78435654C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874DEF-FA94-4AA5-8357-52F24707C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06D5F-A54A-4CFF-BDC9-5DCC663A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288FF-05F3-435A-BCD8-E2E2C991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26BF75-1505-4F34-BC95-43280CBA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7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03F73-2D3E-4D1C-86E8-0D2A0D2E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D69DDB-C799-4A77-804F-CB384D2B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495569-C7CD-4C59-970C-2FDA33C92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3B310C-8B1F-402F-9F07-9BB96EB4F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ADE60A-41A3-4E01-ADF9-2E6CB64AF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DA5B9F-3864-468D-AF32-14B78A9D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297D2A-C90B-4E1A-90DA-4FE9C28B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51BB96-7CDA-4E8D-9C01-648637E8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91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454C3-361C-48E2-8CAD-49374219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61056C-2CB3-4BD5-A604-A4B0A6E8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F1024C-69DD-45FB-B70D-1F5387D2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9C0F4C-78DD-4D89-806E-08B206D9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2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C2F706-595A-4D34-8073-9BB49BB2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2191A-4ED2-4AFB-B914-7D1C7962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A66C85-835B-4D9F-A4AD-25856869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6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50DBA-FD09-4B98-815E-59DAE3B1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A858A-2969-4FE6-B36A-0AA76007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AE58F9-FEEF-4596-BC9F-D18E98B7B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A3FDFB-AA88-40DD-B673-796C6399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248BF-5651-4D25-91E4-3CF76A26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CEE4AF-55B6-4E4B-8359-270B3B75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68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49276-2904-4AE6-8201-AA59CDD8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E290B2-1F75-4B7D-ADBB-29046DDD1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95BD0E-C60B-4E39-8477-6901F9BD6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ACB476-A1B3-4563-8882-158841EF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95C3F2-AE7C-4FBD-A720-4B93EF8207EB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6FFFC9-3007-495B-BF29-E5DC859F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9EF444-0B8F-4AFE-8B89-DA36FAF9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8C73F-5336-4FD6-9828-84039408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2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449457" y="6164793"/>
            <a:ext cx="11236926" cy="616260"/>
            <a:chOff x="449457" y="6164793"/>
            <a:chExt cx="11236926" cy="6162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7347BC8-4B95-4D07-8306-194D1E34BD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0236" y="6519443"/>
              <a:ext cx="323837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</a:rPr>
                <a:t>The PULCHRA Handbook of Educational Materials</a:t>
              </a:r>
            </a:p>
          </p:txBody>
        </p:sp>
        <p:pic>
          <p:nvPicPr>
            <p:cNvPr id="3075" name="image1.jpg" descr="flag_yellow_low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57" y="6237288"/>
              <a:ext cx="700087" cy="46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Grafik 696" descr="Pulchra Logo 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4"/>
            <a:stretch>
              <a:fillRect/>
            </a:stretch>
          </p:blipFill>
          <p:spPr bwMode="auto">
            <a:xfrm>
              <a:off x="11095833" y="6164793"/>
              <a:ext cx="590550" cy="54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" name="Grafik 69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083" y="6298143"/>
              <a:ext cx="833438" cy="42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1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zessmaler.de/prozesse-muessen-gepflegt-werde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pedia.org/wiki/File:Wolken_Schwanheimer_D%C3%BCne_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erlo.org/permakultur/boden-fruchtbarkeit/bodenfruchtbarkeit-humusaufbau-entsteht-humu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es2punto0.wordpress.com/2011/05/31/riachuelo-la-deuda-pendient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EA83535-28F9-4A28-AD93-24EA5827C397}"/>
              </a:ext>
            </a:extLst>
          </p:cNvPr>
          <p:cNvSpPr txBox="1"/>
          <p:nvPr/>
        </p:nvSpPr>
        <p:spPr>
          <a:xfrm>
            <a:off x="1530626" y="2147717"/>
            <a:ext cx="913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a hypothesis</a:t>
            </a:r>
            <a:r>
              <a:rPr lang="de-DE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63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62CD769-466C-4447-A727-2C6649576C28}"/>
              </a:ext>
            </a:extLst>
          </p:cNvPr>
          <p:cNvSpPr txBox="1"/>
          <p:nvPr/>
        </p:nvSpPr>
        <p:spPr>
          <a:xfrm>
            <a:off x="1265581" y="411683"/>
            <a:ext cx="1009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word „hypothesis“ means assumption or idea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781FEC-4FB3-4CF3-A7CE-1D27BEF77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0" t="2588" r="27325" b="88181"/>
          <a:stretch/>
        </p:blipFill>
        <p:spPr>
          <a:xfrm>
            <a:off x="5510692" y="2101525"/>
            <a:ext cx="850900" cy="838201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 rotWithShape="1">
          <a:blip r:embed="rId3"/>
          <a:srcRect l="2151" t="3865" r="3235" b="7116"/>
          <a:stretch/>
        </p:blipFill>
        <p:spPr>
          <a:xfrm>
            <a:off x="6172200" y="3022599"/>
            <a:ext cx="3352800" cy="1473201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 rotWithShape="1">
          <a:blip r:embed="rId4"/>
          <a:srcRect l="14400" t="7806" r="16433" b="6006"/>
          <a:stretch/>
        </p:blipFill>
        <p:spPr>
          <a:xfrm>
            <a:off x="2832099" y="1854200"/>
            <a:ext cx="2336801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2694" y="5658928"/>
            <a:ext cx="474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Images according to Prof. Dr. </a:t>
            </a:r>
            <a:r>
              <a:rPr lang="en-US" sz="900" dirty="0" err="1"/>
              <a:t>Brunhilde</a:t>
            </a:r>
            <a:r>
              <a:rPr lang="en-US" sz="900" dirty="0"/>
              <a:t> Marquardt-Mau included with kind permission from DKJS, </a:t>
            </a:r>
          </a:p>
          <a:p>
            <a:r>
              <a:rPr lang="de-DE" sz="900" dirty="0"/>
              <a:t>© Deutsche Kinder- und Jugendstiftung (DKJS), www.forschendes-lernen.net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493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6665B8A-AE18-4DEF-9A8A-9E1912ED0A0A}"/>
              </a:ext>
            </a:extLst>
          </p:cNvPr>
          <p:cNvSpPr txBox="1"/>
          <p:nvPr/>
        </p:nvSpPr>
        <p:spPr>
          <a:xfrm>
            <a:off x="1214781" y="805383"/>
            <a:ext cx="104758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Look at the following pictures. </a:t>
            </a:r>
          </a:p>
          <a:p>
            <a:endParaRPr lang="en-US" sz="4000" dirty="0"/>
          </a:p>
          <a:p>
            <a:r>
              <a:rPr lang="en-US" sz="4000" dirty="0"/>
              <a:t>Make hypotheses (assumptions) in relation to the question.</a:t>
            </a:r>
          </a:p>
          <a:p>
            <a:endParaRPr lang="en-US" sz="4000" dirty="0"/>
          </a:p>
          <a:p>
            <a:r>
              <a:rPr lang="en-US" sz="4000" dirty="0"/>
              <a:t>It is not about whether the hypothesis is confirmed, but only about your assumptions.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5340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169B472-C5D3-464E-8E60-31E2002C169B}"/>
              </a:ext>
            </a:extLst>
          </p:cNvPr>
          <p:cNvSpPr txBox="1"/>
          <p:nvPr/>
        </p:nvSpPr>
        <p:spPr>
          <a:xfrm>
            <a:off x="1265581" y="411683"/>
            <a:ext cx="1047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did this plant die</a:t>
            </a:r>
            <a:r>
              <a:rPr lang="de-DE" sz="4000" dirty="0"/>
              <a:t>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205B67-03C3-4D3C-9334-ADA28E01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8904" y="1119569"/>
            <a:ext cx="3946455" cy="45474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FAD4FEC-29E5-4817-89D3-7EB592020E7C}"/>
              </a:ext>
            </a:extLst>
          </p:cNvPr>
          <p:cNvSpPr txBox="1"/>
          <p:nvPr/>
        </p:nvSpPr>
        <p:spPr>
          <a:xfrm>
            <a:off x="3988903" y="5738431"/>
            <a:ext cx="394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://prozessmaler.de/prozesse-muessen-gepflegt-werden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89982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5FB7B5F-8ACF-419F-9DE6-C2D5231AA133}"/>
              </a:ext>
            </a:extLst>
          </p:cNvPr>
          <p:cNvSpPr txBox="1"/>
          <p:nvPr/>
        </p:nvSpPr>
        <p:spPr>
          <a:xfrm>
            <a:off x="589720" y="424936"/>
            <a:ext cx="11363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does this cloud cover mean for the temperature?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E0B1BF-3538-44BD-B402-342B5BCF81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9693" y="1748375"/>
            <a:ext cx="6173567" cy="41157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31B3D5-1B1B-4DA1-923D-AC6A3795ECFE}"/>
              </a:ext>
            </a:extLst>
          </p:cNvPr>
          <p:cNvSpPr txBox="1"/>
          <p:nvPr/>
        </p:nvSpPr>
        <p:spPr>
          <a:xfrm>
            <a:off x="3179693" y="5864087"/>
            <a:ext cx="3460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"</a:t>
            </a:r>
            <a:r>
              <a:rPr lang="en-US" sz="900" dirty="0">
                <a:hlinkClick r:id="rId3" tooltip="http://commons.wikipedia.org/wiki/File:Wolken_Schwanheimer_D%C3%BCne_3.jpg"/>
              </a:rPr>
              <a:t>This photo</a:t>
            </a:r>
            <a:r>
              <a:rPr lang="en-US" sz="900" dirty="0"/>
              <a:t>“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190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5FB7B5F-8ACF-419F-9DE6-C2D5231AA133}"/>
              </a:ext>
            </a:extLst>
          </p:cNvPr>
          <p:cNvSpPr txBox="1"/>
          <p:nvPr/>
        </p:nvSpPr>
        <p:spPr>
          <a:xfrm>
            <a:off x="589720" y="424936"/>
            <a:ext cx="11363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wet is this soil?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7EC439-4EB4-4173-96B9-66731018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7361" y="1441174"/>
            <a:ext cx="6337278" cy="39756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B198DA-ACC2-4D91-AC11-7B58E69A0A25}"/>
              </a:ext>
            </a:extLst>
          </p:cNvPr>
          <p:cNvSpPr txBox="1"/>
          <p:nvPr/>
        </p:nvSpPr>
        <p:spPr>
          <a:xfrm>
            <a:off x="3505819" y="5539409"/>
            <a:ext cx="4837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"</a:t>
            </a:r>
            <a:r>
              <a:rPr lang="en-US" sz="900" dirty="0">
                <a:hlinkClick r:id="rId3" tooltip="https://de.serlo.org/permakultur/boden-fruchtbarkeit/bodenfruchtbarkeit-humusaufbau-entsteht-humus"/>
              </a:rPr>
              <a:t>This photo</a:t>
            </a:r>
            <a:r>
              <a:rPr lang="en-US" sz="900" dirty="0"/>
              <a:t>"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27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5FB7B5F-8ACF-419F-9DE6-C2D5231AA133}"/>
              </a:ext>
            </a:extLst>
          </p:cNvPr>
          <p:cNvSpPr txBox="1"/>
          <p:nvPr/>
        </p:nvSpPr>
        <p:spPr>
          <a:xfrm>
            <a:off x="589720" y="424936"/>
            <a:ext cx="11363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the water quality of this water body?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07ABEF-5022-4B9E-91FB-38C3A0A4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2684" y="1621011"/>
            <a:ext cx="5986632" cy="35071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8860FA9-FB55-4A13-B78C-BE446E2AFCFD}"/>
              </a:ext>
            </a:extLst>
          </p:cNvPr>
          <p:cNvSpPr txBox="1"/>
          <p:nvPr/>
        </p:nvSpPr>
        <p:spPr>
          <a:xfrm>
            <a:off x="4052265" y="5677946"/>
            <a:ext cx="443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"</a:t>
            </a:r>
            <a:r>
              <a:rPr lang="en-US" sz="900" dirty="0">
                <a:hlinkClick r:id="rId3" tooltip="https://sociales2punto0.wordpress.com/2011/05/31/riachuelo-la-deuda-pendiente/"/>
              </a:rPr>
              <a:t>This photo</a:t>
            </a:r>
            <a:r>
              <a:rPr lang="en-US" sz="900" dirty="0"/>
              <a:t>"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038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DA3170-C49D-4201-AD7B-3219F915073B}"/>
              </a:ext>
            </a:extLst>
          </p:cNvPr>
          <p:cNvSpPr txBox="1"/>
          <p:nvPr/>
        </p:nvSpPr>
        <p:spPr>
          <a:xfrm>
            <a:off x="589720" y="424936"/>
            <a:ext cx="1136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good hypothesis…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5DA5FBD-DD18-4190-9A31-F18021B26D5B}"/>
              </a:ext>
            </a:extLst>
          </p:cNvPr>
          <p:cNvSpPr/>
          <p:nvPr/>
        </p:nvSpPr>
        <p:spPr>
          <a:xfrm>
            <a:off x="4498008" y="2024067"/>
            <a:ext cx="65001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refers to the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question.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tested by measurements or observations.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confirmed and refuted.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E8B713-64C3-458C-B67E-25CB7713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t="78541" r="44249" b="11517"/>
          <a:stretch/>
        </p:blipFill>
        <p:spPr>
          <a:xfrm>
            <a:off x="2368189" y="3493080"/>
            <a:ext cx="983934" cy="6752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004956-9BE4-4D10-92B8-59A896F92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9" t="36884" r="21048" b="48448"/>
          <a:stretch/>
        </p:blipFill>
        <p:spPr>
          <a:xfrm>
            <a:off x="3231216" y="3410076"/>
            <a:ext cx="831615" cy="99626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99AA7B9-18AD-430D-AFE2-B0A62004C0F4}"/>
              </a:ext>
            </a:extLst>
          </p:cNvPr>
          <p:cNvSpPr/>
          <p:nvPr/>
        </p:nvSpPr>
        <p:spPr>
          <a:xfrm>
            <a:off x="2530543" y="4738379"/>
            <a:ext cx="140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	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53" y="1901437"/>
            <a:ext cx="2976751" cy="11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 Schneider</dc:creator>
  <cp:lastModifiedBy>Marie-Madeleine Regh</cp:lastModifiedBy>
  <cp:revision>40</cp:revision>
  <dcterms:created xsi:type="dcterms:W3CDTF">2019-03-02T13:00:04Z</dcterms:created>
  <dcterms:modified xsi:type="dcterms:W3CDTF">2021-11-22T15:12:28Z</dcterms:modified>
</cp:coreProperties>
</file>