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8" r:id="rId2"/>
    <p:sldId id="275" r:id="rId3"/>
    <p:sldId id="284" r:id="rId4"/>
    <p:sldId id="305" r:id="rId5"/>
    <p:sldId id="306" r:id="rId6"/>
    <p:sldId id="290" r:id="rId7"/>
    <p:sldId id="304" r:id="rId8"/>
    <p:sldId id="288" r:id="rId9"/>
    <p:sldId id="291" r:id="rId10"/>
    <p:sldId id="292" r:id="rId11"/>
    <p:sldId id="293" r:id="rId12"/>
    <p:sldId id="294" r:id="rId13"/>
    <p:sldId id="269" r:id="rId14"/>
    <p:sldId id="312" r:id="rId15"/>
    <p:sldId id="318" r:id="rId16"/>
    <p:sldId id="285" r:id="rId17"/>
    <p:sldId id="286" r:id="rId18"/>
    <p:sldId id="287" r:id="rId19"/>
    <p:sldId id="308" r:id="rId20"/>
    <p:sldId id="313" r:id="rId21"/>
    <p:sldId id="314" r:id="rId22"/>
    <p:sldId id="309" r:id="rId23"/>
    <p:sldId id="317" r:id="rId24"/>
    <p:sldId id="310" r:id="rId25"/>
    <p:sldId id="300" r:id="rId26"/>
    <p:sldId id="298" r:id="rId27"/>
    <p:sldId id="3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6404" autoAdjust="0"/>
  </p:normalViewPr>
  <p:slideViewPr>
    <p:cSldViewPr snapToGrid="0">
      <p:cViewPr>
        <p:scale>
          <a:sx n="70" d="100"/>
          <a:sy n="70" d="100"/>
        </p:scale>
        <p:origin x="-29" y="-2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pPr/>
              <a:t>2/24/2021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pPr/>
              <a:t>2/24/2021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73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72070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102101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340511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89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278168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282718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246587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110739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302354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21642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s.jauns.lv/article/novosti/153568-unikalnaya-bosonogaya-trop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5102" y="801190"/>
            <a:ext cx="4846320" cy="1010194"/>
          </a:xfrm>
        </p:spPr>
        <p:txBody>
          <a:bodyPr>
            <a:noAutofit/>
          </a:bodyPr>
          <a:lstStyle/>
          <a:p>
            <a:r>
              <a:rPr lang="lv-LV" sz="7200" dirty="0" smtClean="0"/>
              <a:t>Sajūtu takas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3657600"/>
            <a:ext cx="4846320" cy="3200400"/>
          </a:xfrm>
        </p:spPr>
        <p:txBody>
          <a:bodyPr>
            <a:normAutofit/>
          </a:bodyPr>
          <a:lstStyle/>
          <a:p>
            <a:pPr algn="r"/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xmlns="" val="426154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3" y="228379"/>
            <a:ext cx="9371949" cy="1183566"/>
          </a:xfrm>
        </p:spPr>
        <p:txBody>
          <a:bodyPr>
            <a:normAutofit/>
          </a:bodyPr>
          <a:lstStyle/>
          <a:p>
            <a:r>
              <a:rPr lang="lv-LV" sz="5400" dirty="0" smtClean="0"/>
              <a:t>Latvijas sajūtu taku īpatnības</a:t>
            </a:r>
            <a:endParaRPr lang="ru-RU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01" y="1459653"/>
            <a:ext cx="9371948" cy="4620682"/>
          </a:xfrm>
        </p:spPr>
        <p:txBody>
          <a:bodyPr>
            <a:normAutofit/>
          </a:bodyPr>
          <a:lstStyle/>
          <a:p>
            <a:r>
              <a:rPr lang="lv-LV" sz="3200" dirty="0" smtClean="0"/>
              <a:t>Tukumā atrodas garākā</a:t>
            </a:r>
            <a:r>
              <a:rPr lang="ru-RU" sz="3200" dirty="0" smtClean="0"/>
              <a:t> (2900</a:t>
            </a:r>
            <a:r>
              <a:rPr lang="lv-LV" sz="3200" dirty="0" smtClean="0"/>
              <a:t>m) un senākā (2012.g) sajūtu taka Latvijā;</a:t>
            </a:r>
            <a:endParaRPr lang="lv-LV" sz="3200" dirty="0" smtClean="0">
              <a:solidFill>
                <a:srgbClr val="FF0000"/>
              </a:solidFill>
            </a:endParaRPr>
          </a:p>
          <a:p>
            <a:r>
              <a:rPr lang="lv-LV" sz="3200" dirty="0" smtClean="0"/>
              <a:t>Valmierā taka piemērota bērniem, 10 metrus dažadi segumi un tālāk taka apvienota ar atrakciju elementiem;</a:t>
            </a:r>
            <a:endParaRPr lang="lv-LV" sz="3200" dirty="0" smtClean="0">
              <a:solidFill>
                <a:srgbClr val="FF0000"/>
              </a:solidFill>
            </a:endParaRPr>
          </a:p>
          <a:p>
            <a:r>
              <a:rPr lang="lv-LV" sz="3200" dirty="0" smtClean="0"/>
              <a:t>Lēdmanē izbūvēta baskāju taka «Cerība» ar 60 Bībeles tekstu sižetu atspoguļojumu;</a:t>
            </a:r>
          </a:p>
          <a:p>
            <a:r>
              <a:rPr lang="lv-LV" sz="3200" dirty="0" smtClean="0"/>
              <a:t>Liepājā pieejama sajūtu taka ar daudzveidīgāko segumu daudzumu (45 esošie un 70 vēl ieplānoti).</a:t>
            </a:r>
            <a:endParaRPr lang="lv-LV" sz="32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lv-LV" sz="3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1026" name="Picture 2" descr="Piedāvājums viesi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1199" y="-77985"/>
            <a:ext cx="3011590" cy="4028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ulārākās Baskāju takas Latvijā | Pēdu taku bez/maksas varianti |  eveseliba.lv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4" t="5697" r="13225"/>
          <a:stretch/>
        </p:blipFill>
        <p:spPr bwMode="auto">
          <a:xfrm>
            <a:off x="9311162" y="3763166"/>
            <a:ext cx="2941627" cy="2025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kāju tak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5" r="4005" b="3296"/>
          <a:stretch/>
        </p:blipFill>
        <p:spPr bwMode="auto">
          <a:xfrm>
            <a:off x="9516362" y="5085978"/>
            <a:ext cx="2742745" cy="1657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235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03" y="158180"/>
            <a:ext cx="9371949" cy="1183566"/>
          </a:xfrm>
        </p:spPr>
        <p:txBody>
          <a:bodyPr>
            <a:normAutofit/>
          </a:bodyPr>
          <a:lstStyle/>
          <a:p>
            <a:r>
              <a:rPr lang="lv-LV" sz="4800" dirty="0" smtClean="0"/>
              <a:t>Sajūtu takas Ogrē un novadā</a:t>
            </a:r>
            <a:endParaRPr lang="ru-RU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38" y="1548748"/>
            <a:ext cx="7001028" cy="5098542"/>
          </a:xfrm>
        </p:spPr>
        <p:txBody>
          <a:bodyPr>
            <a:normAutofit lnSpcReduction="10000"/>
          </a:bodyPr>
          <a:lstStyle/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3200" dirty="0" smtClean="0"/>
              <a:t> Izpētot aktīvās atpūtas dabas objektus Ogres pilsētā, secināts, ka Ogrē nav publiski pieejama neviena sajūtu taka, taču netālu no Ogres – Ogresgalā atrodama baskāju taka, kuru izveidoja savā skolas teritorijā Ogresgala pamatskolas skolēni un skolotāji.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51146" t="21356" r="11229" b="11755"/>
          <a:stretch/>
        </p:blipFill>
        <p:spPr>
          <a:xfrm>
            <a:off x="7784329" y="4733925"/>
            <a:ext cx="4521971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50699" t="27079" r="11739" b="9366"/>
          <a:stretch/>
        </p:blipFill>
        <p:spPr>
          <a:xfrm>
            <a:off x="7784329" y="2909831"/>
            <a:ext cx="4521972" cy="202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May be an image of 1 pers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0" t="18768" r="13682"/>
          <a:stretch/>
        </p:blipFill>
        <p:spPr bwMode="auto">
          <a:xfrm>
            <a:off x="7784328" y="-476430"/>
            <a:ext cx="4512448" cy="3636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804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5400" dirty="0" smtClean="0"/>
              <a:t>Sajūtu taka Ogrē</a:t>
            </a:r>
            <a:endParaRPr lang="ru-RU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66001"/>
            <a:ext cx="10050455" cy="4620682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3200" dirty="0" smtClean="0"/>
              <a:t>Projekta «PULCHRA» ietvaros, ar Ogres pašvaldības atbalstu, izstrādātā baskāju taka paredzēta </a:t>
            </a:r>
            <a:r>
              <a:rPr lang="lv-LV" sz="3200" dirty="0"/>
              <a:t>kā pirmā publiski pieejamā sajūtu </a:t>
            </a:r>
            <a:r>
              <a:rPr lang="lv-LV" sz="3200" dirty="0" smtClean="0"/>
              <a:t>taka Ogres pilsētā.</a:t>
            </a:r>
            <a:endParaRPr lang="ru-R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AutoShape 4" descr="Image result for ogre pilsē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Image result for ogre pilsē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6755" y="3351475"/>
            <a:ext cx="2781561" cy="3029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9040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1777" y="1171576"/>
            <a:ext cx="6949440" cy="4740556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200" b="1" dirty="0" smtClean="0"/>
              <a:t/>
            </a:r>
            <a:br>
              <a:rPr lang="lv-LV" sz="3200" b="1" dirty="0" smtClean="0"/>
            </a:br>
            <a:r>
              <a:rPr lang="lv-LV" sz="3200" b="1" dirty="0"/>
              <a:t/>
            </a:r>
            <a:br>
              <a:rPr lang="lv-LV" sz="3200" b="1" dirty="0"/>
            </a:br>
            <a:r>
              <a:rPr lang="lv-LV" sz="3200" b="1" dirty="0" smtClean="0"/>
              <a:t/>
            </a:r>
            <a:br>
              <a:rPr lang="lv-LV" sz="3200" b="1" dirty="0" smtClean="0"/>
            </a:br>
            <a:r>
              <a:rPr lang="lv-LV" sz="3600" b="1" dirty="0" err="1" smtClean="0"/>
              <a:t>Jaunogres</a:t>
            </a:r>
            <a:r>
              <a:rPr lang="lv-LV" sz="3600" b="1" dirty="0" smtClean="0"/>
              <a:t> vidusskolas </a:t>
            </a:r>
            <a:br>
              <a:rPr lang="lv-LV" sz="3600" b="1" dirty="0" smtClean="0"/>
            </a:br>
            <a:r>
              <a:rPr lang="lv-LV" sz="3600" b="1" dirty="0" smtClean="0"/>
              <a:t>ar Ogres novada pašvaldības atbalstu sajūtu takas izveide </a:t>
            </a:r>
            <a:br>
              <a:rPr lang="lv-LV" sz="3600" b="1" dirty="0" smtClean="0"/>
            </a:br>
            <a:r>
              <a:rPr lang="lv-LV" sz="3600" b="1" dirty="0" smtClean="0"/>
              <a:t> PULCHRA projekta ietvaros</a:t>
            </a:r>
            <a:r>
              <a:rPr lang="lv-LV" sz="3200" b="1" dirty="0" smtClean="0"/>
              <a:t/>
            </a:r>
            <a:br>
              <a:rPr lang="lv-LV" sz="3200" b="1" dirty="0" smtClean="0"/>
            </a:br>
            <a:r>
              <a:rPr lang="lv-LV" sz="3200" b="1" dirty="0"/>
              <a:t/>
            </a:r>
            <a:br>
              <a:rPr lang="lv-LV" sz="3200" b="1" dirty="0"/>
            </a:br>
            <a:r>
              <a:rPr lang="lv-LV" sz="3200" b="1" dirty="0" smtClean="0"/>
              <a:t/>
            </a:r>
            <a:br>
              <a:rPr lang="lv-LV" sz="3200" b="1" dirty="0" smtClean="0"/>
            </a:br>
            <a:endParaRPr lang="en-US" sz="32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262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143" y="-185089"/>
            <a:ext cx="9371949" cy="118356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lv-LV" sz="4800" b="1" dirty="0" smtClean="0"/>
              <a:t>Projekta PULCHRA atbalstītāji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14</a:t>
            </a:fld>
            <a:endParaRPr lang="en-US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2/24/2021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8BAA00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pic>
        <p:nvPicPr>
          <p:cNvPr id="8" name="Picture 7" descr="C:\Users\User\Desktop\PROJEKTS PILSĒTA -VIDE\FOTO ATSKAITE\AR ATBALSTĪTĀJIEM 14.10.2020\IMG_22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77312" y="1025718"/>
            <a:ext cx="9563681" cy="5621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9576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15</a:t>
            </a:fld>
            <a:endParaRPr lang="en-US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2/24/2021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8BAA00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188" y="413657"/>
            <a:ext cx="3662870" cy="6224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8" descr="C:\Users\User\Desktop\PROJ2-2.jpe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1914" y="326570"/>
            <a:ext cx="3319954" cy="631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4408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716679"/>
          </a:xfrm>
        </p:spPr>
        <p:txBody>
          <a:bodyPr>
            <a:normAutofit/>
          </a:bodyPr>
          <a:lstStyle/>
          <a:p>
            <a:r>
              <a:rPr lang="lv-LV" sz="4000" dirty="0" smtClean="0"/>
              <a:t>Darba mērķis</a:t>
            </a:r>
            <a:endParaRPr lang="ru-RU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9138" y="1636295"/>
            <a:ext cx="6172862" cy="477402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 smtClean="0"/>
              <a:t>Labiekārtot pilsētas </a:t>
            </a:r>
            <a:r>
              <a:rPr lang="lv-LV" sz="2800" dirty="0" err="1" smtClean="0"/>
              <a:t>infrastuktūras</a:t>
            </a:r>
            <a:r>
              <a:rPr lang="lv-LV" sz="2800" dirty="0" smtClean="0"/>
              <a:t> atpūtas objektu, ar mērķ</a:t>
            </a:r>
            <a:r>
              <a:rPr lang="lv-LV" sz="2800" dirty="0"/>
              <a:t>i</a:t>
            </a:r>
            <a:r>
              <a:rPr lang="ru-RU" sz="2800" dirty="0" smtClean="0"/>
              <a:t> </a:t>
            </a:r>
            <a:r>
              <a:rPr lang="lv-LV" sz="2800" dirty="0" smtClean="0"/>
              <a:t>veicināt veselīgu dzīvesveidu Ogres pilsētas iedzīvotājiem, tās viesiem.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 smtClean="0"/>
              <a:t>Sniegt atbalstu cilvēkiem veselības stiprināšanā, kuriem noteikta profilaktiska rakstura reabilitācija pēc saslimšanām.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1026" name="Picture 2" descr="Картинки по запросу &quot;sajutu takas&quo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8" r="5068"/>
          <a:stretch>
            <a:fillRect/>
          </a:stretch>
        </p:blipFill>
        <p:spPr bwMode="auto">
          <a:xfrm>
            <a:off x="1035169" y="441470"/>
            <a:ext cx="3834719" cy="2931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sajutu taka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28" y="3592004"/>
            <a:ext cx="4876800" cy="2743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871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4147" y="784445"/>
            <a:ext cx="4155622" cy="588342"/>
          </a:xfrm>
        </p:spPr>
        <p:txBody>
          <a:bodyPr>
            <a:noAutofit/>
          </a:bodyPr>
          <a:lstStyle/>
          <a:p>
            <a:r>
              <a:rPr lang="lv-LV" sz="4000" dirty="0" smtClean="0"/>
              <a:t>Darba gaita</a:t>
            </a:r>
            <a:endParaRPr lang="ru-RU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5603" y="1606164"/>
            <a:ext cx="3381954" cy="3950390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lv-LV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Vietas izvēle</a:t>
            </a:r>
          </a:p>
          <a:p>
            <a:pPr marL="342900" indent="-342900">
              <a:buAutoNum type="arabicPeriod"/>
            </a:pPr>
            <a:r>
              <a:rPr lang="lv-LV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Zālāja attīrīšana</a:t>
            </a:r>
          </a:p>
          <a:p>
            <a:pPr marL="342900" indent="-342900">
              <a:buAutoNum type="arabicPeriod"/>
            </a:pPr>
            <a:r>
              <a:rPr lang="lv-LV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Mērījumu veikšana</a:t>
            </a:r>
          </a:p>
          <a:p>
            <a:pPr marL="342900" indent="-342900">
              <a:buAutoNum type="arabicPeriod"/>
            </a:pPr>
            <a:r>
              <a:rPr lang="lv-LV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Sektoru sagatavošana</a:t>
            </a:r>
          </a:p>
          <a:p>
            <a:pPr marL="342900" indent="-342900">
              <a:buAutoNum type="arabicPeriod"/>
            </a:pPr>
            <a:endParaRPr lang="lv-LV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lv-LV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pic>
        <p:nvPicPr>
          <p:cNvPr id="1026" name="Picture 2" descr="https://sun9-35.userapi.com/impf/gvM_u87OZ2Ce-tTy4XTLpMa4iLbxjAJExQRLzg/Z4xhPPmlF9E.jpg?size=1200x1600&amp;quality=96&amp;proxy=1&amp;sign=154a936b00df9956a01ff7368d52ad77&amp;type=album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31" b="21331"/>
          <a:stretch>
            <a:fillRect/>
          </a:stretch>
        </p:blipFill>
        <p:spPr bwMode="auto">
          <a:xfrm>
            <a:off x="-128631" y="-94965"/>
            <a:ext cx="4919705" cy="3760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7.userapi.com/impf/E_LPYZK0Mk3T9FwNieelbaoljekeU-_In4GecQ/4KgJ0T0jit0.jpg?size=1200x1600&amp;quality=96&amp;proxy=1&amp;sign=a83104060f6d7cf2259b9db7cb4acec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83" b="25590"/>
          <a:stretch/>
        </p:blipFill>
        <p:spPr bwMode="auto">
          <a:xfrm>
            <a:off x="-162114" y="3295650"/>
            <a:ext cx="4845432" cy="3384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6.userapi.com/impf/5ZYQjSSbSACYVqHnLdSqgfidUkFgqQv2vhDoFw/EAaqOGxH7HY.jpg?size=1200x1600&amp;quality=96&amp;proxy=1&amp;sign=bf1bb62190117936ea04a08b6b25a30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36" b="11050"/>
          <a:stretch/>
        </p:blipFill>
        <p:spPr bwMode="auto">
          <a:xfrm>
            <a:off x="4460990" y="1"/>
            <a:ext cx="4221834" cy="6680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216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6600" dirty="0" smtClean="0"/>
              <a:t>Foto atskaite par veikto darbu rudenī </a:t>
            </a:r>
            <a:endParaRPr lang="ru-RU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910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88911" cy="663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6228" y="347576"/>
            <a:ext cx="3089310" cy="6097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071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7200" dirty="0" smtClean="0"/>
              <a:t>Saturs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706064"/>
            <a:ext cx="9371948" cy="4186990"/>
          </a:xfrm>
        </p:spPr>
        <p:txBody>
          <a:bodyPr numCol="2">
            <a:noAutofit/>
          </a:bodyPr>
          <a:lstStyle/>
          <a:p>
            <a:r>
              <a:rPr lang="lv-LV" sz="3200" dirty="0" smtClean="0"/>
              <a:t>Kas ir baskāju jeb sajūtu takas?</a:t>
            </a:r>
          </a:p>
          <a:p>
            <a:r>
              <a:rPr lang="lv-LV" sz="3200" dirty="0" smtClean="0"/>
              <a:t>Kam paredzētas baskāju takas?</a:t>
            </a:r>
          </a:p>
          <a:p>
            <a:r>
              <a:rPr lang="lv-LV" sz="3200" dirty="0"/>
              <a:t>S</a:t>
            </a:r>
            <a:r>
              <a:rPr lang="lv-LV" sz="3200" dirty="0" smtClean="0"/>
              <a:t>ajūtu takas Latvijā.</a:t>
            </a:r>
          </a:p>
          <a:p>
            <a:r>
              <a:rPr lang="lv-LV" sz="3200" dirty="0" smtClean="0"/>
              <a:t>Rekordi starp takām.</a:t>
            </a:r>
          </a:p>
          <a:p>
            <a:r>
              <a:rPr lang="lv-LV" sz="3200" dirty="0" smtClean="0"/>
              <a:t>Baskāju takas Ogres novadā.</a:t>
            </a:r>
          </a:p>
          <a:p>
            <a:r>
              <a:rPr lang="lv-LV" sz="3200" dirty="0" smtClean="0"/>
              <a:t>Baskāju takas Ogrē.</a:t>
            </a:r>
          </a:p>
          <a:p>
            <a:r>
              <a:rPr lang="lv-LV" sz="3200" dirty="0" smtClean="0"/>
              <a:t>Alternatīvas baskāju takām. </a:t>
            </a:r>
          </a:p>
          <a:p>
            <a:r>
              <a:rPr lang="lv-LV" sz="3200" dirty="0" smtClean="0"/>
              <a:t>Baskāju takas savām rokām.</a:t>
            </a:r>
          </a:p>
          <a:p>
            <a:r>
              <a:rPr lang="lv-LV" sz="3200" dirty="0" smtClean="0"/>
              <a:t>Mūsu taka: mērķis, darba gaita.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761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C:\Users\User\Desktop\PROJ-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709" y="-64536"/>
            <a:ext cx="6042991" cy="701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8241" y="-64536"/>
            <a:ext cx="6043759" cy="692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717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7" name="Picture 6" descr="C:\Users\User\Desktop\PROJ-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7" y="0"/>
            <a:ext cx="5572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3134" y="0"/>
            <a:ext cx="64988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617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005"/>
            <a:ext cx="6130455" cy="665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173" y="58005"/>
            <a:ext cx="5861711" cy="665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292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8" name="Picture 7" descr="C:\Users\User\Desktop\PROJ3-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7788" cy="7060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4027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9172"/>
            <a:ext cx="6559826" cy="690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6086" y="192585"/>
            <a:ext cx="5565914" cy="650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741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1103" y="665735"/>
            <a:ext cx="3392887" cy="10517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lv-LV" sz="3600" b="1" dirty="0" smtClean="0"/>
          </a:p>
          <a:p>
            <a:pPr marL="0" indent="0" algn="ctr">
              <a:buNone/>
            </a:pPr>
            <a:endParaRPr lang="lv-LV" sz="3600" b="1" dirty="0"/>
          </a:p>
          <a:p>
            <a:pPr marL="0" indent="0" algn="ctr">
              <a:buNone/>
            </a:pPr>
            <a:r>
              <a:rPr lang="lv-LV" sz="3600" b="1" dirty="0" smtClean="0"/>
              <a:t>Ziemas periodā</a:t>
            </a:r>
          </a:p>
          <a:p>
            <a:pPr marL="0" indent="0" algn="ctr">
              <a:buNone/>
            </a:pPr>
            <a:r>
              <a:rPr lang="lv-LV" sz="3600" b="1" dirty="0" smtClean="0"/>
              <a:t> </a:t>
            </a:r>
            <a:r>
              <a:rPr lang="en-US" sz="3600" b="1" dirty="0" err="1" smtClean="0"/>
              <a:t>darb</a:t>
            </a:r>
            <a:r>
              <a:rPr lang="lv-LV" sz="3600" b="1" dirty="0" smtClean="0"/>
              <a:t>i  ir </a:t>
            </a:r>
          </a:p>
          <a:p>
            <a:pPr marL="0" indent="0" algn="ctr">
              <a:buNone/>
            </a:pPr>
            <a:r>
              <a:rPr lang="lv-LV" sz="3600" b="1" dirty="0" smtClean="0"/>
              <a:t>pārtraukti</a:t>
            </a:r>
          </a:p>
          <a:p>
            <a:pPr marL="0" indent="0" algn="ctr">
              <a:buNone/>
            </a:pPr>
            <a:r>
              <a:rPr lang="lv-LV" sz="3600" b="1" dirty="0" smtClean="0"/>
              <a:t> līdz pavasarim</a:t>
            </a:r>
            <a:endParaRPr lang="ru-RU" sz="36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3074" name="Picture 2" descr="https://sun9-50.userapi.com/impf/US0rKrIrUfAUjb0K7EiHmLt0milR-s-gUDwqIw/xjFRcnDwq68.jpg?size=1200x1600&amp;quality=96&amp;proxy=1&amp;sign=59c26685ad0c39a545ac170ff9fb2015&amp;type=albu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3" t="2817" b="20302"/>
          <a:stretch/>
        </p:blipFill>
        <p:spPr bwMode="auto">
          <a:xfrm>
            <a:off x="3745064" y="276087"/>
            <a:ext cx="8446935" cy="6418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032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>
            <a:normAutofit/>
          </a:bodyPr>
          <a:lstStyle/>
          <a:p>
            <a:pPr algn="ctr"/>
            <a:r>
              <a:rPr lang="lv-LV" dirty="0" smtClean="0"/>
              <a:t>Paldies par sadarbību projekta atbalstītājiem!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773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dirty="0" smtClean="0"/>
              <a:t>JAUTĀJUMI- ?</a:t>
            </a:r>
            <a:br>
              <a:rPr lang="lv-LV" dirty="0" smtClean="0"/>
            </a:br>
            <a:r>
              <a:rPr lang="lv-LV" dirty="0" smtClean="0"/>
              <a:t>KOMENTĀRI - ?</a:t>
            </a:r>
            <a:br>
              <a:rPr lang="lv-LV" dirty="0" smtClean="0"/>
            </a:br>
            <a:r>
              <a:rPr lang="lv-LV" b="1" i="1" dirty="0" smtClean="0"/>
              <a:t>Paldies par uzmanību!</a:t>
            </a:r>
            <a:endParaRPr lang="en-US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601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Парк ощущений на крутых берегах Гауи | Latvia Trav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71" r="8218" b="5201"/>
          <a:stretch/>
        </p:blipFill>
        <p:spPr bwMode="auto">
          <a:xfrm>
            <a:off x="-152607" y="1779944"/>
            <a:ext cx="2527021" cy="4986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šmāju baskāju ta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24"/>
          <a:stretch/>
        </p:blipFill>
        <p:spPr bwMode="auto">
          <a:xfrm>
            <a:off x="9740348" y="174928"/>
            <a:ext cx="2523212" cy="6408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800" dirty="0" smtClean="0"/>
              <a:t>Kas ir sajūtu jeb baskāju taka?</a:t>
            </a:r>
            <a:endParaRPr lang="ru-RU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4414" y="1566001"/>
            <a:ext cx="7564716" cy="4620682"/>
          </a:xfrm>
        </p:spPr>
        <p:txBody>
          <a:bodyPr>
            <a:normAutofit fontScale="92500" lnSpcReduction="20000"/>
          </a:bodyPr>
          <a:lstStyle/>
          <a:p>
            <a:pPr indent="210312">
              <a:lnSpc>
                <a:spcPct val="150000"/>
              </a:lnSpc>
              <a:spcBef>
                <a:spcPts val="0"/>
              </a:spcBef>
            </a:pPr>
            <a:r>
              <a:rPr lang="lv-LV" sz="3200" dirty="0" smtClean="0"/>
              <a:t>Baskāju taka </a:t>
            </a:r>
            <a:r>
              <a:rPr lang="ru-RU" sz="3200" dirty="0" smtClean="0"/>
              <a:t>—</a:t>
            </a:r>
            <a:r>
              <a:rPr lang="lv-LV" sz="3200" dirty="0" smtClean="0"/>
              <a:t> veselīgs </a:t>
            </a:r>
            <a:r>
              <a:rPr lang="lv-LV" sz="3200" dirty="0" err="1" smtClean="0"/>
              <a:t>refleksoloģijas</a:t>
            </a:r>
            <a:r>
              <a:rPr lang="lv-LV" sz="3200" dirty="0" smtClean="0"/>
              <a:t> rituāls priekš pēdām, kurās atrodas 72 tukstoši nervu galu</a:t>
            </a:r>
            <a:r>
              <a:rPr lang="ru-RU" sz="3200" dirty="0" smtClean="0"/>
              <a:t>. </a:t>
            </a:r>
            <a:endParaRPr lang="lv-LV" sz="3200" dirty="0" smtClean="0"/>
          </a:p>
          <a:p>
            <a:pPr indent="210312">
              <a:lnSpc>
                <a:spcPct val="150000"/>
              </a:lnSpc>
              <a:spcBef>
                <a:spcPts val="0"/>
              </a:spcBef>
            </a:pPr>
            <a:r>
              <a:rPr lang="lv-LV" sz="3200" dirty="0" smtClean="0"/>
              <a:t>Pielietojums: basām kājām pastaigāties pa dažādu sektoru segumiem-akmeņiem, dažādas frakcijas </a:t>
            </a:r>
            <a:r>
              <a:rPr lang="lv-LV" sz="3200" dirty="0" err="1" smtClean="0"/>
              <a:t>smiltīm,laukakmeņiem</a:t>
            </a:r>
            <a:r>
              <a:rPr lang="lv-LV" sz="3200" dirty="0" smtClean="0"/>
              <a:t>,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3200" dirty="0" err="1" smtClean="0"/>
              <a:t>mulču</a:t>
            </a:r>
            <a:r>
              <a:rPr lang="lv-LV" sz="3200" dirty="0" smtClean="0"/>
              <a:t>, čiekuriem, kastaņiem, zīlēm, </a:t>
            </a:r>
            <a:r>
              <a:rPr lang="lv-LV" sz="3200" dirty="0" err="1" smtClean="0"/>
              <a:t>u.c</a:t>
            </a:r>
            <a:r>
              <a:rPr lang="lv-LV" sz="3200" dirty="0" smtClean="0"/>
              <a:t>. </a:t>
            </a:r>
          </a:p>
          <a:p>
            <a:pPr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100" dirty="0" smtClean="0"/>
              <a:t>Avots: </a:t>
            </a:r>
            <a:r>
              <a:rPr lang="lv-LV" sz="1100" dirty="0" smtClean="0">
                <a:hlinkClick r:id="rId4"/>
              </a:rPr>
              <a:t>https:///article/novosti/153568-unikalnaya-bosonogaya-tropa</a:t>
            </a:r>
            <a:endParaRPr lang="lv-LV" sz="1100" dirty="0" smtClean="0"/>
          </a:p>
          <a:p>
            <a:pPr indent="210312" algn="ctr">
              <a:lnSpc>
                <a:spcPct val="150000"/>
              </a:lnSpc>
              <a:spcBef>
                <a:spcPts val="0"/>
              </a:spcBef>
            </a:pP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815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Pēdu punktu masāža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4" y="1510342"/>
            <a:ext cx="9371948" cy="4620682"/>
          </a:xfrm>
        </p:spPr>
        <p:txBody>
          <a:bodyPr>
            <a:normAutofit lnSpcReduction="10000"/>
          </a:bodyPr>
          <a:lstStyle/>
          <a:p>
            <a:r>
              <a:rPr lang="lv-LV" sz="2800" dirty="0" smtClean="0"/>
              <a:t>Pēdu </a:t>
            </a:r>
            <a:r>
              <a:rPr lang="lv-LV" sz="2800" dirty="0"/>
              <a:t>punktu masāža ir maigs spiediens uz visiem pēdu virsmā izkliedētajiem punktiem. </a:t>
            </a:r>
            <a:endParaRPr lang="lv-LV" sz="2800" dirty="0" smtClean="0"/>
          </a:p>
          <a:p>
            <a:r>
              <a:rPr lang="lv-LV" sz="2800" dirty="0" smtClean="0"/>
              <a:t>Mūsu </a:t>
            </a:r>
            <a:r>
              <a:rPr lang="lv-LV" sz="2800" dirty="0"/>
              <a:t>pēdās atrodas daudz </a:t>
            </a:r>
            <a:r>
              <a:rPr lang="lv-LV" sz="2800" dirty="0" err="1"/>
              <a:t>refleksogēno</a:t>
            </a:r>
            <a:r>
              <a:rPr lang="lv-LV" sz="2800" dirty="0"/>
              <a:t> punktu. Šie punkti ir saistīti ar noteiktiem iekšējiem orgāniem, dziedzeriem un audiem, </a:t>
            </a:r>
            <a:r>
              <a:rPr lang="lv-LV" sz="2800" dirty="0" err="1"/>
              <a:t>t.i</a:t>
            </a:r>
            <a:r>
              <a:rPr lang="lv-LV" sz="2800" dirty="0"/>
              <a:t>., ar visām organisma struktūrām. Var teikt</a:t>
            </a:r>
            <a:r>
              <a:rPr lang="lv-LV" sz="2800" dirty="0" smtClean="0"/>
              <a:t>, ka </a:t>
            </a:r>
            <a:r>
              <a:rPr lang="lv-LV" sz="2800" dirty="0"/>
              <a:t>pēdas ir ķermeņa spogulis. </a:t>
            </a:r>
            <a:endParaRPr lang="lv-LV" sz="2800" dirty="0" smtClean="0"/>
          </a:p>
          <a:p>
            <a:r>
              <a:rPr lang="lv-LV" sz="2800" dirty="0" smtClean="0"/>
              <a:t>Neliels</a:t>
            </a:r>
            <a:r>
              <a:rPr lang="lv-LV" sz="2800" dirty="0"/>
              <a:t>, maigs spiediens uz </a:t>
            </a:r>
            <a:r>
              <a:rPr lang="lv-LV" sz="2800" dirty="0" err="1"/>
              <a:t>refleksogēno</a:t>
            </a:r>
            <a:r>
              <a:rPr lang="lv-LV" sz="2800" dirty="0"/>
              <a:t> punktu ietekmē tam atbilstošo orgānu un normalizē tā darbību. </a:t>
            </a:r>
            <a:endParaRPr lang="lv-LV" sz="2800" dirty="0" smtClean="0"/>
          </a:p>
          <a:p>
            <a:r>
              <a:rPr lang="lv-LV" sz="2800" dirty="0" smtClean="0"/>
              <a:t>Pēdas </a:t>
            </a:r>
            <a:r>
              <a:rPr lang="lv-LV" sz="2800" dirty="0"/>
              <a:t>punktu masāža stimulē organisma dabiskās </a:t>
            </a:r>
            <a:r>
              <a:rPr lang="lv-LV" sz="2800" dirty="0" err="1"/>
              <a:t>aizsargspējas</a:t>
            </a:r>
            <a:r>
              <a:rPr lang="lv-LV" sz="2800" dirty="0"/>
              <a:t> - līdz ar to organisms pats tiek galā ar slimību un veselība uzlabojas.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1026" name="Picture 2" descr="Image result for f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0247" y="1563799"/>
            <a:ext cx="2761753" cy="29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132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58"/>
            <a:ext cx="12192000" cy="1494845"/>
          </a:xfrm>
        </p:spPr>
        <p:txBody>
          <a:bodyPr>
            <a:normAutofit/>
          </a:bodyPr>
          <a:lstStyle/>
          <a:p>
            <a:pPr algn="ctr"/>
            <a:r>
              <a:rPr lang="lv-LV" sz="4000" b="1" dirty="0" err="1"/>
              <a:t>Reflektoro</a:t>
            </a:r>
            <a:r>
              <a:rPr lang="lv-LV" sz="4000" b="1" dirty="0"/>
              <a:t> punktu </a:t>
            </a:r>
            <a:r>
              <a:rPr lang="lv-LV" sz="4000" b="1" dirty="0" smtClean="0"/>
              <a:t>pēdās jutīgumu </a:t>
            </a:r>
            <a:r>
              <a:rPr lang="lv-LV" sz="4000" b="1" dirty="0"/>
              <a:t>nosaka šādi faktori:</a:t>
            </a:r>
            <a:r>
              <a:rPr lang="lv-LV" dirty="0"/>
              <a:t/>
            </a:r>
            <a:br>
              <a:rPr lang="lv-LV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3600" dirty="0" smtClean="0"/>
              <a:t>• </a:t>
            </a:r>
            <a:r>
              <a:rPr lang="lv-LV" sz="3600" dirty="0"/>
              <a:t>Enerģijas plūsmas traucējumi noteiktā zonā.</a:t>
            </a:r>
            <a:br>
              <a:rPr lang="lv-LV" sz="3600" dirty="0"/>
            </a:br>
            <a:r>
              <a:rPr lang="lv-LV" sz="3600" dirty="0"/>
              <a:t>• Aktuāla ķermeņa fiziskā stāvokļa problēma. </a:t>
            </a:r>
            <a:br>
              <a:rPr lang="lv-LV" sz="3600" dirty="0"/>
            </a:br>
            <a:r>
              <a:rPr lang="lv-LV" sz="3600" dirty="0"/>
              <a:t>• </a:t>
            </a:r>
            <a:r>
              <a:rPr lang="lv-LV" sz="3600" dirty="0" err="1"/>
              <a:t>Psihoemocionālais</a:t>
            </a:r>
            <a:r>
              <a:rPr lang="lv-LV" sz="3600" dirty="0"/>
              <a:t> stāvoklis. </a:t>
            </a:r>
            <a:br>
              <a:rPr lang="lv-LV" sz="3600" dirty="0"/>
            </a:br>
            <a:r>
              <a:rPr lang="lv-LV" sz="3600" dirty="0"/>
              <a:t>• Medikamentu iedarbība. </a:t>
            </a:r>
            <a:br>
              <a:rPr lang="lv-LV" sz="3600" dirty="0"/>
            </a:br>
            <a:r>
              <a:rPr lang="lv-LV" sz="3600" dirty="0"/>
              <a:t>• Pagātnē neatrisinātu jeb neizārstētu saslimšanu un to seku aktualizēšana (atsaukšana atmiņā). </a:t>
            </a:r>
            <a:br>
              <a:rPr lang="lv-LV" sz="3600" dirty="0"/>
            </a:br>
            <a:r>
              <a:rPr lang="lv-LV" sz="3600" dirty="0"/>
              <a:t>• Norāde uz iespējamiem veselības stāvokļa traucējumiem nākotnē (signalizēšana).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5</a:t>
            </a:fld>
            <a:endParaRPr lang="en-US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2/24/2021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8BAA00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pic>
        <p:nvPicPr>
          <p:cNvPr id="2050" name="Picture 2" descr="Image result for foot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0295" y="4622980"/>
            <a:ext cx="1541708" cy="185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341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30017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400" dirty="0" smtClean="0"/>
              <a:t>Sajūtu takas izmantošanas terapeitiskais pamatojums </a:t>
            </a:r>
            <a:endParaRPr lang="ru-RU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6" y="1566001"/>
            <a:ext cx="10047803" cy="4691676"/>
          </a:xfrm>
        </p:spPr>
        <p:txBody>
          <a:bodyPr>
            <a:normAutofit fontScale="92500" lnSpcReduction="10000"/>
          </a:bodyPr>
          <a:lstStyle/>
          <a:p>
            <a:pPr marL="342900" lvl="0" indent="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Norūda </a:t>
            </a:r>
            <a:r>
              <a:rPr lang="lv-LV" sz="2400" dirty="0">
                <a:ea typeface="Calibri" panose="020F0502020204030204" pitchFamily="34" charset="0"/>
                <a:cs typeface="Times New Roman" panose="02020603050405020304" pitchFamily="18" charset="0"/>
              </a:rPr>
              <a:t>organismu un palielina tā aizsargspējas;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sz="2400" dirty="0">
                <a:ea typeface="Calibri" panose="020F0502020204030204" pitchFamily="34" charset="0"/>
                <a:cs typeface="Times New Roman" panose="02020603050405020304" pitchFamily="18" charset="0"/>
              </a:rPr>
              <a:t>Stiprina kāju muskuļus;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sz="2400" dirty="0">
                <a:ea typeface="Calibri" panose="020F0502020204030204" pitchFamily="34" charset="0"/>
                <a:cs typeface="Times New Roman" panose="02020603050405020304" pitchFamily="18" charset="0"/>
              </a:rPr>
              <a:t>Nostiprina imunitāti;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sz="2400" dirty="0">
                <a:ea typeface="Calibri" panose="020F0502020204030204" pitchFamily="34" charset="0"/>
                <a:cs typeface="Times New Roman" panose="02020603050405020304" pitchFamily="18" charset="0"/>
              </a:rPr>
              <a:t>Sniedz daudz pozitīvo emociju un garantē enerģijas uzņemšanu;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sz="2400" dirty="0">
                <a:ea typeface="Calibri" panose="020F0502020204030204" pitchFamily="34" charset="0"/>
                <a:cs typeface="Times New Roman" panose="02020603050405020304" pitchFamily="18" charset="0"/>
              </a:rPr>
              <a:t>Mazina galvassāpes;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v-LV" sz="2400" dirty="0">
                <a:ea typeface="Calibri" panose="020F0502020204030204" pitchFamily="34" charset="0"/>
                <a:cs typeface="Times New Roman" panose="02020603050405020304" pitchFamily="18" charset="0"/>
              </a:rPr>
              <a:t>Nervu gali pēdās aktivizējas un </a:t>
            </a:r>
            <a:r>
              <a:rPr lang="lv-LV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labvēlīgi </a:t>
            </a:r>
            <a:r>
              <a:rPr lang="lv-LV" sz="2400" dirty="0">
                <a:ea typeface="Calibri" panose="020F0502020204030204" pitchFamily="34" charset="0"/>
                <a:cs typeface="Times New Roman" panose="02020603050405020304" pitchFamily="18" charset="0"/>
              </a:rPr>
              <a:t>ietekmē </a:t>
            </a:r>
            <a:r>
              <a:rPr lang="lv-LV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organisma </a:t>
            </a:r>
            <a:r>
              <a:rPr lang="lv-LV" sz="2400" dirty="0">
                <a:ea typeface="Calibri" panose="020F0502020204030204" pitchFamily="34" charset="0"/>
                <a:cs typeface="Times New Roman" panose="02020603050405020304" pitchFamily="18" charset="0"/>
              </a:rPr>
              <a:t>darbību</a:t>
            </a:r>
            <a:r>
              <a:rPr lang="lv-LV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v-LV" sz="2400" dirty="0" smtClean="0"/>
              <a:t>Stresa </a:t>
            </a:r>
            <a:r>
              <a:rPr lang="lv-LV" sz="2400" dirty="0"/>
              <a:t>mazināšana un relaksācijas veicināšana.</a:t>
            </a:r>
            <a:br>
              <a:rPr lang="lv-LV" sz="2400" dirty="0"/>
            </a:br>
            <a:r>
              <a:rPr lang="lv-LV" sz="2400" dirty="0"/>
              <a:t>• Asins cirkulācijas uzlabošana.</a:t>
            </a:r>
            <a:br>
              <a:rPr lang="lv-LV" sz="2400" dirty="0"/>
            </a:br>
            <a:r>
              <a:rPr lang="lv-LV" sz="2400" dirty="0"/>
              <a:t>• Visu orgānu sistēmas līdzsvarošana.</a:t>
            </a:r>
          </a:p>
          <a:p>
            <a:pPr marL="342900" lvl="0" indent="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3074" name="Picture 2" descr="Image result for sajūtu takas relak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3657" y="4907594"/>
            <a:ext cx="3318344" cy="187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918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4" y="103366"/>
            <a:ext cx="11990566" cy="2011681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/>
              <a:t/>
            </a:r>
            <a:br>
              <a:rPr lang="lv-LV" b="1" dirty="0"/>
            </a:b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/>
              <a:t/>
            </a:r>
            <a:br>
              <a:rPr lang="lv-LV" b="1" dirty="0"/>
            </a:b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/>
              <a:t/>
            </a:r>
            <a:br>
              <a:rPr lang="lv-LV" b="1" dirty="0"/>
            </a:br>
            <a:r>
              <a:rPr lang="lv-LV" b="1" dirty="0"/>
              <a:t/>
            </a:r>
            <a:br>
              <a:rPr lang="lv-LV" b="1" dirty="0"/>
            </a:b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dirty="0"/>
              <a:t/>
            </a:r>
            <a:br>
              <a:rPr lang="lv-LV" dirty="0"/>
            </a:br>
            <a:r>
              <a:rPr lang="lv-LV" dirty="0"/>
              <a:t/>
            </a:r>
            <a:br>
              <a:rPr lang="lv-LV" dirty="0"/>
            </a:br>
            <a:r>
              <a:rPr lang="lv-LV" b="1" dirty="0" err="1"/>
              <a:t>Refleksoloģijas</a:t>
            </a:r>
            <a:r>
              <a:rPr lang="lv-LV" b="1" dirty="0"/>
              <a:t> </a:t>
            </a:r>
            <a:r>
              <a:rPr lang="lv-LV" b="1" dirty="0" smtClean="0"/>
              <a:t>pielietošanai, </a:t>
            </a:r>
            <a:br>
              <a:rPr lang="lv-LV" b="1" dirty="0" smtClean="0"/>
            </a:br>
            <a:r>
              <a:rPr lang="lv-LV" b="1" dirty="0" smtClean="0"/>
              <a:t>( šis princips jārespektē arī sajūtu takās), </a:t>
            </a:r>
            <a:r>
              <a:rPr lang="lv-LV" b="1" dirty="0"/>
              <a:t/>
            </a:r>
            <a:br>
              <a:rPr lang="lv-LV" b="1" dirty="0"/>
            </a:br>
            <a:r>
              <a:rPr lang="lv-LV" b="1" dirty="0"/>
              <a:t>pastāv šādas galvenās </a:t>
            </a:r>
            <a:r>
              <a:rPr lang="lv-LV" sz="4900" b="1" dirty="0"/>
              <a:t>kontrindikācijas</a:t>
            </a:r>
            <a:r>
              <a:rPr lang="lv-LV" sz="4000" b="1" dirty="0"/>
              <a:t>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088" y="2237318"/>
            <a:ext cx="9371948" cy="4620682"/>
          </a:xfrm>
        </p:spPr>
        <p:txBody>
          <a:bodyPr/>
          <a:lstStyle/>
          <a:p>
            <a:pPr marL="0" indent="0">
              <a:buNone/>
            </a:pPr>
            <a:r>
              <a:rPr lang="lv-LV" sz="3200" dirty="0" smtClean="0"/>
              <a:t>• </a:t>
            </a:r>
            <a:r>
              <a:rPr lang="lv-LV" sz="3200" dirty="0"/>
              <a:t>Akūtas </a:t>
            </a:r>
            <a:r>
              <a:rPr lang="lv-LV" sz="3200" dirty="0" smtClean="0"/>
              <a:t>saslimšanas, </a:t>
            </a:r>
            <a:r>
              <a:rPr lang="en-US" sz="3200" dirty="0" err="1" smtClean="0"/>
              <a:t>lipīga</a:t>
            </a:r>
            <a:r>
              <a:rPr lang="en-US" sz="3200" dirty="0" smtClean="0"/>
              <a:t> </a:t>
            </a:r>
            <a:r>
              <a:rPr lang="en-US" sz="3200" dirty="0" err="1"/>
              <a:t>ādas</a:t>
            </a:r>
            <a:r>
              <a:rPr lang="en-US" sz="3200" dirty="0"/>
              <a:t> </a:t>
            </a:r>
            <a:r>
              <a:rPr lang="en-US" sz="3200" dirty="0" err="1" smtClean="0"/>
              <a:t>slimība</a:t>
            </a:r>
            <a:endParaRPr lang="lv-LV" sz="3200" dirty="0" smtClean="0"/>
          </a:p>
          <a:p>
            <a:r>
              <a:rPr lang="lv-LV" sz="3200" dirty="0" smtClean="0"/>
              <a:t>  Drudzis</a:t>
            </a:r>
            <a:r>
              <a:rPr lang="lv-LV" sz="3200" dirty="0"/>
              <a:t/>
            </a:r>
            <a:br>
              <a:rPr lang="lv-LV" sz="3200" dirty="0"/>
            </a:br>
            <a:r>
              <a:rPr lang="lv-LV" sz="3200" dirty="0"/>
              <a:t>• Kāju vai pēdu gangrēna.</a:t>
            </a:r>
            <a:br>
              <a:rPr lang="lv-LV" sz="3200" dirty="0"/>
            </a:br>
            <a:r>
              <a:rPr lang="lv-LV" sz="3200" dirty="0"/>
              <a:t>• Iekšējā asiņošana.</a:t>
            </a:r>
            <a:br>
              <a:rPr lang="lv-LV" sz="3200" dirty="0"/>
            </a:br>
            <a:r>
              <a:rPr lang="lv-LV" sz="3200" dirty="0"/>
              <a:t>• Nediagnosticētas sāpes.</a:t>
            </a:r>
            <a:br>
              <a:rPr lang="lv-LV" sz="3200" dirty="0"/>
            </a:br>
            <a:r>
              <a:rPr lang="lv-LV" sz="3200" dirty="0"/>
              <a:t>• Grūtniecības pirmais trimestris.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pic>
        <p:nvPicPr>
          <p:cNvPr id="4100" name="Picture 4" descr="Image result for foot st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2521" y="2735249"/>
            <a:ext cx="2773873" cy="2773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23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202" y="1711463"/>
            <a:ext cx="6949440" cy="3143393"/>
          </a:xfrm>
        </p:spPr>
        <p:txBody>
          <a:bodyPr>
            <a:normAutofit/>
          </a:bodyPr>
          <a:lstStyle/>
          <a:p>
            <a:pPr algn="ctr"/>
            <a:r>
              <a:rPr lang="lv-LV" sz="6600" dirty="0" smtClean="0"/>
              <a:t>Ies</a:t>
            </a:r>
            <a:r>
              <a:rPr lang="en-US" sz="6600" dirty="0" smtClean="0"/>
              <a:t>k</a:t>
            </a:r>
            <a:r>
              <a:rPr lang="lv-LV" sz="6600" dirty="0" err="1" smtClean="0"/>
              <a:t>ats</a:t>
            </a:r>
            <a:r>
              <a:rPr lang="lv-LV" sz="6600" dirty="0" smtClean="0"/>
              <a:t> </a:t>
            </a:r>
            <a:r>
              <a:rPr lang="lv-LV" sz="6600" dirty="0" smtClean="0"/>
              <a:t>Latvijas baskāju takās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5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800" b="1" dirty="0" smtClean="0"/>
              <a:t>Sajūtu takas Latvijā </a:t>
            </a:r>
            <a:endParaRPr lang="ru-RU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242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45960" y="2158306"/>
            <a:ext cx="32320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sz="3600" dirty="0" smtClean="0"/>
          </a:p>
          <a:p>
            <a:pPr algn="ctr"/>
            <a:r>
              <a:rPr lang="lv-LV" sz="3600" b="1" i="1" dirty="0" smtClean="0">
                <a:solidFill>
                  <a:srgbClr val="FF0000"/>
                </a:solidFill>
              </a:rPr>
              <a:t>Baskāju takas atrašanās vietas apzīmējums Latvijas kartē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514" y="1566001"/>
            <a:ext cx="7938000" cy="461622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428000" y="2408300"/>
            <a:ext cx="250602" cy="2076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00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1538</TotalTime>
  <Words>594</Words>
  <Application>Microsoft Office PowerPoint</Application>
  <PresentationFormat>Произвольный</PresentationFormat>
  <Paragraphs>133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Ecology 16x9</vt:lpstr>
      <vt:lpstr>Sajūtu takas</vt:lpstr>
      <vt:lpstr>Saturs</vt:lpstr>
      <vt:lpstr>Kas ir sajūtu jeb baskāju taka?</vt:lpstr>
      <vt:lpstr>Pēdu punktu masāža</vt:lpstr>
      <vt:lpstr>Reflektoro punktu pēdās jutīgumu nosaka šādi faktori: </vt:lpstr>
      <vt:lpstr>Sajūtu takas izmantošanas terapeitiskais pamatojums </vt:lpstr>
      <vt:lpstr>            Refleksoloģijas pielietošanai,  ( šis princips jārespektē arī sajūtu takās),  pastāv šādas galvenās kontrindikācijas:</vt:lpstr>
      <vt:lpstr>Ieskats Latvijas baskāju takās</vt:lpstr>
      <vt:lpstr>Sajūtu takas Latvijā </vt:lpstr>
      <vt:lpstr>Latvijas sajūtu taku īpatnības</vt:lpstr>
      <vt:lpstr>Sajūtu takas Ogrē un novadā</vt:lpstr>
      <vt:lpstr>Sajūtu taka Ogrē</vt:lpstr>
      <vt:lpstr>   Jaunogres vidusskolas  ar Ogres novada pašvaldības atbalstu sajūtu takas izveide   PULCHRA projekta ietvaros   </vt:lpstr>
      <vt:lpstr>Projekta PULCHRA atbalstītāji</vt:lpstr>
      <vt:lpstr>Слайд 15</vt:lpstr>
      <vt:lpstr>Darba mērķis</vt:lpstr>
      <vt:lpstr>Darba gaita</vt:lpstr>
      <vt:lpstr>Foto atskaite par veikto darbu rudenī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Paldies par sadarbību projekta atbalstītājiem!</vt:lpstr>
      <vt:lpstr>JAUTĀJUMI- ? KOMENTĀRI - ? Paldies par uzmanību!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Sajūtu takas</dc:title>
  <dc:creator>ЕЛЕНА</dc:creator>
  <cp:lastModifiedBy>User</cp:lastModifiedBy>
  <cp:revision>50</cp:revision>
  <dcterms:created xsi:type="dcterms:W3CDTF">2021-01-28T17:50:29Z</dcterms:created>
  <dcterms:modified xsi:type="dcterms:W3CDTF">2021-02-24T18:38:16Z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