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3" r:id="rId3"/>
    <p:sldId id="259" r:id="rId4"/>
    <p:sldId id="260" r:id="rId5"/>
    <p:sldId id="266" r:id="rId6"/>
    <p:sldId id="267" r:id="rId7"/>
    <p:sldId id="268" r:id="rId8"/>
    <p:sldId id="261" r:id="rId9"/>
    <p:sldId id="269" r:id="rId10"/>
    <p:sldId id="370" r:id="rId11"/>
    <p:sldId id="371" r:id="rId12"/>
    <p:sldId id="372" r:id="rId13"/>
    <p:sldId id="373" r:id="rId14"/>
    <p:sldId id="265" r:id="rId15"/>
    <p:sldId id="382" r:id="rId16"/>
    <p:sldId id="383" r:id="rId17"/>
    <p:sldId id="264" r:id="rId18"/>
    <p:sldId id="384" r:id="rId19"/>
    <p:sldId id="390" r:id="rId20"/>
    <p:sldId id="392" r:id="rId21"/>
    <p:sldId id="393" r:id="rId22"/>
    <p:sldId id="395" r:id="rId23"/>
    <p:sldId id="396" r:id="rId24"/>
    <p:sldId id="397" r:id="rId25"/>
    <p:sldId id="398" r:id="rId26"/>
    <p:sldId id="422" r:id="rId27"/>
    <p:sldId id="399" r:id="rId28"/>
    <p:sldId id="400" r:id="rId29"/>
    <p:sldId id="401" r:id="rId30"/>
    <p:sldId id="420" r:id="rId31"/>
    <p:sldId id="423" r:id="rId32"/>
    <p:sldId id="421" r:id="rId33"/>
    <p:sldId id="369" r:id="rId34"/>
    <p:sldId id="258" r:id="rId35"/>
  </p:sldIdLst>
  <p:sldSz cx="9144000" cy="6858000" type="screen4x3"/>
  <p:notesSz cx="10018713" cy="688816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0" userDrawn="1">
          <p15:clr>
            <a:srgbClr val="A4A3A4"/>
          </p15:clr>
        </p15:guide>
        <p15:guide id="2" pos="315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TALIS KONSTANTINOS" initials="K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00"/>
    <a:srgbClr val="FFCC00"/>
    <a:srgbClr val="F3A71D"/>
    <a:srgbClr val="FFFF99"/>
    <a:srgbClr val="B4B4B4"/>
    <a:srgbClr val="FFFFFF"/>
    <a:srgbClr val="A66695"/>
    <a:srgbClr val="21ADD8"/>
    <a:srgbClr val="0A6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534" autoAdjust="0"/>
    <p:restoredTop sz="94660" autoAdjust="0"/>
  </p:normalViewPr>
  <p:slideViewPr>
    <p:cSldViewPr>
      <p:cViewPr varScale="1">
        <p:scale>
          <a:sx n="68" d="100"/>
          <a:sy n="68" d="100"/>
        </p:scale>
        <p:origin x="7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170"/>
        <p:guide pos="3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443" cy="34440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5674952" y="0"/>
            <a:ext cx="4341443" cy="34440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9952D3EC-A4AF-4345-B6FA-6AC898BB3DFD}" type="datetimeFigureOut">
              <a:rPr lang="el-GR" smtClean="0"/>
              <a:t>19/11/2021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1" y="6542559"/>
            <a:ext cx="4341443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5674952" y="6542559"/>
            <a:ext cx="4341443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142EE1F-77D0-45F5-85B2-28E961F3E3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5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443" cy="34440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4952" y="0"/>
            <a:ext cx="4341443" cy="34440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E9B3A9F3-E724-488E-8539-1F4AF33C2AC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5938"/>
            <a:ext cx="3446463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872" y="3271878"/>
            <a:ext cx="8014970" cy="3099673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42559"/>
            <a:ext cx="4341443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4952" y="6542559"/>
            <a:ext cx="4341443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46D8D087-31E7-4AA9-8205-582CC5974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82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10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55F14-87C2-424C-9695-2B37462CA29B}" type="datetimeFigureOut">
              <a:rPr lang="el-GR" smtClean="0"/>
              <a:t>19/11/2021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5647D6-36D8-4F08-AC0A-98B08C90B2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326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55F14-87C2-424C-9695-2B37462CA29B}" type="datetimeFigureOut">
              <a:rPr lang="el-GR" smtClean="0"/>
              <a:t>19/11/2021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5647D6-36D8-4F08-AC0A-98B08C90B2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296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55F14-87C2-424C-9695-2B37462CA29B}" type="datetimeFigureOut">
              <a:rPr lang="el-GR" smtClean="0"/>
              <a:t>19/11/2021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5647D6-36D8-4F08-AC0A-98B08C90B2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298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55F14-87C2-424C-9695-2B37462CA29B}" type="datetimeFigureOut">
              <a:rPr lang="el-GR" smtClean="0"/>
              <a:t>19/11/2021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5647D6-36D8-4F08-AC0A-98B08C90B2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592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55F14-87C2-424C-9695-2B37462CA29B}" type="datetimeFigureOut">
              <a:rPr lang="el-GR" smtClean="0"/>
              <a:t>19/11/2021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5647D6-36D8-4F08-AC0A-98B08C90B2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276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55F14-87C2-424C-9695-2B37462CA29B}" type="datetimeFigureOut">
              <a:rPr lang="el-GR" smtClean="0"/>
              <a:t>19/11/2021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5647D6-36D8-4F08-AC0A-98B08C90B2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34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55F14-87C2-424C-9695-2B37462CA29B}" type="datetimeFigureOut">
              <a:rPr lang="el-GR" smtClean="0"/>
              <a:t>19/11/2021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5647D6-36D8-4F08-AC0A-98B08C90B2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490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55F14-87C2-424C-9695-2B37462CA29B}" type="datetimeFigureOut">
              <a:rPr lang="el-GR" smtClean="0"/>
              <a:t>19/11/2021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5647D6-36D8-4F08-AC0A-98B08C90B2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869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55F14-87C2-424C-9695-2B37462CA29B}" type="datetimeFigureOut">
              <a:rPr lang="el-GR" smtClean="0"/>
              <a:t>19/11/2021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5647D6-36D8-4F08-AC0A-98B08C90B2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423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55F14-87C2-424C-9695-2B37462CA29B}" type="datetimeFigureOut">
              <a:rPr lang="el-GR" smtClean="0"/>
              <a:t>19/11/2021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5647D6-36D8-4F08-AC0A-98B08C90B2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690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79512" y="116632"/>
            <a:ext cx="87849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3175" lvl="1" indent="0"/>
            <a:r>
              <a:rPr lang="en-US" sz="1800" b="1" baseline="0" dirty="0">
                <a:solidFill>
                  <a:schemeClr val="accent2">
                    <a:lumMod val="75000"/>
                  </a:schemeClr>
                </a:solidFill>
              </a:rPr>
              <a:t>					</a:t>
            </a:r>
            <a:endParaRPr lang="el-G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82472"/>
            <a:ext cx="700248" cy="468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881498" y="6262556"/>
            <a:ext cx="31144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solidFill>
                  <a:srgbClr val="002060"/>
                </a:solidFill>
              </a:rPr>
              <a:t>This project has received funding from the European Union’s Horizon 2020 research and innovation </a:t>
            </a:r>
            <a:r>
              <a:rPr lang="en-US" sz="900" dirty="0" err="1">
                <a:solidFill>
                  <a:srgbClr val="002060"/>
                </a:solidFill>
              </a:rPr>
              <a:t>programme</a:t>
            </a:r>
            <a:r>
              <a:rPr lang="en-US" sz="900" dirty="0">
                <a:solidFill>
                  <a:srgbClr val="002060"/>
                </a:solidFill>
              </a:rPr>
              <a:t> under grant agreement No 824466</a:t>
            </a:r>
            <a:endParaRPr lang="el-GR" sz="90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79512" y="908720"/>
            <a:ext cx="871296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79512" y="6165304"/>
            <a:ext cx="871296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Εικόνα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0720"/>
            <a:ext cx="784974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9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gma.com/proto/P6QYEPTq75Tj3lP7H9zBdr/PULCHRA-Urban-Renovation-Map?node-id=204%3A3&amp;scaling=min-zoom&amp;page-id=204%3A2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kee.lib.auth.gr/record/288726/files/TSIROPOULOS_EE.pdf" TargetMode="External"/><Relationship Id="rId2" Type="http://schemas.openxmlformats.org/officeDocument/2006/relationships/hyperlink" Target="https://transport.ec.europa.eu/index_en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0232" y="188640"/>
            <a:ext cx="216024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GB" sz="3100" dirty="0">
                <a:solidFill>
                  <a:srgbClr val="0070C0"/>
                </a:solidFill>
              </a:rPr>
              <a:t>PULCHRA</a:t>
            </a:r>
            <a:endParaRPr lang="en-GB" sz="3100" dirty="0">
              <a:solidFill>
                <a:srgbClr val="C00000"/>
              </a:solidFill>
            </a:endParaRPr>
          </a:p>
          <a:p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4F730-9E1A-42E1-B5C0-E467289E6AA8}"/>
              </a:ext>
            </a:extLst>
          </p:cNvPr>
          <p:cNvSpPr txBox="1"/>
          <p:nvPr/>
        </p:nvSpPr>
        <p:spPr>
          <a:xfrm>
            <a:off x="4788024" y="1332632"/>
            <a:ext cx="3240360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endParaRPr lang="en-CY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BE97FE-7CD3-43D8-8690-34B7FAE4AFCF}"/>
              </a:ext>
            </a:extLst>
          </p:cNvPr>
          <p:cNvGrpSpPr/>
          <p:nvPr/>
        </p:nvGrpSpPr>
        <p:grpSpPr>
          <a:xfrm>
            <a:off x="0" y="908056"/>
            <a:ext cx="9144000" cy="5185240"/>
            <a:chOff x="0" y="908056"/>
            <a:chExt cx="9144000" cy="5185240"/>
          </a:xfrm>
        </p:grpSpPr>
        <p:sp>
          <p:nvSpPr>
            <p:cNvPr id="3" name="TextBox 2"/>
            <p:cNvSpPr txBox="1"/>
            <p:nvPr/>
          </p:nvSpPr>
          <p:spPr>
            <a:xfrm>
              <a:off x="0" y="3717032"/>
              <a:ext cx="91440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rgbClr val="0070C0"/>
                  </a:solidFill>
                </a:rPr>
                <a:t>Share your PULCHRA challenges</a:t>
              </a:r>
            </a:p>
            <a:p>
              <a:pPr algn="ctr"/>
              <a:r>
                <a:rPr lang="el-GR" sz="3400" b="1" dirty="0"/>
                <a:t>Λύκειο Παραλιμνίου</a:t>
              </a:r>
              <a:endParaRPr lang="en-US" sz="3400" b="1" dirty="0"/>
            </a:p>
          </p:txBody>
        </p:sp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336" y="1035026"/>
              <a:ext cx="2495576" cy="263236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46A6A7A-0867-4020-ABF7-526F8A884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452" b="93011" l="11886" r="90650">
                          <a14:foregroundMark x1="23613" y1="16487" x2="23613" y2="16487"/>
                          <a14:foregroundMark x1="38827" y1="7348" x2="38827" y2="7348"/>
                          <a14:foregroundMark x1="59271" y1="6452" x2="59271" y2="6452"/>
                          <a14:foregroundMark x1="70998" y1="11470" x2="70998" y2="11470"/>
                          <a14:foregroundMark x1="81141" y1="18817" x2="81141" y2="18817"/>
                          <a14:foregroundMark x1="89857" y1="37814" x2="89857" y2="37814"/>
                          <a14:foregroundMark x1="90650" y1="53405" x2="90650" y2="53405"/>
                          <a14:foregroundMark x1="66561" y1="88889" x2="66561" y2="88889"/>
                          <a14:foregroundMark x1="62124" y1="90502" x2="62124" y2="90502"/>
                          <a14:foregroundMark x1="54834" y1="93011" x2="54834" y2="93011"/>
                          <a14:foregroundMark x1="15531" y1="70789" x2="15531" y2="70789"/>
                          <a14:foregroundMark x1="11886" y1="60932" x2="11886" y2="609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8" r="4302"/>
            <a:stretch/>
          </p:blipFill>
          <p:spPr>
            <a:xfrm>
              <a:off x="5220072" y="908056"/>
              <a:ext cx="2880320" cy="288917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DD57A4-0940-402C-88A7-739CD89C3E62}"/>
                </a:ext>
              </a:extLst>
            </p:cNvPr>
            <p:cNvSpPr txBox="1"/>
            <p:nvPr/>
          </p:nvSpPr>
          <p:spPr>
            <a:xfrm>
              <a:off x="827584" y="4892967"/>
              <a:ext cx="74168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l-GR" dirty="0" err="1"/>
                <a:t>Ζάνη</a:t>
              </a:r>
              <a:r>
                <a:rPr lang="el-GR" dirty="0"/>
                <a:t> Αναστασία (Β31), </a:t>
              </a:r>
              <a:r>
                <a:rPr lang="el-GR" dirty="0" err="1"/>
                <a:t>Ζουβανάς</a:t>
              </a:r>
              <a:r>
                <a:rPr lang="el-GR" dirty="0"/>
                <a:t> Μιχαήλ Άγγελος (Β31), Κωνσταντίνου Άννα (Β31), Λουκά Χριστίνα (Β31), </a:t>
              </a:r>
              <a:r>
                <a:rPr lang="el-GR" dirty="0" err="1"/>
                <a:t>Λουκαρή</a:t>
              </a:r>
              <a:r>
                <a:rPr lang="el-GR" dirty="0"/>
                <a:t> </a:t>
              </a:r>
              <a:r>
                <a:rPr lang="el-GR" dirty="0" err="1"/>
                <a:t>Άντρια</a:t>
              </a:r>
              <a:r>
                <a:rPr lang="el-GR" dirty="0"/>
                <a:t> (Β31), </a:t>
              </a:r>
              <a:r>
                <a:rPr lang="el-GR" dirty="0" err="1"/>
                <a:t>Μουλαζίμη</a:t>
              </a:r>
              <a:r>
                <a:rPr lang="el-GR" dirty="0"/>
                <a:t> Μαρία (Β31), Μπέη Χριστίνα (Β31), </a:t>
              </a:r>
              <a:r>
                <a:rPr lang="el-GR" dirty="0" err="1"/>
                <a:t>Πάτσαλου</a:t>
              </a:r>
              <a:r>
                <a:rPr lang="el-GR" dirty="0"/>
                <a:t> Μαρία (Β31), </a:t>
              </a:r>
              <a:r>
                <a:rPr lang="el-GR" dirty="0" err="1"/>
                <a:t>Πίγγος</a:t>
              </a:r>
              <a:r>
                <a:rPr lang="el-GR" dirty="0"/>
                <a:t> Αντρέας (Β31), Στυλιανού Φωστήρα (Β31), </a:t>
              </a:r>
              <a:r>
                <a:rPr lang="el-GR" dirty="0" err="1"/>
                <a:t>Χρυσοχού</a:t>
              </a:r>
              <a:r>
                <a:rPr lang="el-GR" dirty="0"/>
                <a:t> Ανδριανή (Β31), Πολίτη Παυλίνα (Α23)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17426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>
            <a:extLst>
              <a:ext uri="{FF2B5EF4-FFF2-40B4-BE49-F238E27FC236}">
                <a16:creationId xmlns:a16="http://schemas.microsoft.com/office/drawing/2014/main" id="{1A6918EB-9D11-4ADA-91BE-1AE1562E1E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966660"/>
            <a:ext cx="8712968" cy="635000"/>
          </a:xfrm>
          <a:prstGeom prst="roundRect">
            <a:avLst>
              <a:gd name="adj" fmla="val 0"/>
            </a:avLst>
          </a:prstGeom>
          <a:gradFill>
            <a:gsLst>
              <a:gs pos="27000">
                <a:srgbClr val="FFCC00"/>
              </a:gs>
              <a:gs pos="62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400" b="1" dirty="0">
                <a:solidFill>
                  <a:srgbClr val="0070C0"/>
                </a:solidFill>
              </a:rPr>
              <a:t>  Ανασκόπηση Βιβλιογραφίας</a:t>
            </a:r>
            <a:endParaRPr lang="en-US" altLang="ko-KR" sz="3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432B2-3B76-4B7B-B79C-8DC85D1603DF}"/>
              </a:ext>
            </a:extLst>
          </p:cNvPr>
          <p:cNvSpPr txBox="1"/>
          <p:nvPr/>
        </p:nvSpPr>
        <p:spPr>
          <a:xfrm>
            <a:off x="179512" y="1700808"/>
            <a:ext cx="8712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200" dirty="0">
                <a:latin typeface="Calibri"/>
              </a:rPr>
              <a:t>Ο όρος </a:t>
            </a:r>
            <a:r>
              <a:rPr lang="el-GR" sz="2200" b="1" dirty="0">
                <a:latin typeface="Calibri"/>
              </a:rPr>
              <a:t>περιβαλλοντική βιωσιμότητα </a:t>
            </a:r>
            <a:r>
              <a:rPr lang="el-GR" sz="2200" dirty="0">
                <a:latin typeface="Calibri"/>
              </a:rPr>
              <a:t>αναφέρεται:</a:t>
            </a:r>
          </a:p>
        </p:txBody>
      </p:sp>
      <p:pic>
        <p:nvPicPr>
          <p:cNvPr id="1028" name="Picture 4" descr="Η γέννηση και η εξέλιξη της Βιώσιμης Ανάπτυξης - Parallaxi Magazine">
            <a:extLst>
              <a:ext uri="{FF2B5EF4-FFF2-40B4-BE49-F238E27FC236}">
                <a16:creationId xmlns:a16="http://schemas.microsoft.com/office/drawing/2014/main" id="{D879CC4E-2644-4C51-BA31-A0BD7D676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5530" r="7016" b="5530"/>
          <a:stretch/>
        </p:blipFill>
        <p:spPr bwMode="auto">
          <a:xfrm>
            <a:off x="6300191" y="1770094"/>
            <a:ext cx="2592289" cy="2134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37541E-614B-4D0C-B13D-7842D4E352E9}"/>
              </a:ext>
            </a:extLst>
          </p:cNvPr>
          <p:cNvSpPr txBox="1"/>
          <p:nvPr/>
        </p:nvSpPr>
        <p:spPr>
          <a:xfrm>
            <a:off x="467544" y="2095033"/>
            <a:ext cx="568863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"/>
              <a:defRPr/>
            </a:pPr>
            <a:r>
              <a:rPr lang="el-GR" sz="2200" dirty="0">
                <a:latin typeface="Calibri"/>
                <a:sym typeface="Wingdings" panose="05000000000000000000" pitchFamily="2" charset="2"/>
              </a:rPr>
              <a:t>στην πρόκληση ρύπανσης από τις μεταφορικές δραστηριότητες σε ρυθμούς βιώσιμους</a:t>
            </a:r>
          </a:p>
          <a:p>
            <a:pPr marL="342900" lvl="0" indent="-342900" algn="just">
              <a:buFont typeface="Wingdings" panose="05000000000000000000" pitchFamily="2" charset="2"/>
              <a:buChar char=""/>
              <a:defRPr/>
            </a:pPr>
            <a:endParaRPr lang="el-GR" sz="1200" dirty="0">
              <a:latin typeface="Calibri"/>
              <a:sym typeface="Wingdings" panose="05000000000000000000" pitchFamily="2" charset="2"/>
            </a:endParaRPr>
          </a:p>
          <a:p>
            <a:pPr marL="342900" lvl="0" indent="-342900" algn="just">
              <a:buFont typeface="Wingdings" panose="05000000000000000000" pitchFamily="2" charset="2"/>
              <a:buChar char=""/>
              <a:defRPr/>
            </a:pPr>
            <a:r>
              <a:rPr lang="el-GR" sz="2200" dirty="0">
                <a:latin typeface="Calibri"/>
                <a:sym typeface="Wingdings" panose="05000000000000000000" pitchFamily="2" charset="2"/>
              </a:rPr>
              <a:t>στη χρήση ανανεώσιμων και μη φυσικών πηγών σε ρυθμούς βιώσιμους.</a:t>
            </a:r>
          </a:p>
        </p:txBody>
      </p:sp>
      <p:pic>
        <p:nvPicPr>
          <p:cNvPr id="2050" name="Picture 2" descr="Ατμοσφαιρική ρύπανση αυτοκινήτων Διανυσματική απεικόνιση - εικονογραφία από  automatism: 113716429">
            <a:extLst>
              <a:ext uri="{FF2B5EF4-FFF2-40B4-BE49-F238E27FC236}">
                <a16:creationId xmlns:a16="http://schemas.microsoft.com/office/drawing/2014/main" id="{23ED63E3-0CAB-4D9F-9046-B1650F754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t="12201" r="13250" b="14095"/>
          <a:stretch/>
        </p:blipFill>
        <p:spPr bwMode="auto">
          <a:xfrm>
            <a:off x="1187624" y="4063980"/>
            <a:ext cx="2232248" cy="2029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Ανανεώσιμες Πηγές Ενέργειας | MP-Energy">
            <a:extLst>
              <a:ext uri="{FF2B5EF4-FFF2-40B4-BE49-F238E27FC236}">
                <a16:creationId xmlns:a16="http://schemas.microsoft.com/office/drawing/2014/main" id="{1B48879C-34B0-4BA1-81C4-284558AF2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184" y="4185029"/>
            <a:ext cx="4230216" cy="1808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87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>
            <a:extLst>
              <a:ext uri="{FF2B5EF4-FFF2-40B4-BE49-F238E27FC236}">
                <a16:creationId xmlns:a16="http://schemas.microsoft.com/office/drawing/2014/main" id="{1A6918EB-9D11-4ADA-91BE-1AE1562E1E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966660"/>
            <a:ext cx="8712968" cy="635000"/>
          </a:xfrm>
          <a:prstGeom prst="roundRect">
            <a:avLst>
              <a:gd name="adj" fmla="val 0"/>
            </a:avLst>
          </a:prstGeom>
          <a:gradFill>
            <a:gsLst>
              <a:gs pos="27000">
                <a:srgbClr val="FFCC00"/>
              </a:gs>
              <a:gs pos="62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400" b="1" dirty="0">
                <a:solidFill>
                  <a:srgbClr val="0070C0"/>
                </a:solidFill>
              </a:rPr>
              <a:t>  Ανασκόπηση Βιβλιογραφίας</a:t>
            </a:r>
            <a:endParaRPr lang="en-US" altLang="ko-KR" sz="3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432B2-3B76-4B7B-B79C-8DC85D1603DF}"/>
              </a:ext>
            </a:extLst>
          </p:cNvPr>
          <p:cNvSpPr txBox="1"/>
          <p:nvPr/>
        </p:nvSpPr>
        <p:spPr>
          <a:xfrm>
            <a:off x="179512" y="1700808"/>
            <a:ext cx="8712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200" dirty="0">
                <a:latin typeface="Calibri"/>
              </a:rPr>
              <a:t>Ο όρος </a:t>
            </a:r>
            <a:r>
              <a:rPr lang="el-GR" sz="2200" b="1" dirty="0">
                <a:latin typeface="Calibri"/>
              </a:rPr>
              <a:t>κοινωνική βιωσιμότητα </a:t>
            </a:r>
            <a:r>
              <a:rPr lang="el-GR" sz="2200" dirty="0">
                <a:latin typeface="Calibri"/>
              </a:rPr>
              <a:t>αναφέρεται:</a:t>
            </a:r>
          </a:p>
        </p:txBody>
      </p:sp>
      <p:pic>
        <p:nvPicPr>
          <p:cNvPr id="1028" name="Picture 4" descr="Η γέννηση και η εξέλιξη της Βιώσιμης Ανάπτυξης - Parallaxi Magazine">
            <a:extLst>
              <a:ext uri="{FF2B5EF4-FFF2-40B4-BE49-F238E27FC236}">
                <a16:creationId xmlns:a16="http://schemas.microsoft.com/office/drawing/2014/main" id="{D879CC4E-2644-4C51-BA31-A0BD7D676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5530" r="7016" b="5530"/>
          <a:stretch/>
        </p:blipFill>
        <p:spPr bwMode="auto">
          <a:xfrm>
            <a:off x="6300191" y="1758748"/>
            <a:ext cx="2592289" cy="2134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37541E-614B-4D0C-B13D-7842D4E352E9}"/>
              </a:ext>
            </a:extLst>
          </p:cNvPr>
          <p:cNvSpPr txBox="1"/>
          <p:nvPr/>
        </p:nvSpPr>
        <p:spPr>
          <a:xfrm>
            <a:off x="467544" y="2095033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"/>
              <a:defRPr/>
            </a:pPr>
            <a:r>
              <a:rPr lang="el-GR" sz="2200" dirty="0">
                <a:latin typeface="Calibri"/>
                <a:sym typeface="Wingdings" panose="05000000000000000000" pitchFamily="2" charset="2"/>
              </a:rPr>
              <a:t>στην κοινωνική δικαιοσύνη στον τομέα των μεταφορών, δηλαδή στο δικαίωμα στην κινητικότητα των ανθρώπων</a:t>
            </a:r>
          </a:p>
          <a:p>
            <a:pPr lvl="0" algn="just">
              <a:defRPr/>
            </a:pPr>
            <a:endParaRPr lang="el-GR" sz="1200" dirty="0">
              <a:latin typeface="Calibri"/>
              <a:sym typeface="Wingdings" panose="05000000000000000000" pitchFamily="2" charset="2"/>
            </a:endParaRPr>
          </a:p>
          <a:p>
            <a:pPr marL="342900" lvl="0" indent="-342900" algn="just">
              <a:buFont typeface="Wingdings" panose="05000000000000000000" pitchFamily="2" charset="2"/>
              <a:buChar char=""/>
              <a:defRPr/>
            </a:pPr>
            <a:r>
              <a:rPr lang="el-GR" sz="2200" dirty="0">
                <a:latin typeface="Calibri"/>
                <a:sym typeface="Wingdings" panose="05000000000000000000" pitchFamily="2" charset="2"/>
              </a:rPr>
              <a:t>στην ισοκατανομή του κόστους και των ωφελειών της κινητικότητας ανάμεσα στα αναπτυσσόμενα και τα αναπτυγμένα κράτη.</a:t>
            </a:r>
          </a:p>
        </p:txBody>
      </p:sp>
      <p:pic>
        <p:nvPicPr>
          <p:cNvPr id="4098" name="Picture 2" descr="Ηλεκτρικό όχημα για ΑΜΕΑ - Το ηλεκτρικό όχημα της Kenguru είναι σχεδιασμένο  έτσι ώστε να εξυπηρετούνται όλοι όσοι χρησιμοποιούν αμαξίδιο - gocar.gr -  GoForward">
            <a:extLst>
              <a:ext uri="{FF2B5EF4-FFF2-40B4-BE49-F238E27FC236}">
                <a16:creationId xmlns:a16="http://schemas.microsoft.com/office/drawing/2014/main" id="{548AEAE0-80AB-4E7A-B973-37A9875BE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1303" r="21651" b="14895"/>
          <a:stretch/>
        </p:blipFill>
        <p:spPr bwMode="auto">
          <a:xfrm>
            <a:off x="467544" y="4465761"/>
            <a:ext cx="2099758" cy="150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icosia First - Αρχίζει σύντομα η κατασκευή της ποδηλατικής υποδομής που θα  συνδέει τα Πανεπιστήμια της Λευκωσίας με το Κέντρο της Πόλης (Φάση Β&amp;#39;  Μετόχι Κύκκου – Πλατεία Σολωμού - 3,5 χλμ.).">
            <a:extLst>
              <a:ext uri="{FF2B5EF4-FFF2-40B4-BE49-F238E27FC236}">
                <a16:creationId xmlns:a16="http://schemas.microsoft.com/office/drawing/2014/main" id="{9F19C3D5-1A07-4F84-B068-2C016C13A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20" y="4108140"/>
            <a:ext cx="1901136" cy="1901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6.900 παραβάσεις σε ράμπες αναπήρων και διαβάσεις πεζών τον Μάιο">
            <a:extLst>
              <a:ext uri="{FF2B5EF4-FFF2-40B4-BE49-F238E27FC236}">
                <a16:creationId xmlns:a16="http://schemas.microsoft.com/office/drawing/2014/main" id="{3C530947-9AFF-4B91-8D6D-93FFF3724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819" y="4488865"/>
            <a:ext cx="1357997" cy="770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Λειτουργούν τα λεωφορεία στη Λάρνακα | Stockwatch - Παράθυρο στην Οικονομία">
            <a:extLst>
              <a:ext uri="{FF2B5EF4-FFF2-40B4-BE49-F238E27FC236}">
                <a16:creationId xmlns:a16="http://schemas.microsoft.com/office/drawing/2014/main" id="{B4EDDA72-1677-4DE8-9D1B-A27C22305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1" b="8061"/>
          <a:stretch/>
        </p:blipFill>
        <p:spPr bwMode="auto">
          <a:xfrm>
            <a:off x="4344450" y="5079825"/>
            <a:ext cx="2099758" cy="949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Μετρό Αθήνας - Βικιπαίδεια">
            <a:extLst>
              <a:ext uri="{FF2B5EF4-FFF2-40B4-BE49-F238E27FC236}">
                <a16:creationId xmlns:a16="http://schemas.microsoft.com/office/drawing/2014/main" id="{2F4BB736-B311-437B-AB30-C07B22739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18" y="4386116"/>
            <a:ext cx="1066346" cy="770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Κυκλοφορώ με ηλεκτρικό ποδήλατο, τι πρέπει να γνωρίζω; Ποια τα πρόστιμα του  Κ.Ο.Κ.; | carandmotor.gr">
            <a:extLst>
              <a:ext uri="{FF2B5EF4-FFF2-40B4-BE49-F238E27FC236}">
                <a16:creationId xmlns:a16="http://schemas.microsoft.com/office/drawing/2014/main" id="{53C8F208-E5FF-4A12-BE9C-32C139758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/>
          <a:stretch/>
        </p:blipFill>
        <p:spPr bwMode="auto">
          <a:xfrm>
            <a:off x="2972088" y="5403020"/>
            <a:ext cx="903066" cy="661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44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>
            <a:extLst>
              <a:ext uri="{FF2B5EF4-FFF2-40B4-BE49-F238E27FC236}">
                <a16:creationId xmlns:a16="http://schemas.microsoft.com/office/drawing/2014/main" id="{1A6918EB-9D11-4ADA-91BE-1AE1562E1E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966660"/>
            <a:ext cx="8712968" cy="635000"/>
          </a:xfrm>
          <a:prstGeom prst="roundRect">
            <a:avLst>
              <a:gd name="adj" fmla="val 0"/>
            </a:avLst>
          </a:prstGeom>
          <a:gradFill>
            <a:gsLst>
              <a:gs pos="27000">
                <a:srgbClr val="FFCC00"/>
              </a:gs>
              <a:gs pos="62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400" b="1" dirty="0">
                <a:solidFill>
                  <a:srgbClr val="0070C0"/>
                </a:solidFill>
              </a:rPr>
              <a:t>  Ανασκόπηση Βιβλιογραφίας</a:t>
            </a:r>
            <a:endParaRPr lang="en-US" altLang="ko-KR" sz="3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432B2-3B76-4B7B-B79C-8DC85D1603DF}"/>
              </a:ext>
            </a:extLst>
          </p:cNvPr>
          <p:cNvSpPr txBox="1"/>
          <p:nvPr/>
        </p:nvSpPr>
        <p:spPr>
          <a:xfrm>
            <a:off x="179512" y="1700808"/>
            <a:ext cx="8712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200" dirty="0">
                <a:latin typeface="Calibri"/>
              </a:rPr>
              <a:t>Ο όρος </a:t>
            </a:r>
            <a:r>
              <a:rPr lang="el-GR" sz="2200" b="1" dirty="0">
                <a:latin typeface="Calibri"/>
              </a:rPr>
              <a:t>οικονομική βιωσιμότητα </a:t>
            </a:r>
            <a:r>
              <a:rPr lang="el-GR" sz="2200" dirty="0">
                <a:latin typeface="Calibri"/>
              </a:rPr>
              <a:t>αναφέρεται:</a:t>
            </a:r>
          </a:p>
        </p:txBody>
      </p:sp>
      <p:pic>
        <p:nvPicPr>
          <p:cNvPr id="1028" name="Picture 4" descr="Η γέννηση και η εξέλιξη της Βιώσιμης Ανάπτυξης - Parallaxi Magazine">
            <a:extLst>
              <a:ext uri="{FF2B5EF4-FFF2-40B4-BE49-F238E27FC236}">
                <a16:creationId xmlns:a16="http://schemas.microsoft.com/office/drawing/2014/main" id="{D879CC4E-2644-4C51-BA31-A0BD7D676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5530" r="7016" b="5530"/>
          <a:stretch/>
        </p:blipFill>
        <p:spPr bwMode="auto">
          <a:xfrm>
            <a:off x="6300191" y="1772816"/>
            <a:ext cx="2592289" cy="2134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37541E-614B-4D0C-B13D-7842D4E352E9}"/>
              </a:ext>
            </a:extLst>
          </p:cNvPr>
          <p:cNvSpPr txBox="1"/>
          <p:nvPr/>
        </p:nvSpPr>
        <p:spPr>
          <a:xfrm>
            <a:off x="467544" y="2095033"/>
            <a:ext cx="56886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"/>
              <a:defRPr/>
            </a:pPr>
            <a:r>
              <a:rPr lang="el-GR" sz="2200" dirty="0">
                <a:latin typeface="Calibri"/>
                <a:sym typeface="Wingdings" panose="05000000000000000000" pitchFamily="2" charset="2"/>
              </a:rPr>
              <a:t>στην αναπροσαρμογή των φορολογιών και επιδοτήσεων που ισχύουν μέχρι σήμερα, ώστε να λαμβάνεται υπόψη το κριτήριο της ρύπανσης του περιβάλλοντος και της εξάντλησης των φυσικών πηγών. </a:t>
            </a:r>
          </a:p>
        </p:txBody>
      </p:sp>
      <p:pic>
        <p:nvPicPr>
          <p:cNvPr id="5122" name="Picture 2" descr="Αυτοκίνητα Diesel - Θα απαγορευτεί η κυκλοφορία τους;">
            <a:extLst>
              <a:ext uri="{FF2B5EF4-FFF2-40B4-BE49-F238E27FC236}">
                <a16:creationId xmlns:a16="http://schemas.microsoft.com/office/drawing/2014/main" id="{7F4F8AEB-BEF8-4284-BB4A-9193E54F1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2714625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Επιδότηση μέχρι και €10.000 για να αποκτήσεις ηλεκτρικό αυτοκίνητο (ΒΙΝΤΕΟ)  - Larnakaonline.com.cy">
            <a:extLst>
              <a:ext uri="{FF2B5EF4-FFF2-40B4-BE49-F238E27FC236}">
                <a16:creationId xmlns:a16="http://schemas.microsoft.com/office/drawing/2014/main" id="{216AABA9-852F-49C2-ACD4-5E89C8F44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71" y="4081220"/>
            <a:ext cx="3335421" cy="2012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00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>
            <a:extLst>
              <a:ext uri="{FF2B5EF4-FFF2-40B4-BE49-F238E27FC236}">
                <a16:creationId xmlns:a16="http://schemas.microsoft.com/office/drawing/2014/main" id="{1A6918EB-9D11-4ADA-91BE-1AE1562E1E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966660"/>
            <a:ext cx="8712968" cy="635000"/>
          </a:xfrm>
          <a:prstGeom prst="roundRect">
            <a:avLst>
              <a:gd name="adj" fmla="val 0"/>
            </a:avLst>
          </a:prstGeom>
          <a:gradFill>
            <a:gsLst>
              <a:gs pos="27000">
                <a:srgbClr val="FFCC00"/>
              </a:gs>
              <a:gs pos="62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400" b="1" dirty="0">
                <a:solidFill>
                  <a:srgbClr val="0070C0"/>
                </a:solidFill>
              </a:rPr>
              <a:t>  Ανασκόπηση Βιβλιογραφίας</a:t>
            </a:r>
            <a:endParaRPr lang="en-US" altLang="ko-KR" sz="3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432B2-3B76-4B7B-B79C-8DC85D1603DF}"/>
              </a:ext>
            </a:extLst>
          </p:cNvPr>
          <p:cNvSpPr txBox="1"/>
          <p:nvPr/>
        </p:nvSpPr>
        <p:spPr>
          <a:xfrm>
            <a:off x="179512" y="1628800"/>
            <a:ext cx="8712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200" dirty="0">
                <a:latin typeface="Calibri"/>
              </a:rPr>
              <a:t>Συνεπώς, εξάγεται το  συμπέρασμα πως: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7541E-614B-4D0C-B13D-7842D4E352E9}"/>
              </a:ext>
            </a:extLst>
          </p:cNvPr>
          <p:cNvSpPr txBox="1"/>
          <p:nvPr/>
        </p:nvSpPr>
        <p:spPr>
          <a:xfrm>
            <a:off x="179512" y="2032972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"/>
              <a:defRPr/>
            </a:pPr>
            <a:r>
              <a:rPr lang="el-GR" sz="2200" dirty="0">
                <a:latin typeface="Calibri"/>
                <a:sym typeface="Wingdings" panose="05000000000000000000" pitchFamily="2" charset="2"/>
              </a:rPr>
              <a:t>για να υπάρξει βιώσιμη κινητικότητα, η πόλη του 21</a:t>
            </a:r>
            <a:r>
              <a:rPr lang="el-GR" sz="2200" baseline="30000" dirty="0">
                <a:latin typeface="Calibri"/>
                <a:sym typeface="Wingdings" panose="05000000000000000000" pitchFamily="2" charset="2"/>
              </a:rPr>
              <a:t>ου</a:t>
            </a:r>
            <a:r>
              <a:rPr lang="el-GR" sz="2200" dirty="0">
                <a:latin typeface="Calibri"/>
                <a:sym typeface="Wingdings" panose="05000000000000000000" pitchFamily="2" charset="2"/>
              </a:rPr>
              <a:t> αιώνα θα πρέπει να στραφεί στα </a:t>
            </a:r>
            <a:r>
              <a:rPr lang="el-GR" sz="2200" b="1" dirty="0">
                <a:latin typeface="Calibri"/>
                <a:sym typeface="Wingdings" panose="05000000000000000000" pitchFamily="2" charset="2"/>
              </a:rPr>
              <a:t>Μέσα Μαζικής Μεταφοράς</a:t>
            </a:r>
            <a:r>
              <a:rPr lang="el-GR" sz="2200" dirty="0">
                <a:latin typeface="Calibri"/>
                <a:sym typeface="Wingdings" panose="05000000000000000000" pitchFamily="2" charset="2"/>
              </a:rPr>
              <a:t>, στο </a:t>
            </a:r>
            <a:r>
              <a:rPr lang="el-GR" sz="2200" b="1" dirty="0">
                <a:latin typeface="Calibri"/>
                <a:sym typeface="Wingdings" panose="05000000000000000000" pitchFamily="2" charset="2"/>
              </a:rPr>
              <a:t>ποδήλατο</a:t>
            </a:r>
            <a:r>
              <a:rPr lang="el-GR" sz="2200" dirty="0">
                <a:latin typeface="Calibri"/>
                <a:sym typeface="Wingdings" panose="05000000000000000000" pitchFamily="2" charset="2"/>
              </a:rPr>
              <a:t> και στους </a:t>
            </a:r>
            <a:r>
              <a:rPr lang="el-GR" sz="2200" b="1" dirty="0">
                <a:latin typeface="Calibri"/>
                <a:sym typeface="Wingdings" panose="05000000000000000000" pitchFamily="2" charset="2"/>
              </a:rPr>
              <a:t>πεζούς</a:t>
            </a:r>
            <a:r>
              <a:rPr lang="el-GR" sz="2200" dirty="0">
                <a:latin typeface="Calibri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8CFDE8-5FBD-47BC-B6D8-B226E5C42887}"/>
              </a:ext>
            </a:extLst>
          </p:cNvPr>
          <p:cNvSpPr txBox="1"/>
          <p:nvPr/>
        </p:nvSpPr>
        <p:spPr>
          <a:xfrm>
            <a:off x="179512" y="3212976"/>
            <a:ext cx="87129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"/>
              <a:defRPr/>
            </a:pPr>
            <a:r>
              <a:rPr lang="el-GR" sz="2200" dirty="0">
                <a:latin typeface="Calibri"/>
                <a:sym typeface="Wingdings" panose="05000000000000000000" pitchFamily="2" charset="2"/>
              </a:rPr>
              <a:t>θα πρέπει να γίνουν </a:t>
            </a:r>
            <a:r>
              <a:rPr lang="el-GR" sz="2200" b="1" dirty="0">
                <a:latin typeface="Calibri"/>
                <a:sym typeface="Wingdings" panose="05000000000000000000" pitchFamily="2" charset="2"/>
              </a:rPr>
              <a:t>πολιτικές δράσεις</a:t>
            </a:r>
            <a:r>
              <a:rPr lang="el-GR" sz="2200" dirty="0">
                <a:latin typeface="Calibri"/>
                <a:sym typeface="Wingdings" panose="05000000000000000000" pitchFamily="2" charset="2"/>
              </a:rPr>
              <a:t>, οι οποίες θα προάγουν τη βιώσιμη κινητικότητα σε:</a:t>
            </a:r>
          </a:p>
          <a:p>
            <a:pPr marL="717550" lvl="0" indent="-352425" algn="just">
              <a:buAutoNum type="arabicPeriod"/>
              <a:defRPr/>
            </a:pPr>
            <a:r>
              <a:rPr lang="el-GR" sz="2200" dirty="0">
                <a:latin typeface="Calibri"/>
                <a:sym typeface="Wingdings" panose="05000000000000000000" pitchFamily="2" charset="2"/>
              </a:rPr>
              <a:t> </a:t>
            </a:r>
            <a:r>
              <a:rPr lang="el-GR" sz="2200" b="1" dirty="0">
                <a:latin typeface="Calibri"/>
                <a:sym typeface="Wingdings" panose="05000000000000000000" pitchFamily="2" charset="2"/>
              </a:rPr>
              <a:t>πολεοδομικό επίπεδο</a:t>
            </a:r>
            <a:r>
              <a:rPr lang="el-GR" sz="2200" dirty="0">
                <a:latin typeface="Calibri"/>
                <a:sym typeface="Wingdings" panose="05000000000000000000" pitchFamily="2" charset="2"/>
              </a:rPr>
              <a:t>, με έναν συνδυασμό πολεοδομικού και κυκλοφοριακού σχεδιασμού</a:t>
            </a:r>
          </a:p>
          <a:p>
            <a:pPr marL="717550" lvl="0" indent="-352425" algn="just">
              <a:buAutoNum type="arabicPeriod"/>
              <a:defRPr/>
            </a:pPr>
            <a:r>
              <a:rPr lang="el-GR" sz="2200" dirty="0">
                <a:latin typeface="Calibri"/>
                <a:sym typeface="Wingdings" panose="05000000000000000000" pitchFamily="2" charset="2"/>
              </a:rPr>
              <a:t> </a:t>
            </a:r>
            <a:r>
              <a:rPr lang="el-GR" sz="2200" b="1" dirty="0">
                <a:latin typeface="Calibri"/>
                <a:sym typeface="Wingdings" panose="05000000000000000000" pitchFamily="2" charset="2"/>
              </a:rPr>
              <a:t>κυκλοφοριακό επίπεδο</a:t>
            </a:r>
            <a:r>
              <a:rPr lang="el-GR" sz="2200" dirty="0">
                <a:latin typeface="Calibri"/>
                <a:sym typeface="Wingdings" panose="05000000000000000000" pitchFamily="2" charset="2"/>
              </a:rPr>
              <a:t>, μέσω της προώθησης της βιώσιμης δημόσιας συγκοινωνίας</a:t>
            </a:r>
          </a:p>
          <a:p>
            <a:pPr marL="717550" lvl="0" indent="-352425" algn="just">
              <a:buAutoNum type="arabicPeriod"/>
              <a:defRPr/>
            </a:pPr>
            <a:r>
              <a:rPr lang="el-GR" sz="2200" dirty="0">
                <a:latin typeface="Calibri"/>
                <a:sym typeface="Wingdings" panose="05000000000000000000" pitchFamily="2" charset="2"/>
              </a:rPr>
              <a:t>  </a:t>
            </a:r>
            <a:r>
              <a:rPr lang="el-GR" sz="2200" b="1" dirty="0">
                <a:latin typeface="Calibri"/>
                <a:sym typeface="Wingdings" panose="05000000000000000000" pitchFamily="2" charset="2"/>
              </a:rPr>
              <a:t>περιβαλλοντικό επίπεδο</a:t>
            </a:r>
            <a:r>
              <a:rPr lang="el-GR" sz="2200" dirty="0">
                <a:latin typeface="Calibri"/>
                <a:sym typeface="Wingdings" panose="05000000000000000000" pitchFamily="2" charset="2"/>
              </a:rPr>
              <a:t>, μέσω της χρήσης πράσινων οχημάτων και της δημιουργίας πράσινων χώρων ξεκούρασης στις γειτονιές.</a:t>
            </a:r>
          </a:p>
        </p:txBody>
      </p:sp>
    </p:spTree>
    <p:extLst>
      <p:ext uri="{BB962C8B-B14F-4D97-AF65-F5344CB8AC3E}">
        <p14:creationId xmlns:p14="http://schemas.microsoft.com/office/powerpoint/2010/main" val="140077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8">
            <a:extLst>
              <a:ext uri="{FF2B5EF4-FFF2-40B4-BE49-F238E27FC236}">
                <a16:creationId xmlns:a16="http://schemas.microsoft.com/office/drawing/2014/main" id="{59234075-AE82-4985-99DB-2E63455A02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4027" y="2712205"/>
            <a:ext cx="8712968" cy="258900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2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220 h 10000"/>
              <a:gd name="connsiteX0" fmla="*/ 0 w 10000"/>
              <a:gd name="connsiteY0" fmla="*/ 5942 h 12722"/>
              <a:gd name="connsiteX1" fmla="*/ 10000 w 10000"/>
              <a:gd name="connsiteY1" fmla="*/ 0 h 12722"/>
              <a:gd name="connsiteX2" fmla="*/ 10000 w 10000"/>
              <a:gd name="connsiteY2" fmla="*/ 12722 h 12722"/>
              <a:gd name="connsiteX3" fmla="*/ 0 w 10000"/>
              <a:gd name="connsiteY3" fmla="*/ 12722 h 12722"/>
              <a:gd name="connsiteX4" fmla="*/ 0 w 10000"/>
              <a:gd name="connsiteY4" fmla="*/ 5942 h 12722"/>
              <a:gd name="connsiteX0" fmla="*/ 0 w 10000"/>
              <a:gd name="connsiteY0" fmla="*/ 8570 h 15350"/>
              <a:gd name="connsiteX1" fmla="*/ 9984 w 10000"/>
              <a:gd name="connsiteY1" fmla="*/ 0 h 15350"/>
              <a:gd name="connsiteX2" fmla="*/ 10000 w 10000"/>
              <a:gd name="connsiteY2" fmla="*/ 15350 h 15350"/>
              <a:gd name="connsiteX3" fmla="*/ 0 w 10000"/>
              <a:gd name="connsiteY3" fmla="*/ 15350 h 15350"/>
              <a:gd name="connsiteX4" fmla="*/ 0 w 10000"/>
              <a:gd name="connsiteY4" fmla="*/ 8570 h 15350"/>
              <a:gd name="connsiteX0" fmla="*/ 0 w 10000"/>
              <a:gd name="connsiteY0" fmla="*/ 6568 h 15350"/>
              <a:gd name="connsiteX1" fmla="*/ 9984 w 10000"/>
              <a:gd name="connsiteY1" fmla="*/ 0 h 15350"/>
              <a:gd name="connsiteX2" fmla="*/ 10000 w 10000"/>
              <a:gd name="connsiteY2" fmla="*/ 15350 h 15350"/>
              <a:gd name="connsiteX3" fmla="*/ 0 w 10000"/>
              <a:gd name="connsiteY3" fmla="*/ 15350 h 15350"/>
              <a:gd name="connsiteX4" fmla="*/ 0 w 10000"/>
              <a:gd name="connsiteY4" fmla="*/ 6568 h 1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5350">
                <a:moveTo>
                  <a:pt x="0" y="6568"/>
                </a:moveTo>
                <a:lnTo>
                  <a:pt x="9984" y="0"/>
                </a:lnTo>
                <a:cubicBezTo>
                  <a:pt x="9989" y="5117"/>
                  <a:pt x="9995" y="10233"/>
                  <a:pt x="10000" y="15350"/>
                </a:cubicBezTo>
                <a:lnTo>
                  <a:pt x="0" y="15350"/>
                </a:lnTo>
                <a:lnTo>
                  <a:pt x="0" y="6568"/>
                </a:lnTo>
                <a:close/>
              </a:path>
            </a:pathLst>
          </a:custGeom>
          <a:gradFill>
            <a:gsLst>
              <a:gs pos="24000">
                <a:srgbClr val="FFCC00"/>
              </a:gs>
              <a:gs pos="59000">
                <a:srgbClr val="FFFF66"/>
              </a:gs>
              <a:gs pos="100000">
                <a:srgbClr val="FFFF66"/>
              </a:gs>
            </a:gsLst>
            <a:path path="circle">
              <a:fillToRect t="100000" r="100000"/>
            </a:path>
          </a:gra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400" b="1" dirty="0">
                <a:solidFill>
                  <a:srgbClr val="0070C0"/>
                </a:solidFill>
              </a:rPr>
              <a:t>   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altLang="ko-KR" sz="3400" b="1" dirty="0">
              <a:solidFill>
                <a:srgbClr val="0070C0"/>
              </a:solidFill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800" b="1" dirty="0">
                <a:solidFill>
                  <a:srgbClr val="0070C0"/>
                </a:solidFill>
              </a:rPr>
              <a:t>Σκοπός και Στόχοι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600" b="1" dirty="0">
                <a:solidFill>
                  <a:srgbClr val="0070C0"/>
                </a:solidFill>
              </a:rPr>
              <a:t>Ερευνητικής Εργασίας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F1705E-3014-4BDE-B4F9-C756DD539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052736"/>
            <a:ext cx="3497207" cy="490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149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>
            <a:extLst>
              <a:ext uri="{FF2B5EF4-FFF2-40B4-BE49-F238E27FC236}">
                <a16:creationId xmlns:a16="http://schemas.microsoft.com/office/drawing/2014/main" id="{1A6918EB-9D11-4ADA-91BE-1AE1562E1E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966660"/>
            <a:ext cx="8712968" cy="635000"/>
          </a:xfrm>
          <a:prstGeom prst="roundRect">
            <a:avLst>
              <a:gd name="adj" fmla="val 0"/>
            </a:avLst>
          </a:prstGeom>
          <a:gradFill>
            <a:gsLst>
              <a:gs pos="27000">
                <a:srgbClr val="FFCC00"/>
              </a:gs>
              <a:gs pos="62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400" b="1" dirty="0">
                <a:solidFill>
                  <a:srgbClr val="0070C0"/>
                </a:solidFill>
              </a:rPr>
              <a:t>  Σκοπός και Στόχοι Ερευνητικής Εργασίας</a:t>
            </a:r>
            <a:endParaRPr lang="en-US" altLang="ko-KR" sz="3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432B2-3B76-4B7B-B79C-8DC85D1603DF}"/>
              </a:ext>
            </a:extLst>
          </p:cNvPr>
          <p:cNvSpPr txBox="1"/>
          <p:nvPr/>
        </p:nvSpPr>
        <p:spPr>
          <a:xfrm>
            <a:off x="179512" y="198884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800" b="1" dirty="0">
                <a:latin typeface="Calibri"/>
              </a:rPr>
              <a:t>Σκοπός</a:t>
            </a:r>
            <a:r>
              <a:rPr lang="el-GR" sz="2800" dirty="0">
                <a:latin typeface="Calibri"/>
              </a:rPr>
              <a:t> της ερευνητικής εργασίας είναι: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7541E-614B-4D0C-B13D-7842D4E352E9}"/>
              </a:ext>
            </a:extLst>
          </p:cNvPr>
          <p:cNvSpPr txBox="1"/>
          <p:nvPr/>
        </p:nvSpPr>
        <p:spPr>
          <a:xfrm>
            <a:off x="179512" y="2636912"/>
            <a:ext cx="87129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 algn="just">
              <a:buFont typeface="Wingdings" panose="05000000000000000000" pitchFamily="2" charset="2"/>
              <a:buChar char=""/>
              <a:defRPr/>
            </a:pPr>
            <a:r>
              <a:rPr lang="el-GR" sz="2600" dirty="0">
                <a:latin typeface="Calibri"/>
                <a:sym typeface="Wingdings" panose="05000000000000000000" pitchFamily="2" charset="2"/>
              </a:rPr>
              <a:t>ο εντοπισμός και η καταγραφή των σημείων της περιοχής περιμετρικά του Λυκείου Παραλιμνίου, τα οποία χρήζουν βελτίωσης σε θέματα ασφάλειας, δημόσιας υγείας, περιβάλλοντος και κοινωνίας.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8CFDE8-5FBD-47BC-B6D8-B226E5C42887}"/>
              </a:ext>
            </a:extLst>
          </p:cNvPr>
          <p:cNvSpPr txBox="1"/>
          <p:nvPr/>
        </p:nvSpPr>
        <p:spPr>
          <a:xfrm>
            <a:off x="179512" y="4509120"/>
            <a:ext cx="87129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 algn="just">
              <a:buFont typeface="Wingdings" panose="05000000000000000000" pitchFamily="2" charset="2"/>
              <a:buChar char=""/>
              <a:defRPr/>
            </a:pPr>
            <a:r>
              <a:rPr lang="el-GR" sz="2600" dirty="0">
                <a:latin typeface="Calibri"/>
                <a:sym typeface="Wingdings" panose="05000000000000000000" pitchFamily="2" charset="2"/>
              </a:rPr>
              <a:t>η διαμόρφωση εισηγήσεων για βελτίωση της περιοχής μελέτης.</a:t>
            </a:r>
          </a:p>
        </p:txBody>
      </p:sp>
    </p:spTree>
    <p:extLst>
      <p:ext uri="{BB962C8B-B14F-4D97-AF65-F5344CB8AC3E}">
        <p14:creationId xmlns:p14="http://schemas.microsoft.com/office/powerpoint/2010/main" val="178043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>
            <a:extLst>
              <a:ext uri="{FF2B5EF4-FFF2-40B4-BE49-F238E27FC236}">
                <a16:creationId xmlns:a16="http://schemas.microsoft.com/office/drawing/2014/main" id="{1A6918EB-9D11-4ADA-91BE-1AE1562E1E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966660"/>
            <a:ext cx="8712968" cy="635000"/>
          </a:xfrm>
          <a:prstGeom prst="roundRect">
            <a:avLst>
              <a:gd name="adj" fmla="val 0"/>
            </a:avLst>
          </a:prstGeom>
          <a:gradFill>
            <a:gsLst>
              <a:gs pos="27000">
                <a:srgbClr val="FFCC00"/>
              </a:gs>
              <a:gs pos="62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400" b="1" dirty="0">
                <a:solidFill>
                  <a:srgbClr val="0070C0"/>
                </a:solidFill>
              </a:rPr>
              <a:t>  Σκοπός και Στόχοι Ερευνητικής Εργασίας</a:t>
            </a:r>
            <a:endParaRPr lang="en-US" altLang="ko-KR" sz="3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432B2-3B76-4B7B-B79C-8DC85D1603DF}"/>
              </a:ext>
            </a:extLst>
          </p:cNvPr>
          <p:cNvSpPr txBox="1"/>
          <p:nvPr/>
        </p:nvSpPr>
        <p:spPr>
          <a:xfrm>
            <a:off x="179512" y="184482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800" b="1" dirty="0">
                <a:latin typeface="Calibri"/>
              </a:rPr>
              <a:t>Στόχοι</a:t>
            </a:r>
            <a:r>
              <a:rPr lang="el-GR" sz="2800" dirty="0">
                <a:latin typeface="Calibri"/>
              </a:rPr>
              <a:t> της ερευνητικής εργασίας είναι οι εξής: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7541E-614B-4D0C-B13D-7842D4E352E9}"/>
              </a:ext>
            </a:extLst>
          </p:cNvPr>
          <p:cNvSpPr txBox="1"/>
          <p:nvPr/>
        </p:nvSpPr>
        <p:spPr>
          <a:xfrm>
            <a:off x="179512" y="2492896"/>
            <a:ext cx="87129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 algn="just">
              <a:buFont typeface="Wingdings" panose="05000000000000000000" pitchFamily="2" charset="2"/>
              <a:buChar char=""/>
              <a:defRPr/>
            </a:pPr>
            <a:r>
              <a:rPr lang="el-GR" sz="2600" dirty="0">
                <a:latin typeface="Calibri"/>
                <a:sym typeface="Wingdings" panose="05000000000000000000" pitchFamily="2" charset="2"/>
              </a:rPr>
              <a:t>η ανάπτυξη μιας νέας κουλτούρας κινητικότητας, προσβασιμότητας, διασύνδεσης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6A21E-8CE2-45FE-B354-9B84AB8A70B1}"/>
              </a:ext>
            </a:extLst>
          </p:cNvPr>
          <p:cNvSpPr txBox="1"/>
          <p:nvPr/>
        </p:nvSpPr>
        <p:spPr>
          <a:xfrm>
            <a:off x="179512" y="3400544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 algn="just">
              <a:buFont typeface="Wingdings" panose="05000000000000000000" pitchFamily="2" charset="2"/>
              <a:buChar char=""/>
              <a:defRPr/>
            </a:pPr>
            <a:r>
              <a:rPr lang="el-GR" sz="2600" dirty="0">
                <a:latin typeface="Calibri"/>
                <a:sym typeface="Wingdings" panose="05000000000000000000" pitchFamily="2" charset="2"/>
              </a:rPr>
              <a:t>η προώθηση των δημόσιων μεταφορών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755A1-49F5-4290-93B5-3201BA5D88AC}"/>
              </a:ext>
            </a:extLst>
          </p:cNvPr>
          <p:cNvSpPr txBox="1"/>
          <p:nvPr/>
        </p:nvSpPr>
        <p:spPr>
          <a:xfrm>
            <a:off x="179512" y="3922931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 algn="just">
              <a:buFont typeface="Wingdings" panose="05000000000000000000" pitchFamily="2" charset="2"/>
              <a:buChar char=""/>
              <a:defRPr/>
            </a:pPr>
            <a:r>
              <a:rPr lang="el-GR" sz="2600" dirty="0">
                <a:latin typeface="Calibri"/>
                <a:sym typeface="Wingdings" panose="05000000000000000000" pitchFamily="2" charset="2"/>
              </a:rPr>
              <a:t>η βελτίωση της υγείας και του περιβάλλοντος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F145A5-6839-42CF-B7E4-CAE16B7E88AC}"/>
              </a:ext>
            </a:extLst>
          </p:cNvPr>
          <p:cNvSpPr txBox="1"/>
          <p:nvPr/>
        </p:nvSpPr>
        <p:spPr>
          <a:xfrm>
            <a:off x="179512" y="4448725"/>
            <a:ext cx="87129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 algn="just">
              <a:buFont typeface="Wingdings" panose="05000000000000000000" pitchFamily="2" charset="2"/>
              <a:buChar char=""/>
              <a:defRPr/>
            </a:pPr>
            <a:r>
              <a:rPr lang="el-GR" sz="2600" dirty="0">
                <a:latin typeface="Calibri"/>
                <a:sym typeface="Wingdings" panose="05000000000000000000" pitchFamily="2" charset="2"/>
              </a:rPr>
              <a:t>η αποτελεσματικότερη χρήση πόρων και η δημιουργία οικονομικού οφέλους.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A87DDA-20B1-41EE-B521-32BE87AA6E25}"/>
              </a:ext>
            </a:extLst>
          </p:cNvPr>
          <p:cNvSpPr txBox="1"/>
          <p:nvPr/>
        </p:nvSpPr>
        <p:spPr>
          <a:xfrm>
            <a:off x="179512" y="5661248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l-GR" sz="1600" b="1" dirty="0">
                <a:latin typeface="Calibri"/>
                <a:sym typeface="Wingdings" panose="05000000000000000000" pitchFamily="2" charset="2"/>
              </a:rPr>
              <a:t>Οι πιο πάνω στόχοι στηρίζονται στις βασικές αρχές του Σχεδίου Βιώσιμης Αστικής Κινητικότητας.</a:t>
            </a:r>
          </a:p>
        </p:txBody>
      </p:sp>
    </p:spTree>
    <p:extLst>
      <p:ext uri="{BB962C8B-B14F-4D97-AF65-F5344CB8AC3E}">
        <p14:creationId xmlns:p14="http://schemas.microsoft.com/office/powerpoint/2010/main" val="212312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7" grpId="0"/>
      <p:bldP spid="9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8">
            <a:extLst>
              <a:ext uri="{FF2B5EF4-FFF2-40B4-BE49-F238E27FC236}">
                <a16:creationId xmlns:a16="http://schemas.microsoft.com/office/drawing/2014/main" id="{59234075-AE82-4985-99DB-2E63455A02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4027" y="2712205"/>
            <a:ext cx="8712968" cy="258900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2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220 h 10000"/>
              <a:gd name="connsiteX0" fmla="*/ 0 w 10000"/>
              <a:gd name="connsiteY0" fmla="*/ 5942 h 12722"/>
              <a:gd name="connsiteX1" fmla="*/ 10000 w 10000"/>
              <a:gd name="connsiteY1" fmla="*/ 0 h 12722"/>
              <a:gd name="connsiteX2" fmla="*/ 10000 w 10000"/>
              <a:gd name="connsiteY2" fmla="*/ 12722 h 12722"/>
              <a:gd name="connsiteX3" fmla="*/ 0 w 10000"/>
              <a:gd name="connsiteY3" fmla="*/ 12722 h 12722"/>
              <a:gd name="connsiteX4" fmla="*/ 0 w 10000"/>
              <a:gd name="connsiteY4" fmla="*/ 5942 h 12722"/>
              <a:gd name="connsiteX0" fmla="*/ 0 w 10000"/>
              <a:gd name="connsiteY0" fmla="*/ 8570 h 15350"/>
              <a:gd name="connsiteX1" fmla="*/ 9984 w 10000"/>
              <a:gd name="connsiteY1" fmla="*/ 0 h 15350"/>
              <a:gd name="connsiteX2" fmla="*/ 10000 w 10000"/>
              <a:gd name="connsiteY2" fmla="*/ 15350 h 15350"/>
              <a:gd name="connsiteX3" fmla="*/ 0 w 10000"/>
              <a:gd name="connsiteY3" fmla="*/ 15350 h 15350"/>
              <a:gd name="connsiteX4" fmla="*/ 0 w 10000"/>
              <a:gd name="connsiteY4" fmla="*/ 8570 h 15350"/>
              <a:gd name="connsiteX0" fmla="*/ 0 w 10000"/>
              <a:gd name="connsiteY0" fmla="*/ 6568 h 15350"/>
              <a:gd name="connsiteX1" fmla="*/ 9984 w 10000"/>
              <a:gd name="connsiteY1" fmla="*/ 0 h 15350"/>
              <a:gd name="connsiteX2" fmla="*/ 10000 w 10000"/>
              <a:gd name="connsiteY2" fmla="*/ 15350 h 15350"/>
              <a:gd name="connsiteX3" fmla="*/ 0 w 10000"/>
              <a:gd name="connsiteY3" fmla="*/ 15350 h 15350"/>
              <a:gd name="connsiteX4" fmla="*/ 0 w 10000"/>
              <a:gd name="connsiteY4" fmla="*/ 6568 h 1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5350">
                <a:moveTo>
                  <a:pt x="0" y="6568"/>
                </a:moveTo>
                <a:lnTo>
                  <a:pt x="9984" y="0"/>
                </a:lnTo>
                <a:cubicBezTo>
                  <a:pt x="9989" y="5117"/>
                  <a:pt x="9995" y="10233"/>
                  <a:pt x="10000" y="15350"/>
                </a:cubicBezTo>
                <a:lnTo>
                  <a:pt x="0" y="15350"/>
                </a:lnTo>
                <a:lnTo>
                  <a:pt x="0" y="6568"/>
                </a:lnTo>
                <a:close/>
              </a:path>
            </a:pathLst>
          </a:custGeom>
          <a:gradFill>
            <a:gsLst>
              <a:gs pos="24000">
                <a:srgbClr val="FFCC00"/>
              </a:gs>
              <a:gs pos="59000">
                <a:srgbClr val="FFFF66"/>
              </a:gs>
              <a:gs pos="100000">
                <a:srgbClr val="FFFF66"/>
              </a:gs>
            </a:gsLst>
            <a:path path="circle">
              <a:fillToRect t="100000" r="100000"/>
            </a:path>
          </a:gra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400" b="1" dirty="0">
                <a:solidFill>
                  <a:srgbClr val="0070C0"/>
                </a:solidFill>
              </a:rPr>
              <a:t>   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altLang="ko-KR" sz="3400" b="1" dirty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400" b="1" dirty="0">
                <a:solidFill>
                  <a:srgbClr val="0070C0"/>
                </a:solidFill>
              </a:rPr>
              <a:t>Περιγραφή Σταδίων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200" b="1" dirty="0">
                <a:solidFill>
                  <a:srgbClr val="0070C0"/>
                </a:solidFill>
              </a:rPr>
              <a:t>Ερευνητικής Διαδικασίας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F1705E-3014-4BDE-B4F9-C756DD539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052736"/>
            <a:ext cx="3497207" cy="490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3767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>
            <a:extLst>
              <a:ext uri="{FF2B5EF4-FFF2-40B4-BE49-F238E27FC236}">
                <a16:creationId xmlns:a16="http://schemas.microsoft.com/office/drawing/2014/main" id="{1A6918EB-9D11-4ADA-91BE-1AE1562E1E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966660"/>
            <a:ext cx="8712968" cy="635000"/>
          </a:xfrm>
          <a:prstGeom prst="roundRect">
            <a:avLst>
              <a:gd name="adj" fmla="val 0"/>
            </a:avLst>
          </a:prstGeom>
          <a:gradFill>
            <a:gsLst>
              <a:gs pos="27000">
                <a:srgbClr val="FFCC00"/>
              </a:gs>
              <a:gs pos="62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400" b="1" dirty="0">
                <a:solidFill>
                  <a:srgbClr val="0070C0"/>
                </a:solidFill>
              </a:rPr>
              <a:t>Περιγραφή Σταδίων Ερευνητικής Διαδικασίας</a:t>
            </a:r>
            <a:endParaRPr lang="en-US" altLang="ko-KR" sz="3400" b="1" dirty="0">
              <a:solidFill>
                <a:srgbClr val="0070C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2FA06B6-865C-41FA-8EE9-61B07A6757F0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" y="1659600"/>
            <a:ext cx="8665845" cy="5198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altLang="ko-K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굴림" pitchFamily="34" charset="-127"/>
              </a:rPr>
              <a:t>Χρονοδιάγραμμα:</a:t>
            </a:r>
          </a:p>
          <a:p>
            <a:pPr marL="365125" indent="-365125" algn="just">
              <a:spcBef>
                <a:spcPts val="0"/>
              </a:spcBef>
              <a:spcAft>
                <a:spcPts val="400"/>
              </a:spcAft>
              <a:buFont typeface="Arial" pitchFamily="34" charset="0"/>
              <a:buAutoNum type="arabicPeriod"/>
              <a:defRPr/>
            </a:pPr>
            <a:r>
              <a:rPr lang="el-GR" altLang="ko-K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굴림" pitchFamily="34" charset="-127"/>
              </a:rPr>
              <a:t>Παρακολούθηση ημερίδας που διοργανώθηκε από το  </a:t>
            </a:r>
            <a:r>
              <a:rPr lang="el-GR" altLang="ko-KR" sz="17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굴림" pitchFamily="34" charset="-127"/>
              </a:rPr>
              <a:t>ΑΠΚυ</a:t>
            </a:r>
            <a:r>
              <a:rPr lang="el-GR" altLang="ko-K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굴림" pitchFamily="34" charset="-127"/>
              </a:rPr>
              <a:t>, το Υπουργείο Μεταφορών, Συγκοινωνιών και Έργων και το Γραφείο της Επιτρόπου Περιβάλλοντος για ευαισθητοποίηση </a:t>
            </a:r>
            <a:r>
              <a:rPr lang="el-GR" altLang="ko-KR" sz="1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굴림" pitchFamily="34" charset="-127"/>
              </a:rPr>
              <a:t>(Νοέμβριος, 2020) </a:t>
            </a:r>
          </a:p>
          <a:p>
            <a:pPr marL="365125" marR="0" lvl="0" indent="-365125" algn="just" defTabSz="914400" rtl="0" eaLnBrk="1" fontAlgn="auto" latinLnBrk="0" hangingPunct="1"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l-GR" altLang="ko-K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굴림" pitchFamily="34" charset="-127"/>
              </a:rPr>
              <a:t>Χρόνος για μελέτη της βιβλιογραφίας και πηγών από το διαδίκτυο που σχετίζονται με το θέμα μας </a:t>
            </a:r>
            <a:r>
              <a:rPr lang="el-GR" altLang="ko-KR" sz="1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굴림" pitchFamily="34" charset="-127"/>
              </a:rPr>
              <a:t>(Οκτώβριος – Νοέμβριος, 2020)</a:t>
            </a:r>
          </a:p>
          <a:p>
            <a:pPr marL="365125" indent="-365125" algn="just">
              <a:spcBef>
                <a:spcPts val="0"/>
              </a:spcBef>
              <a:spcAft>
                <a:spcPts val="400"/>
              </a:spcAft>
              <a:buFont typeface="Arial" pitchFamily="34" charset="0"/>
              <a:buAutoNum type="arabicPeriod"/>
              <a:defRPr/>
            </a:pPr>
            <a:r>
              <a:rPr lang="el-GR" altLang="ko-K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굴림" pitchFamily="34" charset="-127"/>
              </a:rPr>
              <a:t>Συναντήσεις - διαδικτυακές ή με φυσική παρουσία - με τους ερευνητές, οι οποίοι μας καθοδηγούν στα διάφορα στάδια της εργασίας </a:t>
            </a:r>
            <a:r>
              <a:rPr lang="el-GR" altLang="ko-KR" sz="1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굴림" pitchFamily="34" charset="-127"/>
              </a:rPr>
              <a:t>(Οκτώβριος- Απρίλιος, 2020-2021 )</a:t>
            </a:r>
          </a:p>
          <a:p>
            <a:pPr marL="365125" lvl="0" indent="-365125" algn="just">
              <a:spcBef>
                <a:spcPts val="0"/>
              </a:spcBef>
              <a:spcAft>
                <a:spcPts val="400"/>
              </a:spcAft>
              <a:buFont typeface="Arial" pitchFamily="34" charset="0"/>
              <a:buAutoNum type="arabicPeriod"/>
              <a:defRPr/>
            </a:pPr>
            <a:r>
              <a:rPr lang="el-GR" altLang="ko-K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굴림" pitchFamily="34" charset="-127"/>
              </a:rPr>
              <a:t>Συναντήσεις με αρμόδιους φορείς, όπως είναι οι Πρέσβειρες Οδικής Ασφάλειας και με υπεύθυνους χάραξης πολιτικής, όπως είναι οι </a:t>
            </a:r>
            <a:r>
              <a:rPr lang="el-GR" altLang="ko-KR" sz="17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굴림" pitchFamily="34" charset="-127"/>
              </a:rPr>
              <a:t>εκπροσώποι</a:t>
            </a:r>
            <a:r>
              <a:rPr lang="el-GR" altLang="ko-K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굴림" pitchFamily="34" charset="-127"/>
              </a:rPr>
              <a:t> του Υπουργείου Μεταφορών, Συγκοινωνιών και Έργων και του Γραφείου Επιτρόπου Περιβάλλοντος </a:t>
            </a:r>
            <a:r>
              <a:rPr lang="el-GR" altLang="ko-KR" sz="1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굴림" pitchFamily="34" charset="-127"/>
              </a:rPr>
              <a:t>(Οκτώβριος- Απρίλιος, 2020-2021)</a:t>
            </a:r>
          </a:p>
          <a:p>
            <a:pPr marL="365125" indent="-365125" algn="just">
              <a:spcBef>
                <a:spcPts val="0"/>
              </a:spcBef>
              <a:spcAft>
                <a:spcPts val="400"/>
              </a:spcAft>
              <a:buFont typeface="Arial" pitchFamily="34" charset="0"/>
              <a:buAutoNum type="arabicPeriod"/>
              <a:defRPr/>
            </a:pPr>
            <a:r>
              <a:rPr lang="el-GR" altLang="ko-K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굴림" pitchFamily="34" charset="-127"/>
              </a:rPr>
              <a:t>Έναρξη συγγραφής ερευνητικής μελέτης</a:t>
            </a:r>
            <a:r>
              <a:rPr kumimoji="0" lang="el-GR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굴림" pitchFamily="34" charset="-127"/>
              </a:rPr>
              <a:t> </a:t>
            </a:r>
            <a:r>
              <a:rPr lang="el-GR" altLang="ko-KR" sz="1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굴림" pitchFamily="34" charset="-127"/>
              </a:rPr>
              <a:t>(Φεβρουάριος – Απρίλιος, 2020-2021)</a:t>
            </a:r>
          </a:p>
          <a:p>
            <a:pPr marL="365125" indent="-365125" algn="just">
              <a:spcBef>
                <a:spcPts val="0"/>
              </a:spcBef>
              <a:spcAft>
                <a:spcPts val="400"/>
              </a:spcAft>
              <a:buFont typeface="Arial" pitchFamily="34" charset="0"/>
              <a:buAutoNum type="arabicPeriod"/>
              <a:defRPr/>
            </a:pPr>
            <a:r>
              <a:rPr lang="el-GR" altLang="ko-K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굴림" pitchFamily="34" charset="-127"/>
              </a:rPr>
              <a:t>Ολοκλήρωση συγγραφής ερευνητικής μελέτης</a:t>
            </a:r>
            <a:r>
              <a:rPr lang="el-GR" altLang="ko-KR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굴림" pitchFamily="34" charset="-127"/>
              </a:rPr>
              <a:t> </a:t>
            </a:r>
            <a:r>
              <a:rPr lang="el-GR" altLang="ko-KR" sz="1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굴림" pitchFamily="34" charset="-127"/>
              </a:rPr>
              <a:t>(2021-2022)</a:t>
            </a:r>
          </a:p>
          <a:p>
            <a:pPr marL="365125" marR="0" lvl="0" indent="-365125" algn="just" defTabSz="914400" rtl="0" eaLnBrk="1" fontAlgn="auto" latinLnBrk="0" hangingPunct="1"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l-GR" altLang="ko-KR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굴림" pitchFamily="34" charset="-127"/>
              </a:rPr>
              <a:t>Διάχυση των δεδομένων της έρευνας / Εισηγήσεις για μελλοντική έρευνα</a:t>
            </a:r>
            <a:r>
              <a:rPr kumimoji="0" lang="el-GR" altLang="ko-KR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굴림" pitchFamily="34" charset="-127"/>
              </a:rPr>
              <a:t> </a:t>
            </a:r>
            <a:r>
              <a:rPr lang="el-GR" altLang="ko-KR" sz="1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굴림" pitchFamily="34" charset="-127"/>
              </a:rPr>
              <a:t>(2020-2022)</a:t>
            </a:r>
          </a:p>
        </p:txBody>
      </p:sp>
    </p:spTree>
    <p:extLst>
      <p:ext uri="{BB962C8B-B14F-4D97-AF65-F5344CB8AC3E}">
        <p14:creationId xmlns:p14="http://schemas.microsoft.com/office/powerpoint/2010/main" val="333351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>
            <a:extLst>
              <a:ext uri="{FF2B5EF4-FFF2-40B4-BE49-F238E27FC236}">
                <a16:creationId xmlns:a16="http://schemas.microsoft.com/office/drawing/2014/main" id="{1A6918EB-9D11-4ADA-91BE-1AE1562E1E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966660"/>
            <a:ext cx="8712968" cy="635000"/>
          </a:xfrm>
          <a:prstGeom prst="roundRect">
            <a:avLst>
              <a:gd name="adj" fmla="val 0"/>
            </a:avLst>
          </a:prstGeom>
          <a:gradFill>
            <a:gsLst>
              <a:gs pos="27000">
                <a:srgbClr val="FFCC00"/>
              </a:gs>
              <a:gs pos="62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400" b="1" dirty="0">
                <a:solidFill>
                  <a:srgbClr val="0070C0"/>
                </a:solidFill>
              </a:rPr>
              <a:t>Περιγραφή Σταδίων Ερευνητικής Διαδικασίας</a:t>
            </a:r>
            <a:endParaRPr lang="en-US" altLang="ko-KR" sz="3400" b="1" dirty="0">
              <a:solidFill>
                <a:srgbClr val="0070C0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336BC51-AF0C-4712-8F1C-6004EA993BFF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1772816"/>
            <a:ext cx="871442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altLang="ko-KR" sz="2600" b="1" dirty="0">
                <a:solidFill>
                  <a:schemeClr val="tx1"/>
                </a:solidFill>
                <a:latin typeface="Calibri"/>
              </a:rPr>
              <a:t>Μεθοδολογία:</a:t>
            </a:r>
          </a:p>
          <a:p>
            <a:pPr marR="0" lvl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l-GR" altLang="ko-KR" sz="2200" dirty="0">
                <a:solidFill>
                  <a:schemeClr val="tx1"/>
                </a:solidFill>
                <a:latin typeface="Calibri"/>
              </a:rPr>
              <a:t>Εφαρμόζουμε τον σχεδιασμό της ποιοτικής έρευνας.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12B84D3-2D20-4039-A24C-2BDF638D7CC7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2780928"/>
            <a:ext cx="8714420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altLang="ko-KR" sz="2600" b="1" dirty="0">
                <a:solidFill>
                  <a:schemeClr val="tx1"/>
                </a:solidFill>
                <a:latin typeface="Calibri"/>
              </a:rPr>
              <a:t>Συμμετέχοντες:</a:t>
            </a:r>
          </a:p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l-GR" altLang="ko-KR" sz="2200" dirty="0">
                <a:solidFill>
                  <a:schemeClr val="tx1"/>
                </a:solidFill>
                <a:latin typeface="Calibri"/>
                <a:sym typeface="Wingdings" panose="05000000000000000000" pitchFamily="2" charset="2"/>
              </a:rPr>
              <a:t>Οι συμμετέχοντες στην έρευνα είναι, δειγματοληπτικά, ένας αριθμός: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el-GR" altLang="ko-KR" sz="2200" dirty="0">
                <a:solidFill>
                  <a:schemeClr val="tx1"/>
                </a:solidFill>
                <a:latin typeface="Calibri"/>
                <a:sym typeface="Wingdings" panose="05000000000000000000" pitchFamily="2" charset="2"/>
              </a:rPr>
              <a:t>από μόνιμους κάτοικους της περιοχής περιμετρικά του Λυκείου Παραλιμνίου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el-GR" altLang="ko-KR" sz="2200" dirty="0">
                <a:solidFill>
                  <a:schemeClr val="tx1"/>
                </a:solidFill>
                <a:latin typeface="Calibri"/>
                <a:sym typeface="Wingdings" panose="05000000000000000000" pitchFamily="2" charset="2"/>
              </a:rPr>
              <a:t>από μαθητές του Λυκείου Παραλιμνίου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el-GR" altLang="ko-KR" sz="2200" dirty="0">
                <a:solidFill>
                  <a:schemeClr val="tx1"/>
                </a:solidFill>
                <a:latin typeface="Calibri"/>
                <a:sym typeface="Wingdings" panose="05000000000000000000" pitchFamily="2" charset="2"/>
              </a:rPr>
              <a:t>από εκπαιδευτικούς του Λυκείου Παραλιμνίου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el-GR" altLang="ko-KR" sz="2200" dirty="0">
                <a:solidFill>
                  <a:schemeClr val="tx1"/>
                </a:solidFill>
                <a:latin typeface="Calibri"/>
                <a:sym typeface="Wingdings" panose="05000000000000000000" pitchFamily="2" charset="2"/>
              </a:rPr>
              <a:t>οι Πρέσβειρες Οδικής Ασφάλειας, η κα </a:t>
            </a:r>
            <a:r>
              <a:rPr lang="el-GR" altLang="ko-KR" sz="2200" dirty="0" err="1">
                <a:solidFill>
                  <a:schemeClr val="tx1"/>
                </a:solidFill>
                <a:latin typeface="Calibri"/>
                <a:sym typeface="Wingdings" panose="05000000000000000000" pitchFamily="2" charset="2"/>
              </a:rPr>
              <a:t>Ραφαέλλα</a:t>
            </a:r>
            <a:r>
              <a:rPr lang="el-GR" altLang="ko-KR" sz="2200" dirty="0">
                <a:solidFill>
                  <a:schemeClr val="tx1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el-GR" altLang="ko-KR" sz="2200" dirty="0" err="1">
                <a:solidFill>
                  <a:schemeClr val="tx1"/>
                </a:solidFill>
                <a:latin typeface="Calibri"/>
                <a:sym typeface="Wingdings" panose="05000000000000000000" pitchFamily="2" charset="2"/>
              </a:rPr>
              <a:t>Μιλτιάδους</a:t>
            </a:r>
            <a:r>
              <a:rPr lang="el-GR" altLang="ko-KR" sz="2200" dirty="0">
                <a:solidFill>
                  <a:schemeClr val="tx1"/>
                </a:solidFill>
                <a:latin typeface="Calibri"/>
                <a:sym typeface="Wingdings" panose="05000000000000000000" pitchFamily="2" charset="2"/>
              </a:rPr>
              <a:t> και η κα Μαρίνα Κυριάκου.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"/>
              <a:tabLst/>
              <a:defRPr/>
            </a:pPr>
            <a:endParaRPr lang="el-GR" altLang="ko-KR" sz="22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124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0232" y="188640"/>
            <a:ext cx="216024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GB" sz="3100" dirty="0">
                <a:solidFill>
                  <a:srgbClr val="0070C0"/>
                </a:solidFill>
              </a:rPr>
              <a:t>PULCHRA</a:t>
            </a:r>
            <a:endParaRPr lang="en-GB" sz="3100" dirty="0">
              <a:solidFill>
                <a:srgbClr val="C00000"/>
              </a:solidFill>
            </a:endParaRPr>
          </a:p>
          <a:p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4F730-9E1A-42E1-B5C0-E467289E6AA8}"/>
              </a:ext>
            </a:extLst>
          </p:cNvPr>
          <p:cNvSpPr txBox="1"/>
          <p:nvPr/>
        </p:nvSpPr>
        <p:spPr>
          <a:xfrm>
            <a:off x="4788024" y="1332632"/>
            <a:ext cx="3240360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endParaRPr lang="en-CY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BE97FE-7CD3-43D8-8690-34B7FAE4AFCF}"/>
              </a:ext>
            </a:extLst>
          </p:cNvPr>
          <p:cNvGrpSpPr/>
          <p:nvPr/>
        </p:nvGrpSpPr>
        <p:grpSpPr>
          <a:xfrm>
            <a:off x="0" y="908056"/>
            <a:ext cx="9144000" cy="4840882"/>
            <a:chOff x="0" y="908056"/>
            <a:chExt cx="9144000" cy="4840882"/>
          </a:xfrm>
        </p:grpSpPr>
        <p:sp>
          <p:nvSpPr>
            <p:cNvPr id="3" name="TextBox 2"/>
            <p:cNvSpPr txBox="1"/>
            <p:nvPr/>
          </p:nvSpPr>
          <p:spPr>
            <a:xfrm>
              <a:off x="0" y="3933056"/>
              <a:ext cx="9144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rgbClr val="0070C0"/>
                  </a:solidFill>
                </a:rPr>
                <a:t>PULCHRA – MOVING AROUND THE CITY</a:t>
              </a:r>
            </a:p>
            <a:p>
              <a:pPr algn="ctr"/>
              <a:r>
                <a:rPr lang="el-GR" sz="2500" b="1" dirty="0">
                  <a:solidFill>
                    <a:srgbClr val="0070C0"/>
                  </a:solidFill>
                </a:rPr>
                <a:t>ΚΑΙΝΟΤΟΜΕΣ ΔΡΑΣΕΙΣ ΓΙΑ ΤΗΝ ΑΝΑΠΛΑΣΗ ΚΑΙ ΤΗ ΒΕΛΤΙΩΣΗ</a:t>
              </a:r>
            </a:p>
            <a:p>
              <a:pPr algn="ctr"/>
              <a:r>
                <a:rPr lang="el-GR" sz="2500" b="1" dirty="0">
                  <a:solidFill>
                    <a:srgbClr val="0070C0"/>
                  </a:solidFill>
                </a:rPr>
                <a:t>ΣΕ ΘΕΜΑΤΑ ΠΡΟΣΒΑΣΙΜΟΤΗΤΑΣ ΚΑΙ ΑΣΦΑΛΕΙΑΣ</a:t>
              </a:r>
            </a:p>
            <a:p>
              <a:pPr algn="ctr"/>
              <a:r>
                <a:rPr lang="el-GR" sz="2500" b="1" dirty="0">
                  <a:solidFill>
                    <a:srgbClr val="0070C0"/>
                  </a:solidFill>
                </a:rPr>
                <a:t>ΤΗΣ ΠΕΡΙΟΧΗΣ ΠΕΡΙΜΕΤΡΙΚΑ ΤΟΥ ΛΥΚΕΙΟΥ ΠΑΡΑΛΙΜΝΙΟΥ</a:t>
              </a:r>
              <a:endParaRPr lang="en-US" sz="2500" b="1" dirty="0">
                <a:solidFill>
                  <a:srgbClr val="0070C0"/>
                </a:solidFill>
              </a:endParaRPr>
            </a:p>
          </p:txBody>
        </p:sp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336" y="1035026"/>
              <a:ext cx="2495576" cy="263236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46A6A7A-0867-4020-ABF7-526F8A884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452" b="93011" l="11886" r="90650">
                          <a14:foregroundMark x1="23613" y1="16487" x2="23613" y2="16487"/>
                          <a14:foregroundMark x1="38827" y1="7348" x2="38827" y2="7348"/>
                          <a14:foregroundMark x1="59271" y1="6452" x2="59271" y2="6452"/>
                          <a14:foregroundMark x1="70998" y1="11470" x2="70998" y2="11470"/>
                          <a14:foregroundMark x1="81141" y1="18817" x2="81141" y2="18817"/>
                          <a14:foregroundMark x1="89857" y1="37814" x2="89857" y2="37814"/>
                          <a14:foregroundMark x1="90650" y1="53405" x2="90650" y2="53405"/>
                          <a14:foregroundMark x1="66561" y1="88889" x2="66561" y2="88889"/>
                          <a14:foregroundMark x1="62124" y1="90502" x2="62124" y2="90502"/>
                          <a14:foregroundMark x1="54834" y1="93011" x2="54834" y2="93011"/>
                          <a14:foregroundMark x1="15531" y1="70789" x2="15531" y2="70789"/>
                          <a14:foregroundMark x1="11886" y1="60932" x2="11886" y2="609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8" r="4302"/>
            <a:stretch/>
          </p:blipFill>
          <p:spPr>
            <a:xfrm>
              <a:off x="5220072" y="908056"/>
              <a:ext cx="2880320" cy="2889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9085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>
            <a:extLst>
              <a:ext uri="{FF2B5EF4-FFF2-40B4-BE49-F238E27FC236}">
                <a16:creationId xmlns:a16="http://schemas.microsoft.com/office/drawing/2014/main" id="{1A6918EB-9D11-4ADA-91BE-1AE1562E1E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966660"/>
            <a:ext cx="8712968" cy="635000"/>
          </a:xfrm>
          <a:prstGeom prst="roundRect">
            <a:avLst>
              <a:gd name="adj" fmla="val 0"/>
            </a:avLst>
          </a:prstGeom>
          <a:gradFill>
            <a:gsLst>
              <a:gs pos="27000">
                <a:srgbClr val="FFCC00"/>
              </a:gs>
              <a:gs pos="62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400" b="1" dirty="0">
                <a:solidFill>
                  <a:srgbClr val="0070C0"/>
                </a:solidFill>
              </a:rPr>
              <a:t>Περιγραφή Σταδίων Ερευνητικής Διαδικασίας</a:t>
            </a:r>
            <a:endParaRPr lang="en-US" altLang="ko-KR" sz="3400" b="1" dirty="0">
              <a:solidFill>
                <a:srgbClr val="0070C0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336BC51-AF0C-4712-8F1C-6004EA993BFF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1628800"/>
            <a:ext cx="8682608" cy="2769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altLang="ko-KR" sz="2600" b="1" dirty="0">
                <a:solidFill>
                  <a:schemeClr val="tx1"/>
                </a:solidFill>
                <a:latin typeface="Calibri"/>
              </a:rPr>
              <a:t>Ερευνητικά Εργαλεία Συλλογής Δεδομένων:</a:t>
            </a:r>
          </a:p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l-GR" altLang="ko-KR" sz="2000" dirty="0">
                <a:solidFill>
                  <a:schemeClr val="tx1"/>
                </a:solidFill>
                <a:latin typeface="Calibri"/>
              </a:rPr>
              <a:t>Χρησιμοποιήθηκαν τα ακόλουθα ερευνητικά εργαλεία για τη συλλογή των δεδομένων της έρευνας:</a:t>
            </a:r>
          </a:p>
          <a:p>
            <a:pPr marL="450850" marR="0" lvl="0" indent="-450850" algn="just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AutoNum type="arabicPeriod"/>
              <a:tabLst/>
              <a:defRPr/>
            </a:pPr>
            <a:r>
              <a:rPr lang="el-GR" altLang="ko-KR" sz="2000" dirty="0">
                <a:solidFill>
                  <a:schemeClr val="tx1"/>
                </a:solidFill>
                <a:latin typeface="Calibri"/>
              </a:rPr>
              <a:t>συνεντεύξεις από περίοικους, μαθητές και εκπαιδευτικούς</a:t>
            </a:r>
          </a:p>
          <a:p>
            <a:pPr marL="457200" marR="0" lvl="0" indent="-457200" algn="just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AutoNum type="arabicPeriod"/>
              <a:tabLst/>
              <a:defRPr/>
            </a:pPr>
            <a:r>
              <a:rPr lang="el-GR" altLang="ko-KR" sz="2000" dirty="0">
                <a:solidFill>
                  <a:schemeClr val="tx1"/>
                </a:solidFill>
                <a:latin typeface="Calibri"/>
              </a:rPr>
              <a:t>συμμετοχική παρατήρηση, όπου οι μαθητές προσπάθησαν να περιγράψουν την περιοχή</a:t>
            </a:r>
          </a:p>
          <a:p>
            <a:pPr marL="457200" marR="0" lvl="0" indent="-457200" algn="just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AutoNum type="arabicPeriod"/>
              <a:tabLst/>
              <a:defRPr/>
            </a:pPr>
            <a:r>
              <a:rPr lang="el-GR" altLang="ko-KR" sz="2000" dirty="0">
                <a:solidFill>
                  <a:schemeClr val="tx1"/>
                </a:solidFill>
                <a:latin typeface="Calibri"/>
              </a:rPr>
              <a:t>προσωπικές εμπειρίες των συμμετεχόντων (Πρέσβειρες Οδικής Ασφάλειας).</a:t>
            </a:r>
          </a:p>
        </p:txBody>
      </p:sp>
      <p:pic>
        <p:nvPicPr>
          <p:cNvPr id="6" name="Picture 5" descr="A group of people outside&#10;&#10;Description automatically generated with low confidence">
            <a:extLst>
              <a:ext uri="{FF2B5EF4-FFF2-40B4-BE49-F238E27FC236}">
                <a16:creationId xmlns:a16="http://schemas.microsoft.com/office/drawing/2014/main" id="{1DAF6EC7-90DD-4C06-AC86-704FB1A96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4397814"/>
            <a:ext cx="2160241" cy="1623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54C2D23-ABCB-46F2-BC36-2E458AB0B551}"/>
              </a:ext>
            </a:extLst>
          </p:cNvPr>
          <p:cNvGrpSpPr/>
          <p:nvPr/>
        </p:nvGrpSpPr>
        <p:grpSpPr>
          <a:xfrm>
            <a:off x="2768773" y="4217220"/>
            <a:ext cx="3819451" cy="1804068"/>
            <a:chOff x="1861828" y="4217220"/>
            <a:chExt cx="3819451" cy="1804068"/>
          </a:xfrm>
        </p:grpSpPr>
        <p:pic>
          <p:nvPicPr>
            <p:cNvPr id="9" name="Picture 8" descr="Map&#10;&#10;Description automatically generated with medium confidence">
              <a:extLst>
                <a:ext uri="{FF2B5EF4-FFF2-40B4-BE49-F238E27FC236}">
                  <a16:creationId xmlns:a16="http://schemas.microsoft.com/office/drawing/2014/main" id="{8709D58D-11FD-499D-9B42-C802213D3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576534" y="3916543"/>
              <a:ext cx="1804067" cy="24054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A4288D60-E154-4B11-81F4-9D3BBB58F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1" t="10101"/>
            <a:stretch/>
          </p:blipFill>
          <p:spPr>
            <a:xfrm>
              <a:off x="1861828" y="4217220"/>
              <a:ext cx="1300374" cy="18040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4" name="Picture 13" descr="A group of people standing on a sidewalk&#10;&#10;Description automatically generated with low confidence">
            <a:extLst>
              <a:ext uri="{FF2B5EF4-FFF2-40B4-BE49-F238E27FC236}">
                <a16:creationId xmlns:a16="http://schemas.microsoft.com/office/drawing/2014/main" id="{DEE68DB2-CD76-4E66-92C7-7E4ED660F1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9" r="8263"/>
          <a:stretch/>
        </p:blipFill>
        <p:spPr>
          <a:xfrm>
            <a:off x="179512" y="4414578"/>
            <a:ext cx="2373238" cy="147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10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8">
            <a:extLst>
              <a:ext uri="{FF2B5EF4-FFF2-40B4-BE49-F238E27FC236}">
                <a16:creationId xmlns:a16="http://schemas.microsoft.com/office/drawing/2014/main" id="{59234075-AE82-4985-99DB-2E63455A02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4027" y="2712205"/>
            <a:ext cx="8712968" cy="258900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2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220 h 10000"/>
              <a:gd name="connsiteX0" fmla="*/ 0 w 10000"/>
              <a:gd name="connsiteY0" fmla="*/ 5942 h 12722"/>
              <a:gd name="connsiteX1" fmla="*/ 10000 w 10000"/>
              <a:gd name="connsiteY1" fmla="*/ 0 h 12722"/>
              <a:gd name="connsiteX2" fmla="*/ 10000 w 10000"/>
              <a:gd name="connsiteY2" fmla="*/ 12722 h 12722"/>
              <a:gd name="connsiteX3" fmla="*/ 0 w 10000"/>
              <a:gd name="connsiteY3" fmla="*/ 12722 h 12722"/>
              <a:gd name="connsiteX4" fmla="*/ 0 w 10000"/>
              <a:gd name="connsiteY4" fmla="*/ 5942 h 12722"/>
              <a:gd name="connsiteX0" fmla="*/ 0 w 10000"/>
              <a:gd name="connsiteY0" fmla="*/ 8570 h 15350"/>
              <a:gd name="connsiteX1" fmla="*/ 9984 w 10000"/>
              <a:gd name="connsiteY1" fmla="*/ 0 h 15350"/>
              <a:gd name="connsiteX2" fmla="*/ 10000 w 10000"/>
              <a:gd name="connsiteY2" fmla="*/ 15350 h 15350"/>
              <a:gd name="connsiteX3" fmla="*/ 0 w 10000"/>
              <a:gd name="connsiteY3" fmla="*/ 15350 h 15350"/>
              <a:gd name="connsiteX4" fmla="*/ 0 w 10000"/>
              <a:gd name="connsiteY4" fmla="*/ 8570 h 15350"/>
              <a:gd name="connsiteX0" fmla="*/ 0 w 10000"/>
              <a:gd name="connsiteY0" fmla="*/ 6568 h 15350"/>
              <a:gd name="connsiteX1" fmla="*/ 9984 w 10000"/>
              <a:gd name="connsiteY1" fmla="*/ 0 h 15350"/>
              <a:gd name="connsiteX2" fmla="*/ 10000 w 10000"/>
              <a:gd name="connsiteY2" fmla="*/ 15350 h 15350"/>
              <a:gd name="connsiteX3" fmla="*/ 0 w 10000"/>
              <a:gd name="connsiteY3" fmla="*/ 15350 h 15350"/>
              <a:gd name="connsiteX4" fmla="*/ 0 w 10000"/>
              <a:gd name="connsiteY4" fmla="*/ 6568 h 1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5350">
                <a:moveTo>
                  <a:pt x="0" y="6568"/>
                </a:moveTo>
                <a:lnTo>
                  <a:pt x="9984" y="0"/>
                </a:lnTo>
                <a:cubicBezTo>
                  <a:pt x="9989" y="5117"/>
                  <a:pt x="9995" y="10233"/>
                  <a:pt x="10000" y="15350"/>
                </a:cubicBezTo>
                <a:lnTo>
                  <a:pt x="0" y="15350"/>
                </a:lnTo>
                <a:lnTo>
                  <a:pt x="0" y="6568"/>
                </a:lnTo>
                <a:close/>
              </a:path>
            </a:pathLst>
          </a:custGeom>
          <a:gradFill>
            <a:gsLst>
              <a:gs pos="24000">
                <a:srgbClr val="FFCC00"/>
              </a:gs>
              <a:gs pos="59000">
                <a:srgbClr val="FFFF66"/>
              </a:gs>
              <a:gs pos="100000">
                <a:srgbClr val="FFFF66"/>
              </a:gs>
            </a:gsLst>
            <a:path path="circle">
              <a:fillToRect t="100000" r="100000"/>
            </a:path>
          </a:gra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400" b="1" dirty="0">
                <a:solidFill>
                  <a:srgbClr val="0070C0"/>
                </a:solidFill>
              </a:rPr>
              <a:t>   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altLang="ko-KR" sz="3400" b="1" dirty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2200" b="1" dirty="0">
                <a:solidFill>
                  <a:srgbClr val="0070C0"/>
                </a:solidFill>
              </a:rPr>
              <a:t>Αποτελέσματα και Συμπεράσματα /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2600" b="1" dirty="0">
                <a:solidFill>
                  <a:srgbClr val="0070C0"/>
                </a:solidFill>
              </a:rPr>
              <a:t>Διάχυση Αποτελεσμάτων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F1705E-3014-4BDE-B4F9-C756DD539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052736"/>
            <a:ext cx="3497207" cy="490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1544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>
            <a:extLst>
              <a:ext uri="{FF2B5EF4-FFF2-40B4-BE49-F238E27FC236}">
                <a16:creationId xmlns:a16="http://schemas.microsoft.com/office/drawing/2014/main" id="{1A6918EB-9D11-4ADA-91BE-1AE1562E1E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966660"/>
            <a:ext cx="8712968" cy="635000"/>
          </a:xfrm>
          <a:prstGeom prst="roundRect">
            <a:avLst>
              <a:gd name="adj" fmla="val 0"/>
            </a:avLst>
          </a:prstGeom>
          <a:gradFill>
            <a:gsLst>
              <a:gs pos="27000">
                <a:srgbClr val="FFCC00"/>
              </a:gs>
              <a:gs pos="62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2500" b="1" dirty="0">
                <a:solidFill>
                  <a:srgbClr val="0070C0"/>
                </a:solidFill>
              </a:rPr>
              <a:t>Αποτελέσματα και Συμπεράσματα / Διάχυση Αποτελεσμάτων</a:t>
            </a:r>
            <a:endParaRPr lang="en-US" altLang="ko-KR" sz="2500" b="1" dirty="0">
              <a:solidFill>
                <a:srgbClr val="0070C0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336BC51-AF0C-4712-8F1C-6004EA993BFF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1628800"/>
            <a:ext cx="509681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altLang="ko-KR" sz="2600" b="1" dirty="0">
                <a:solidFill>
                  <a:schemeClr val="tx1"/>
                </a:solidFill>
                <a:latin typeface="Calibri"/>
              </a:rPr>
              <a:t>Αποτελέσματα:</a:t>
            </a:r>
          </a:p>
        </p:txBody>
      </p:sp>
      <p:pic>
        <p:nvPicPr>
          <p:cNvPr id="8" name="Picture 7" descr="A picture containing text, electronics, display, screenshot&#10;&#10;Description automatically generated">
            <a:extLst>
              <a:ext uri="{FF2B5EF4-FFF2-40B4-BE49-F238E27FC236}">
                <a16:creationId xmlns:a16="http://schemas.microsoft.com/office/drawing/2014/main" id="{E7C1B9E3-E788-465A-94ED-DB29CD23D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420564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202CB122-D2D2-4834-BEDA-D762F1B08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11" y="1792277"/>
            <a:ext cx="3934344" cy="2212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picture containing text, electronics, screenshot, sign&#10;&#10;Description automatically generated">
            <a:extLst>
              <a:ext uri="{FF2B5EF4-FFF2-40B4-BE49-F238E27FC236}">
                <a16:creationId xmlns:a16="http://schemas.microsoft.com/office/drawing/2014/main" id="{32DD6DFF-4907-452C-B38D-0E30C7F16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11" y="4365104"/>
            <a:ext cx="395076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CEFF6F5C-04F5-455A-A513-14E769D5D8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2055484"/>
            <a:ext cx="4104456" cy="1948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l-GR" altLang="ko-KR" sz="1800" dirty="0">
                <a:solidFill>
                  <a:schemeClr val="tx1"/>
                </a:solidFill>
                <a:latin typeface="Calibri"/>
              </a:rPr>
              <a:t>Μερικά από τα αποτελέσματα της συμμετοχικής παρατήρησης των μαθητών της ΟΜΑΔΑΣ 1, ΟΜΑΔΑΣ 2 και ΟΜΑΔΑΣ 3 του </a:t>
            </a:r>
            <a:r>
              <a:rPr lang="en-US" altLang="ko-KR" sz="1800" dirty="0">
                <a:solidFill>
                  <a:schemeClr val="tx1"/>
                </a:solidFill>
                <a:latin typeface="Calibri"/>
              </a:rPr>
              <a:t>PULCHRA</a:t>
            </a:r>
            <a:r>
              <a:rPr lang="el-GR" altLang="ko-KR" sz="1800" dirty="0">
                <a:solidFill>
                  <a:schemeClr val="tx1"/>
                </a:solidFill>
                <a:latin typeface="Calibri"/>
              </a:rPr>
              <a:t> συνοψίζονται στις εικόνες που ακολουθούν.</a:t>
            </a:r>
          </a:p>
        </p:txBody>
      </p:sp>
    </p:spTree>
    <p:extLst>
      <p:ext uri="{BB962C8B-B14F-4D97-AF65-F5344CB8AC3E}">
        <p14:creationId xmlns:p14="http://schemas.microsoft.com/office/powerpoint/2010/main" val="276767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>
            <a:extLst>
              <a:ext uri="{FF2B5EF4-FFF2-40B4-BE49-F238E27FC236}">
                <a16:creationId xmlns:a16="http://schemas.microsoft.com/office/drawing/2014/main" id="{1A6918EB-9D11-4ADA-91BE-1AE1562E1E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966660"/>
            <a:ext cx="8712968" cy="635000"/>
          </a:xfrm>
          <a:prstGeom prst="roundRect">
            <a:avLst>
              <a:gd name="adj" fmla="val 0"/>
            </a:avLst>
          </a:prstGeom>
          <a:gradFill>
            <a:gsLst>
              <a:gs pos="27000">
                <a:srgbClr val="FFCC00"/>
              </a:gs>
              <a:gs pos="62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2500" b="1" dirty="0">
                <a:solidFill>
                  <a:srgbClr val="0070C0"/>
                </a:solidFill>
              </a:rPr>
              <a:t>Αποτελέσματα και Συμπεράσματα / Διάχυση Αποτελεσμάτων</a:t>
            </a:r>
            <a:endParaRPr lang="en-US" altLang="ko-KR" sz="2500" b="1" dirty="0">
              <a:solidFill>
                <a:srgbClr val="0070C0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336BC51-AF0C-4712-8F1C-6004EA993BFF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1628800"/>
            <a:ext cx="509681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altLang="ko-KR" sz="2600" b="1" dirty="0">
                <a:solidFill>
                  <a:schemeClr val="tx1"/>
                </a:solidFill>
                <a:latin typeface="Calibri"/>
              </a:rPr>
              <a:t>Αποτελέσματα: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FF6F5C-04F5-455A-A513-14E769D5D8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2055484"/>
            <a:ext cx="5544616" cy="1157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l-GR" altLang="ko-KR" sz="1800" dirty="0">
                <a:solidFill>
                  <a:schemeClr val="tx1"/>
                </a:solidFill>
                <a:latin typeface="Calibri"/>
              </a:rPr>
              <a:t>Μερικά από τα</a:t>
            </a:r>
            <a:r>
              <a:rPr lang="en-US" altLang="ko-KR" sz="1800" dirty="0">
                <a:solidFill>
                  <a:schemeClr val="tx1"/>
                </a:solidFill>
                <a:latin typeface="Calibri"/>
              </a:rPr>
              <a:t> </a:t>
            </a:r>
            <a:r>
              <a:rPr lang="el-GR" altLang="ko-KR" sz="1800" dirty="0">
                <a:solidFill>
                  <a:schemeClr val="tx1"/>
                </a:solidFill>
                <a:latin typeface="Calibri"/>
              </a:rPr>
              <a:t>αποτελέσματα της συνέντευξης και διατύπωσης προσωπικών εμπειριών από τις Πρέσβειρες Οδικής ασφάλειας συνοψίζονται στα ακόλουθα:</a:t>
            </a:r>
          </a:p>
        </p:txBody>
      </p:sp>
      <p:pic>
        <p:nvPicPr>
          <p:cNvPr id="9" name="Picture 8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A6786F78-0288-4ECD-A77C-D8CBA89097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80596"/>
            <a:ext cx="2928200" cy="1651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467DE032-7510-4B78-90A5-B74C5B3EA01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3393561"/>
            <a:ext cx="8688840" cy="291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Tx/>
              <a:buSzTx/>
              <a:buAutoNum type="arabicPeriod"/>
              <a:tabLst/>
              <a:defRPr/>
            </a:pPr>
            <a:r>
              <a:rPr lang="el-GR" altLang="ko-KR" sz="1700" dirty="0">
                <a:solidFill>
                  <a:schemeClr val="tx1"/>
                </a:solidFill>
                <a:latin typeface="Calibri"/>
              </a:rPr>
              <a:t>Να υπάρχει πρόσβαση για ΑΜΕΑ, μητέρες με βρεφικά καρότσια, ηλικιωμένους κ.ά. σε όλα τα δημόσια κτίρια.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Tx/>
              <a:buSzTx/>
              <a:buAutoNum type="arabicPeriod"/>
              <a:tabLst/>
              <a:defRPr/>
            </a:pPr>
            <a:r>
              <a:rPr lang="el-GR" altLang="ko-KR" sz="1700" dirty="0">
                <a:solidFill>
                  <a:schemeClr val="tx1"/>
                </a:solidFill>
                <a:latin typeface="Calibri"/>
              </a:rPr>
              <a:t>Οι χώροι στάθμευσης ΑΜΕΑ να χρησιμοποιούνται για τον σκοπό αυτόν και μόνο.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Tx/>
              <a:buSzTx/>
              <a:buAutoNum type="arabicPeriod"/>
              <a:tabLst/>
              <a:defRPr/>
            </a:pPr>
            <a:r>
              <a:rPr lang="el-GR" altLang="ko-KR" sz="1700" dirty="0">
                <a:solidFill>
                  <a:schemeClr val="tx1"/>
                </a:solidFill>
                <a:latin typeface="Calibri"/>
              </a:rPr>
              <a:t>Τα πεζοδρόμια να είναι </a:t>
            </a:r>
            <a:r>
              <a:rPr lang="el-GR" altLang="ko-KR" sz="1700" dirty="0" err="1">
                <a:solidFill>
                  <a:schemeClr val="tx1"/>
                </a:solidFill>
                <a:latin typeface="Calibri"/>
              </a:rPr>
              <a:t>διαπλατυσμένα</a:t>
            </a:r>
            <a:r>
              <a:rPr lang="el-GR" altLang="ko-KR" sz="1700" dirty="0">
                <a:solidFill>
                  <a:schemeClr val="tx1"/>
                </a:solidFill>
                <a:latin typeface="Calibri"/>
              </a:rPr>
              <a:t> και να μη διακόπτονται από πινακίδες, δέντρα ή οτιδήποτε άλλο δυσχεραίνει τη διακίνηση των πεζών και ειδικότερα των ΑΜΕΑ.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Tx/>
              <a:buSzTx/>
              <a:buAutoNum type="arabicPeriod"/>
              <a:tabLst/>
              <a:defRPr/>
            </a:pPr>
            <a:r>
              <a:rPr lang="el-GR" altLang="ko-KR" sz="1700" dirty="0">
                <a:solidFill>
                  <a:schemeClr val="tx1"/>
                </a:solidFill>
                <a:latin typeface="Calibri"/>
              </a:rPr>
              <a:t>Να δημιουργηθούν ποδηλατόδρομοι, τηρουμένων όλων των κριτηρίων ασφάλειας.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Tx/>
              <a:buSzTx/>
              <a:buAutoNum type="arabicPeriod"/>
              <a:tabLst/>
              <a:defRPr/>
            </a:pPr>
            <a:r>
              <a:rPr lang="el-GR" altLang="ko-KR" sz="1700" dirty="0">
                <a:solidFill>
                  <a:schemeClr val="tx1"/>
                </a:solidFill>
                <a:latin typeface="Calibri"/>
              </a:rPr>
              <a:t>Να τοποθετηθούν ασφαλείς στάσεις λεωφορείων, οι οποίες θα εξυπηρετούν τους μαθητές των εκπαιδευτικών ιδρυμάτων της περιοχής.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Tx/>
              <a:buSzTx/>
              <a:buAutoNum type="arabicPeriod"/>
              <a:tabLst/>
              <a:defRPr/>
            </a:pPr>
            <a:r>
              <a:rPr lang="el-GR" altLang="ko-KR" sz="1700" dirty="0">
                <a:solidFill>
                  <a:schemeClr val="tx1"/>
                </a:solidFill>
                <a:latin typeface="Calibri"/>
              </a:rPr>
              <a:t>Να τοποθετηθούν έξυπνες συσκευές, π.χ. πάρκο </a:t>
            </a:r>
            <a:r>
              <a:rPr lang="el-GR" altLang="ko-KR" sz="1700" dirty="0" err="1">
                <a:solidFill>
                  <a:schemeClr val="tx1"/>
                </a:solidFill>
                <a:latin typeface="Calibri"/>
              </a:rPr>
              <a:t>φωτοβολταϊκών</a:t>
            </a:r>
            <a:r>
              <a:rPr lang="el-GR" altLang="ko-KR" sz="1700" dirty="0">
                <a:solidFill>
                  <a:schemeClr val="tx1"/>
                </a:solidFill>
                <a:latin typeface="Calibri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Tx/>
              <a:buSzTx/>
              <a:buAutoNum type="arabicPeriod"/>
              <a:tabLst/>
              <a:defRPr/>
            </a:pPr>
            <a:r>
              <a:rPr lang="el-GR" altLang="ko-KR" sz="1700" dirty="0">
                <a:solidFill>
                  <a:schemeClr val="tx1"/>
                </a:solidFill>
                <a:latin typeface="Calibri"/>
              </a:rPr>
              <a:t>Να καλλιεργηθεί κουλτούρα σεβασμού προς τον συνάνθρωπο.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AutoNum type="arabicPeriod"/>
              <a:tabLst/>
              <a:defRPr/>
            </a:pPr>
            <a:endParaRPr lang="el-GR" altLang="ko-KR" sz="17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760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>
            <a:extLst>
              <a:ext uri="{FF2B5EF4-FFF2-40B4-BE49-F238E27FC236}">
                <a16:creationId xmlns:a16="http://schemas.microsoft.com/office/drawing/2014/main" id="{1A6918EB-9D11-4ADA-91BE-1AE1562E1E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966660"/>
            <a:ext cx="8712968" cy="635000"/>
          </a:xfrm>
          <a:prstGeom prst="roundRect">
            <a:avLst>
              <a:gd name="adj" fmla="val 0"/>
            </a:avLst>
          </a:prstGeom>
          <a:gradFill>
            <a:gsLst>
              <a:gs pos="27000">
                <a:srgbClr val="FFCC00"/>
              </a:gs>
              <a:gs pos="62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2500" b="1" dirty="0">
                <a:solidFill>
                  <a:srgbClr val="0070C0"/>
                </a:solidFill>
              </a:rPr>
              <a:t>Αποτελέσματα και Συμπεράσματα / Διάχυση Αποτελεσμάτων</a:t>
            </a:r>
            <a:endParaRPr lang="en-US" altLang="ko-KR" sz="2500" b="1" dirty="0">
              <a:solidFill>
                <a:srgbClr val="0070C0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336BC51-AF0C-4712-8F1C-6004EA993BFF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1628800"/>
            <a:ext cx="509681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altLang="ko-KR" sz="2600" b="1" dirty="0">
                <a:solidFill>
                  <a:schemeClr val="tx1"/>
                </a:solidFill>
                <a:latin typeface="Calibri"/>
              </a:rPr>
              <a:t>Αποτελέσματα: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FF6F5C-04F5-455A-A513-14E769D5D820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2055484"/>
            <a:ext cx="8568952" cy="2741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l-GR" altLang="ko-KR" sz="1800" dirty="0">
                <a:solidFill>
                  <a:schemeClr val="tx1"/>
                </a:solidFill>
                <a:latin typeface="Calibri"/>
              </a:rPr>
              <a:t>Τα ποιοτικά χαρακτηριστικά παρουσιάζονται σε </a:t>
            </a:r>
            <a:r>
              <a:rPr lang="el-GR" altLang="ko-KR" sz="2200" b="1" dirty="0">
                <a:solidFill>
                  <a:schemeClr val="tx1"/>
                </a:solidFill>
                <a:latin typeface="Calibri"/>
              </a:rPr>
              <a:t>ηλεκτρονικό χάρτη (</a:t>
            </a:r>
            <a:r>
              <a:rPr lang="en-US" altLang="ko-KR" sz="2200" b="1" dirty="0">
                <a:solidFill>
                  <a:schemeClr val="tx1"/>
                </a:solidFill>
                <a:latin typeface="Calibri"/>
              </a:rPr>
              <a:t>URBAN RENOVATION MAP)</a:t>
            </a:r>
            <a:r>
              <a:rPr lang="el-GR" altLang="ko-KR" sz="2200" b="1" dirty="0">
                <a:solidFill>
                  <a:schemeClr val="tx1"/>
                </a:solidFill>
                <a:latin typeface="Calibri"/>
              </a:rPr>
              <a:t>,</a:t>
            </a:r>
            <a:r>
              <a:rPr lang="el-GR" altLang="ko-KR" sz="1800" dirty="0">
                <a:solidFill>
                  <a:schemeClr val="tx1"/>
                </a:solidFill>
                <a:latin typeface="Calibri"/>
              </a:rPr>
              <a:t> που δημιουργήθηκε από την ομάδα μας και ο οποίος παρουσιάζεται στο παρακάτω </a:t>
            </a:r>
            <a:r>
              <a:rPr lang="en-US" altLang="ko-KR" sz="1800" dirty="0">
                <a:solidFill>
                  <a:schemeClr val="tx1"/>
                </a:solidFill>
                <a:latin typeface="Calibri"/>
              </a:rPr>
              <a:t>link</a:t>
            </a:r>
            <a:r>
              <a:rPr lang="el-GR" altLang="ko-KR" sz="1800" dirty="0">
                <a:solidFill>
                  <a:schemeClr val="tx1"/>
                </a:solidFill>
                <a:latin typeface="Calibri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endParaRPr lang="el-GR" altLang="ko-KR" sz="1800" dirty="0">
              <a:solidFill>
                <a:schemeClr val="tx1"/>
              </a:solidFill>
              <a:latin typeface="Calibri"/>
            </a:endParaRPr>
          </a:p>
          <a:p>
            <a:pPr algn="just"/>
            <a:r>
              <a:rPr lang="el-GR" sz="2200" u="sng" dirty="0">
                <a:hlinkClick r:id="rId2"/>
              </a:rPr>
              <a:t>https://www.figma.com/proto/P6QYEPTq75Tj3lP7H9zBdr/PULCHRA-Urban-Renovation-Map?node-id=204%3A3&amp;scaling=min-zoom&amp;page-id=204%3A2</a:t>
            </a:r>
            <a:endParaRPr lang="el-GR" sz="2200" dirty="0"/>
          </a:p>
          <a:p>
            <a:r>
              <a:rPr lang="el-GR" dirty="0"/>
              <a:t> </a:t>
            </a:r>
          </a:p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endParaRPr lang="el-GR" altLang="ko-KR" sz="18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780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>
            <a:extLst>
              <a:ext uri="{FF2B5EF4-FFF2-40B4-BE49-F238E27FC236}">
                <a16:creationId xmlns:a16="http://schemas.microsoft.com/office/drawing/2014/main" id="{1A6918EB-9D11-4ADA-91BE-1AE1562E1E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966660"/>
            <a:ext cx="8712968" cy="635000"/>
          </a:xfrm>
          <a:prstGeom prst="roundRect">
            <a:avLst>
              <a:gd name="adj" fmla="val 0"/>
            </a:avLst>
          </a:prstGeom>
          <a:gradFill>
            <a:gsLst>
              <a:gs pos="27000">
                <a:srgbClr val="FFCC00"/>
              </a:gs>
              <a:gs pos="62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2500" b="1" dirty="0">
                <a:solidFill>
                  <a:srgbClr val="0070C0"/>
                </a:solidFill>
              </a:rPr>
              <a:t>Αποτελέσματα και Συμπεράσματα / Διάχυση Αποτελεσμάτων</a:t>
            </a:r>
            <a:endParaRPr lang="en-US" altLang="ko-KR" sz="2500" b="1" dirty="0">
              <a:solidFill>
                <a:srgbClr val="0070C0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336BC51-AF0C-4712-8F1C-6004EA993BFF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1628800"/>
            <a:ext cx="509681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altLang="ko-KR" sz="2600" b="1" dirty="0">
                <a:solidFill>
                  <a:schemeClr val="tx1"/>
                </a:solidFill>
                <a:latin typeface="Calibri"/>
              </a:rPr>
              <a:t>Συμπεράσματα: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FF6F5C-04F5-455A-A513-14E769D5D8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2055484"/>
            <a:ext cx="8712968" cy="1589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l-GR" altLang="ko-KR" sz="2000" dirty="0">
                <a:solidFill>
                  <a:schemeClr val="tx1"/>
                </a:solidFill>
                <a:latin typeface="Calibri"/>
              </a:rPr>
              <a:t>Μέσα από την έρευνα διαφαίνεται ότι η περιοχή περιμετρικά του Λυκείου Παραλιμνίου παρουσιάζει ανεπαρκή οργάνωση σε θέματα προσβασιμότητας και ασφάλειας.</a:t>
            </a:r>
          </a:p>
        </p:txBody>
      </p: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5751326-5182-479C-BC37-2EFBBA9A4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44" y="3007975"/>
            <a:ext cx="5204244" cy="2988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150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>
            <a:extLst>
              <a:ext uri="{FF2B5EF4-FFF2-40B4-BE49-F238E27FC236}">
                <a16:creationId xmlns:a16="http://schemas.microsoft.com/office/drawing/2014/main" id="{1A6918EB-9D11-4ADA-91BE-1AE1562E1E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966660"/>
            <a:ext cx="8712968" cy="635000"/>
          </a:xfrm>
          <a:prstGeom prst="roundRect">
            <a:avLst>
              <a:gd name="adj" fmla="val 0"/>
            </a:avLst>
          </a:prstGeom>
          <a:gradFill>
            <a:gsLst>
              <a:gs pos="27000">
                <a:srgbClr val="FFCC00"/>
              </a:gs>
              <a:gs pos="62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2500" b="1" dirty="0">
                <a:solidFill>
                  <a:srgbClr val="0070C0"/>
                </a:solidFill>
              </a:rPr>
              <a:t>Αποτελέσματα και Συμπεράσματα / Διάχυση Αποτελεσμάτων</a:t>
            </a:r>
            <a:endParaRPr lang="en-US" altLang="ko-KR" sz="2500" b="1" dirty="0">
              <a:solidFill>
                <a:srgbClr val="0070C0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336BC51-AF0C-4712-8F1C-6004EA993BFF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1628800"/>
            <a:ext cx="509681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altLang="ko-KR" sz="2600" b="1" dirty="0">
                <a:solidFill>
                  <a:schemeClr val="tx1"/>
                </a:solidFill>
                <a:latin typeface="Calibri"/>
              </a:rPr>
              <a:t>Συμπεράσματα: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FF6F5C-04F5-455A-A513-14E769D5D8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2055484"/>
            <a:ext cx="8712968" cy="2813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l-GR" altLang="ko-KR" sz="2200" dirty="0">
                <a:solidFill>
                  <a:schemeClr val="tx1"/>
                </a:solidFill>
                <a:latin typeface="Calibri"/>
              </a:rPr>
              <a:t>Συγκεκριμένα, παρατηρείται ανάγκη: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AutoNum type="arabicPeriod"/>
              <a:tabLst/>
              <a:defRPr/>
            </a:pPr>
            <a:r>
              <a:rPr lang="el-GR" altLang="ko-KR" sz="2200" dirty="0">
                <a:solidFill>
                  <a:schemeClr val="tx1"/>
                </a:solidFill>
                <a:latin typeface="Calibri"/>
              </a:rPr>
              <a:t>δημιουργίας υποδομών για ΑΜΕΑ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AutoNum type="arabicPeriod"/>
              <a:tabLst/>
              <a:defRPr/>
            </a:pPr>
            <a:r>
              <a:rPr lang="el-GR" altLang="ko-KR" sz="2200" dirty="0">
                <a:solidFill>
                  <a:schemeClr val="tx1"/>
                </a:solidFill>
                <a:latin typeface="Calibri"/>
              </a:rPr>
              <a:t>διαπλάτυνσης πεζοδρομίων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AutoNum type="arabicPeriod"/>
              <a:tabLst/>
              <a:defRPr/>
            </a:pPr>
            <a:r>
              <a:rPr lang="el-GR" altLang="ko-KR" sz="2200" dirty="0">
                <a:solidFill>
                  <a:schemeClr val="tx1"/>
                </a:solidFill>
                <a:latin typeface="Calibri"/>
              </a:rPr>
              <a:t>δημιουργίας ποδηλατοδρόμων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AutoNum type="arabicPeriod"/>
              <a:tabLst/>
              <a:defRPr/>
            </a:pPr>
            <a:r>
              <a:rPr lang="el-GR" altLang="ko-KR" sz="2200" dirty="0">
                <a:solidFill>
                  <a:schemeClr val="tx1"/>
                </a:solidFill>
                <a:latin typeface="Calibri"/>
              </a:rPr>
              <a:t> δημιουργίας σύγχρονων πάρκων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AutoNum type="arabicPeriod"/>
              <a:tabLst/>
              <a:defRPr/>
            </a:pPr>
            <a:r>
              <a:rPr lang="el-GR" altLang="ko-KR" sz="2200" dirty="0">
                <a:solidFill>
                  <a:schemeClr val="tx1"/>
                </a:solidFill>
                <a:latin typeface="Calibri"/>
              </a:rPr>
              <a:t>τοποθέτησης έξυπνων συσκευών (π.χ. ηλιακό δέντρο με φωτοβολταϊκά)</a:t>
            </a:r>
          </a:p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l-GR" altLang="ko-KR" sz="2200" dirty="0">
                <a:solidFill>
                  <a:schemeClr val="tx1"/>
                </a:solidFill>
                <a:latin typeface="Calibri"/>
              </a:rPr>
              <a:t> με στόχο τη βελτίωση της ποιότητας ζωής των κατοίκων.</a:t>
            </a:r>
          </a:p>
        </p:txBody>
      </p: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5751326-5182-479C-BC37-2EFBBA9A4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217"/>
            <a:ext cx="3888432" cy="2232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886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>
            <a:extLst>
              <a:ext uri="{FF2B5EF4-FFF2-40B4-BE49-F238E27FC236}">
                <a16:creationId xmlns:a16="http://schemas.microsoft.com/office/drawing/2014/main" id="{1A6918EB-9D11-4ADA-91BE-1AE1562E1E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966660"/>
            <a:ext cx="8712968" cy="635000"/>
          </a:xfrm>
          <a:prstGeom prst="roundRect">
            <a:avLst>
              <a:gd name="adj" fmla="val 0"/>
            </a:avLst>
          </a:prstGeom>
          <a:gradFill>
            <a:gsLst>
              <a:gs pos="27000">
                <a:srgbClr val="FFCC00"/>
              </a:gs>
              <a:gs pos="62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2500" b="1" dirty="0">
                <a:solidFill>
                  <a:srgbClr val="0070C0"/>
                </a:solidFill>
              </a:rPr>
              <a:t>Αποτελέσματα και Συμπεράσματα / Διάχυση Αποτελεσμάτων</a:t>
            </a:r>
            <a:endParaRPr lang="en-US" altLang="ko-KR" sz="2500" b="1" dirty="0">
              <a:solidFill>
                <a:srgbClr val="0070C0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336BC51-AF0C-4712-8F1C-6004EA993BFF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1628800"/>
            <a:ext cx="509681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altLang="ko-KR" sz="2600" b="1" dirty="0">
                <a:solidFill>
                  <a:schemeClr val="tx1"/>
                </a:solidFill>
                <a:latin typeface="Calibri"/>
              </a:rPr>
              <a:t>Διάχυση αποτελεσμάτων: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FF6F5C-04F5-455A-A513-14E769D5D8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2055484"/>
            <a:ext cx="8712968" cy="3461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endParaRPr lang="el-GR" altLang="ko-KR" sz="2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B78E722-71D3-45A1-ABDD-2460B76512E9}"/>
              </a:ext>
            </a:extLst>
          </p:cNvPr>
          <p:cNvSpPr txBox="1">
            <a:spLocks noChangeArrowheads="1"/>
          </p:cNvSpPr>
          <p:nvPr/>
        </p:nvSpPr>
        <p:spPr>
          <a:xfrm>
            <a:off x="195249" y="2132856"/>
            <a:ext cx="8714420" cy="3856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marR="0" lvl="0" indent="-182563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el-GR" altLang="ko-KR" sz="2100" dirty="0">
                <a:solidFill>
                  <a:schemeClr val="tx1"/>
                </a:solidFill>
                <a:latin typeface="Calibri"/>
                <a:sym typeface="Wingdings" panose="05000000000000000000" pitchFamily="2" charset="2"/>
              </a:rPr>
              <a:t>Δημοσίευση της ερευνητικής εργασίας στο ετήσιο περιοδικό του Λυκείου Παραλιμνίου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el-GR" altLang="ko-KR" sz="2100" dirty="0">
                <a:solidFill>
                  <a:schemeClr val="tx1"/>
                </a:solidFill>
                <a:latin typeface="Calibri"/>
                <a:sym typeface="Wingdings" panose="05000000000000000000" pitchFamily="2" charset="2"/>
              </a:rPr>
              <a:t>Ανάρτηση της ερευνητικής εργασίας στην ιστοσελίδα και στο </a:t>
            </a:r>
            <a:r>
              <a:rPr lang="en-US" altLang="ko-KR" sz="2100" dirty="0">
                <a:solidFill>
                  <a:schemeClr val="tx1"/>
                </a:solidFill>
                <a:latin typeface="Calibri"/>
                <a:sym typeface="Wingdings" panose="05000000000000000000" pitchFamily="2" charset="2"/>
              </a:rPr>
              <a:t>Facebook </a:t>
            </a:r>
            <a:r>
              <a:rPr lang="el-GR" altLang="ko-KR" sz="2100" dirty="0">
                <a:solidFill>
                  <a:schemeClr val="tx1"/>
                </a:solidFill>
                <a:latin typeface="Calibri"/>
                <a:sym typeface="Wingdings" panose="05000000000000000000" pitchFamily="2" charset="2"/>
              </a:rPr>
              <a:t>του Λυκείου Παραλιμνίου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el-GR" altLang="ko-KR" sz="2100" dirty="0">
                <a:solidFill>
                  <a:schemeClr val="tx1"/>
                </a:solidFill>
                <a:latin typeface="Calibri"/>
                <a:sym typeface="Wingdings" panose="05000000000000000000" pitchFamily="2" charset="2"/>
              </a:rPr>
              <a:t>Ανάρτηση της ερευνητικής εργασίας στο </a:t>
            </a:r>
            <a:r>
              <a:rPr lang="en-US" altLang="ko-KR" sz="2100" dirty="0">
                <a:solidFill>
                  <a:schemeClr val="tx1"/>
                </a:solidFill>
                <a:latin typeface="Calibri"/>
                <a:sym typeface="Wingdings" panose="05000000000000000000" pitchFamily="2" charset="2"/>
              </a:rPr>
              <a:t>Facebook </a:t>
            </a:r>
            <a:r>
              <a:rPr lang="el-GR" altLang="ko-KR" sz="2100" dirty="0">
                <a:solidFill>
                  <a:schemeClr val="tx1"/>
                </a:solidFill>
                <a:latin typeface="Calibri"/>
                <a:sym typeface="Wingdings" panose="05000000000000000000" pitchFamily="2" charset="2"/>
              </a:rPr>
              <a:t>και στο περιοδικό του Ευρωπαϊκού Προγράμματος</a:t>
            </a:r>
            <a:r>
              <a:rPr lang="en-US" altLang="ko-KR" sz="2100" dirty="0">
                <a:solidFill>
                  <a:schemeClr val="tx1"/>
                </a:solidFill>
                <a:latin typeface="Calibri"/>
                <a:sym typeface="Wingdings" panose="05000000000000000000" pitchFamily="2" charset="2"/>
              </a:rPr>
              <a:t> PULCHRA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el-GR" altLang="ko-KR" sz="2100" dirty="0">
                <a:solidFill>
                  <a:schemeClr val="tx1"/>
                </a:solidFill>
                <a:latin typeface="Calibri"/>
                <a:sym typeface="Wingdings" panose="05000000000000000000" pitchFamily="2" charset="2"/>
              </a:rPr>
              <a:t>Αποστολή αποτελεσμάτων της έρευνας στην τοπική αρχή (Δήμο Παραλιμνίου) και σε υπεύθυνους χάραξης πολιτικής (Υπουργείο Μεταφορών, Συγκοινωνιών και Έργων)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el-GR" altLang="ko-KR" sz="2100" dirty="0">
                <a:solidFill>
                  <a:schemeClr val="tx1"/>
                </a:solidFill>
                <a:latin typeface="Calibri"/>
              </a:rPr>
              <a:t>Συμμετοχή και βράβευση στα </a:t>
            </a:r>
            <a:r>
              <a:rPr lang="en-US" altLang="ko-KR" sz="2100" dirty="0">
                <a:solidFill>
                  <a:schemeClr val="tx1"/>
                </a:solidFill>
                <a:latin typeface="Calibri"/>
              </a:rPr>
              <a:t>CYPRUS EDUCATION LEADERS AWARDS 2021</a:t>
            </a:r>
            <a:endParaRPr lang="el-GR" altLang="ko-KR" sz="21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450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8">
            <a:extLst>
              <a:ext uri="{FF2B5EF4-FFF2-40B4-BE49-F238E27FC236}">
                <a16:creationId xmlns:a16="http://schemas.microsoft.com/office/drawing/2014/main" id="{59234075-AE82-4985-99DB-2E63455A02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4027" y="2712205"/>
            <a:ext cx="8712968" cy="258900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2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220 h 10000"/>
              <a:gd name="connsiteX0" fmla="*/ 0 w 10000"/>
              <a:gd name="connsiteY0" fmla="*/ 5942 h 12722"/>
              <a:gd name="connsiteX1" fmla="*/ 10000 w 10000"/>
              <a:gd name="connsiteY1" fmla="*/ 0 h 12722"/>
              <a:gd name="connsiteX2" fmla="*/ 10000 w 10000"/>
              <a:gd name="connsiteY2" fmla="*/ 12722 h 12722"/>
              <a:gd name="connsiteX3" fmla="*/ 0 w 10000"/>
              <a:gd name="connsiteY3" fmla="*/ 12722 h 12722"/>
              <a:gd name="connsiteX4" fmla="*/ 0 w 10000"/>
              <a:gd name="connsiteY4" fmla="*/ 5942 h 12722"/>
              <a:gd name="connsiteX0" fmla="*/ 0 w 10000"/>
              <a:gd name="connsiteY0" fmla="*/ 8570 h 15350"/>
              <a:gd name="connsiteX1" fmla="*/ 9984 w 10000"/>
              <a:gd name="connsiteY1" fmla="*/ 0 h 15350"/>
              <a:gd name="connsiteX2" fmla="*/ 10000 w 10000"/>
              <a:gd name="connsiteY2" fmla="*/ 15350 h 15350"/>
              <a:gd name="connsiteX3" fmla="*/ 0 w 10000"/>
              <a:gd name="connsiteY3" fmla="*/ 15350 h 15350"/>
              <a:gd name="connsiteX4" fmla="*/ 0 w 10000"/>
              <a:gd name="connsiteY4" fmla="*/ 8570 h 15350"/>
              <a:gd name="connsiteX0" fmla="*/ 0 w 10000"/>
              <a:gd name="connsiteY0" fmla="*/ 6568 h 15350"/>
              <a:gd name="connsiteX1" fmla="*/ 9984 w 10000"/>
              <a:gd name="connsiteY1" fmla="*/ 0 h 15350"/>
              <a:gd name="connsiteX2" fmla="*/ 10000 w 10000"/>
              <a:gd name="connsiteY2" fmla="*/ 15350 h 15350"/>
              <a:gd name="connsiteX3" fmla="*/ 0 w 10000"/>
              <a:gd name="connsiteY3" fmla="*/ 15350 h 15350"/>
              <a:gd name="connsiteX4" fmla="*/ 0 w 10000"/>
              <a:gd name="connsiteY4" fmla="*/ 6568 h 1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5350">
                <a:moveTo>
                  <a:pt x="0" y="6568"/>
                </a:moveTo>
                <a:lnTo>
                  <a:pt x="9984" y="0"/>
                </a:lnTo>
                <a:cubicBezTo>
                  <a:pt x="9989" y="5117"/>
                  <a:pt x="9995" y="10233"/>
                  <a:pt x="10000" y="15350"/>
                </a:cubicBezTo>
                <a:lnTo>
                  <a:pt x="0" y="15350"/>
                </a:lnTo>
                <a:lnTo>
                  <a:pt x="0" y="6568"/>
                </a:lnTo>
                <a:close/>
              </a:path>
            </a:pathLst>
          </a:custGeom>
          <a:gradFill>
            <a:gsLst>
              <a:gs pos="24000">
                <a:srgbClr val="FFCC00"/>
              </a:gs>
              <a:gs pos="59000">
                <a:srgbClr val="FFFF66"/>
              </a:gs>
              <a:gs pos="100000">
                <a:srgbClr val="FFFF66"/>
              </a:gs>
            </a:gsLst>
            <a:path path="circle">
              <a:fillToRect t="100000" r="100000"/>
            </a:path>
          </a:gra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400" b="1" dirty="0">
                <a:solidFill>
                  <a:srgbClr val="0070C0"/>
                </a:solidFill>
              </a:rPr>
              <a:t>   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altLang="ko-KR" sz="3400" b="1" dirty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4000" b="1" dirty="0">
                <a:solidFill>
                  <a:srgbClr val="0070C0"/>
                </a:solidFill>
              </a:rPr>
              <a:t> </a:t>
            </a:r>
            <a:r>
              <a:rPr lang="el-GR" altLang="ko-KR" sz="3800" b="1" dirty="0">
                <a:solidFill>
                  <a:srgbClr val="0070C0"/>
                </a:solidFill>
              </a:rPr>
              <a:t>Καινοτομία Έρευνας</a:t>
            </a:r>
            <a:endParaRPr lang="en-US" altLang="ko-KR" sz="3800" b="1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F1705E-3014-4BDE-B4F9-C756DD539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052736"/>
            <a:ext cx="3497207" cy="490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108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>
            <a:extLst>
              <a:ext uri="{FF2B5EF4-FFF2-40B4-BE49-F238E27FC236}">
                <a16:creationId xmlns:a16="http://schemas.microsoft.com/office/drawing/2014/main" id="{1A6918EB-9D11-4ADA-91BE-1AE1562E1E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966660"/>
            <a:ext cx="8712968" cy="635000"/>
          </a:xfrm>
          <a:prstGeom prst="roundRect">
            <a:avLst>
              <a:gd name="adj" fmla="val 0"/>
            </a:avLst>
          </a:prstGeom>
          <a:gradFill>
            <a:gsLst>
              <a:gs pos="27000">
                <a:srgbClr val="FFCC00"/>
              </a:gs>
              <a:gs pos="62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500" b="1" dirty="0">
                <a:solidFill>
                  <a:srgbClr val="0070C0"/>
                </a:solidFill>
              </a:rPr>
              <a:t> </a:t>
            </a:r>
            <a:r>
              <a:rPr lang="el-GR" altLang="ko-KR" sz="3400" b="1" dirty="0">
                <a:solidFill>
                  <a:srgbClr val="0070C0"/>
                </a:solidFill>
              </a:rPr>
              <a:t>Καινοτομία Έρευνας</a:t>
            </a:r>
            <a:endParaRPr lang="en-US" altLang="ko-KR" sz="3400" b="1" dirty="0">
              <a:solidFill>
                <a:srgbClr val="0070C0"/>
              </a:solidFill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FF6F5C-04F5-455A-A513-14E769D5D8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2055484"/>
            <a:ext cx="8712968" cy="3461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endParaRPr lang="el-GR" altLang="ko-KR" sz="2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B78E722-71D3-45A1-ABDD-2460B76512E9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1657828"/>
            <a:ext cx="8714420" cy="2878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l-GR" altLang="ko-KR" sz="2200" dirty="0">
                <a:solidFill>
                  <a:schemeClr val="tx1"/>
                </a:solidFill>
                <a:latin typeface="Calibri"/>
                <a:sym typeface="Wingdings" panose="05000000000000000000" pitchFamily="2" charset="2"/>
              </a:rPr>
              <a:t>Οι μαθητές: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el-GR" altLang="ko-KR" sz="2200" dirty="0">
                <a:solidFill>
                  <a:schemeClr val="tx1"/>
                </a:solidFill>
                <a:latin typeface="Calibri"/>
                <a:sym typeface="Wingdings" panose="05000000000000000000" pitchFamily="2" charset="2"/>
              </a:rPr>
              <a:t>συνεργάστηκαν με τους ερευνητές του </a:t>
            </a:r>
            <a:r>
              <a:rPr lang="el-GR" altLang="ko-KR" sz="2200" dirty="0" err="1">
                <a:solidFill>
                  <a:schemeClr val="tx1"/>
                </a:solidFill>
                <a:latin typeface="Calibri"/>
                <a:sym typeface="Wingdings" panose="05000000000000000000" pitchFamily="2" charset="2"/>
              </a:rPr>
              <a:t>ΑΠΚυ</a:t>
            </a:r>
            <a:r>
              <a:rPr lang="el-GR" altLang="ko-KR" sz="2200" dirty="0">
                <a:solidFill>
                  <a:schemeClr val="tx1"/>
                </a:solidFill>
                <a:latin typeface="Calibri"/>
                <a:sym typeface="Wingdings" panose="05000000000000000000" pitchFamily="2" charset="2"/>
              </a:rPr>
              <a:t>, αρμόδιους φορείς και την τοπική αρχή.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el-GR" altLang="ko-KR" sz="2200" dirty="0">
                <a:solidFill>
                  <a:schemeClr val="tx1"/>
                </a:solidFill>
                <a:latin typeface="Calibri"/>
                <a:sym typeface="Wingdings" panose="05000000000000000000" pitchFamily="2" charset="2"/>
              </a:rPr>
              <a:t>ανέπτυξαν δεξιότητες διερεύνησης και εφάρμοσαν τα στάδια μιας ερευνητικής εργασίας.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el-GR" altLang="ko-KR" sz="2200" dirty="0">
                <a:solidFill>
                  <a:schemeClr val="tx1"/>
                </a:solidFill>
                <a:latin typeface="Calibri"/>
              </a:rPr>
              <a:t>αντιλήφθηκαν ότι η εμπλοκή τους στα κοινά είναι απαραίτητη, προκειμένου να επιτευχθεί η βελτίωση της ποιότητας ζωής τους.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6450CC-8A3C-4DF6-97A0-E56ED61F15E2}"/>
              </a:ext>
            </a:extLst>
          </p:cNvPr>
          <p:cNvGrpSpPr/>
          <p:nvPr/>
        </p:nvGrpSpPr>
        <p:grpSpPr>
          <a:xfrm>
            <a:off x="207979" y="4610156"/>
            <a:ext cx="8627007" cy="1414697"/>
            <a:chOff x="207979" y="4610156"/>
            <a:chExt cx="8627007" cy="1414697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1CDFE99-308F-4976-BB70-35D7F34AA6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1"/>
            <a:stretch/>
          </p:blipFill>
          <p:spPr>
            <a:xfrm rot="5400000">
              <a:off x="95578" y="4763342"/>
              <a:ext cx="1356391" cy="11315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 descr="A picture containing person, person&#10;&#10;Description automatically generated">
              <a:extLst>
                <a:ext uri="{FF2B5EF4-FFF2-40B4-BE49-F238E27FC236}">
                  <a16:creationId xmlns:a16="http://schemas.microsoft.com/office/drawing/2014/main" id="{AF1C7892-9E37-4AFA-A327-1EE06198D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57121" y="4819208"/>
              <a:ext cx="1346131" cy="10095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 descr="A group of people posing for the camera&#10;&#10;Description automatically generated with medium confidence">
              <a:extLst>
                <a:ext uri="{FF2B5EF4-FFF2-40B4-BE49-F238E27FC236}">
                  <a16:creationId xmlns:a16="http://schemas.microsoft.com/office/drawing/2014/main" id="{C2E39BE8-ECED-4221-A099-F7BC8C517A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51"/>
            <a:stretch/>
          </p:blipFill>
          <p:spPr>
            <a:xfrm rot="16200000">
              <a:off x="1475138" y="4809926"/>
              <a:ext cx="1409140" cy="1009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AB1E1471-58E7-4D37-9318-1B6D89F7D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9847" y="4624670"/>
              <a:ext cx="2100275" cy="14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 descr="Two people in a room with a projector screen&#10;&#10;Description automatically generated with low confidence">
              <a:extLst>
                <a:ext uri="{FF2B5EF4-FFF2-40B4-BE49-F238E27FC236}">
                  <a16:creationId xmlns:a16="http://schemas.microsoft.com/office/drawing/2014/main" id="{13006E6D-5238-444D-B3B2-F65F1148B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1" y="4650941"/>
              <a:ext cx="2034588" cy="13563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939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1432B2-3B76-4B7B-B79C-8DC85D1603DF}"/>
              </a:ext>
            </a:extLst>
          </p:cNvPr>
          <p:cNvSpPr txBox="1"/>
          <p:nvPr/>
        </p:nvSpPr>
        <p:spPr>
          <a:xfrm>
            <a:off x="395536" y="1860788"/>
            <a:ext cx="763284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100" dirty="0">
                <a:latin typeface="Calibri"/>
              </a:rPr>
              <a:t>Εισαγωγή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100" dirty="0">
                <a:latin typeface="Calibri"/>
              </a:rPr>
              <a:t>Ανασκόπηση Βιβλιογραφίας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Σκοπός και Στόχοι Ερευνητικής Εργασίας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100" dirty="0">
                <a:latin typeface="Calibri"/>
              </a:rPr>
              <a:t>Περιγραφή Σταδίων Ερευνητικής Διαδικασίας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l-GR" sz="2100" dirty="0">
                <a:latin typeface="Calibri"/>
              </a:rPr>
              <a:t>         Χρονοδιάγραμμα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l-GR" sz="2100" dirty="0">
                <a:latin typeface="Calibri"/>
              </a:rPr>
              <a:t>         Μεθοδολογία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l-GR" sz="2100" dirty="0">
                <a:latin typeface="Calibri"/>
              </a:rPr>
              <a:t>         Συμμετέχοντες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l-GR" sz="2100" dirty="0">
                <a:latin typeface="Calibri"/>
              </a:rPr>
              <a:t>         Ερευνητικά Εργαλεία Συλλογής Δεδομένων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100" dirty="0">
                <a:latin typeface="Calibri"/>
              </a:rPr>
              <a:t>Αποτελέσματα και Συμπεράσματα / Διάχυση Αποτελεσμάτων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100" dirty="0">
                <a:latin typeface="Calibri"/>
              </a:rPr>
              <a:t>Καινοτομία  Έρευνας</a:t>
            </a:r>
          </a:p>
        </p:txBody>
      </p:sp>
      <p:sp>
        <p:nvSpPr>
          <p:cNvPr id="5" name="AutoShape 68">
            <a:extLst>
              <a:ext uri="{FF2B5EF4-FFF2-40B4-BE49-F238E27FC236}">
                <a16:creationId xmlns:a16="http://schemas.microsoft.com/office/drawing/2014/main" id="{1A6918EB-9D11-4ADA-91BE-1AE1562E1E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966660"/>
            <a:ext cx="8712968" cy="635000"/>
          </a:xfrm>
          <a:prstGeom prst="roundRect">
            <a:avLst>
              <a:gd name="adj" fmla="val 0"/>
            </a:avLst>
          </a:prstGeom>
          <a:gradFill>
            <a:gsLst>
              <a:gs pos="27000">
                <a:srgbClr val="FFCC00"/>
              </a:gs>
              <a:gs pos="62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400" b="1" dirty="0">
                <a:solidFill>
                  <a:srgbClr val="0070C0"/>
                </a:solidFill>
              </a:rPr>
              <a:t>  Περιεχόμενο της παρουσίασης</a:t>
            </a:r>
            <a:endParaRPr lang="en-US" altLang="ko-KR" sz="3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21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76200" y="152400"/>
            <a:ext cx="8772525" cy="112879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굴림" pitchFamily="34" charset="-127"/>
                <a:cs typeface="+mn-cs"/>
              </a:rPr>
              <a:t>Φωτογραφικά Στιγμιότυπα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427B7EB-74FF-425F-A340-0F87D66B8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45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4A6E333-6851-478C-B21F-FA6A81DEE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2552022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8C1A2E-3382-42F1-947D-AFDC46C4B3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27557" r="15350" b="9837"/>
          <a:stretch/>
        </p:blipFill>
        <p:spPr>
          <a:xfrm>
            <a:off x="3114177" y="2348880"/>
            <a:ext cx="5706295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68">
            <a:extLst>
              <a:ext uri="{FF2B5EF4-FFF2-40B4-BE49-F238E27FC236}">
                <a16:creationId xmlns:a16="http://schemas.microsoft.com/office/drawing/2014/main" id="{8D782545-4ABF-48CC-BAA6-43746EB5D7A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966660"/>
            <a:ext cx="8712968" cy="635000"/>
          </a:xfrm>
          <a:prstGeom prst="roundRect">
            <a:avLst>
              <a:gd name="adj" fmla="val 0"/>
            </a:avLst>
          </a:prstGeom>
          <a:gradFill>
            <a:gsLst>
              <a:gs pos="27000">
                <a:srgbClr val="FFCC00"/>
              </a:gs>
              <a:gs pos="62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2500" b="1" dirty="0">
                <a:solidFill>
                  <a:srgbClr val="0070C0"/>
                </a:solidFill>
              </a:rPr>
              <a:t>  		        Βράβευση	</a:t>
            </a:r>
            <a:endParaRPr lang="en-US" altLang="ko-KR" sz="3400" b="1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B5DABD-CF84-44F4-96CF-B62B36DCCA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t="4254" r="6820" b="11072"/>
          <a:stretch/>
        </p:blipFill>
        <p:spPr bwMode="auto">
          <a:xfrm>
            <a:off x="395536" y="1014593"/>
            <a:ext cx="2142577" cy="514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2702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>
            <a:extLst>
              <a:ext uri="{FF2B5EF4-FFF2-40B4-BE49-F238E27FC236}">
                <a16:creationId xmlns:a16="http://schemas.microsoft.com/office/drawing/2014/main" id="{1A6918EB-9D11-4ADA-91BE-1AE1562E1E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966660"/>
            <a:ext cx="8712968" cy="635000"/>
          </a:xfrm>
          <a:prstGeom prst="roundRect">
            <a:avLst>
              <a:gd name="adj" fmla="val 0"/>
            </a:avLst>
          </a:prstGeom>
          <a:gradFill>
            <a:gsLst>
              <a:gs pos="27000">
                <a:srgbClr val="FFCC00"/>
              </a:gs>
              <a:gs pos="62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400" b="1" dirty="0">
                <a:solidFill>
                  <a:srgbClr val="0070C0"/>
                </a:solidFill>
              </a:rPr>
              <a:t>  Ομάδα </a:t>
            </a:r>
            <a:r>
              <a:rPr lang="en-US" altLang="ko-KR" sz="3400" b="1" dirty="0">
                <a:solidFill>
                  <a:srgbClr val="0070C0"/>
                </a:solidFill>
              </a:rPr>
              <a:t>PULCHRA </a:t>
            </a:r>
            <a:r>
              <a:rPr lang="el-GR" altLang="ko-KR" sz="3400" b="1" dirty="0">
                <a:solidFill>
                  <a:srgbClr val="0070C0"/>
                </a:solidFill>
              </a:rPr>
              <a:t>Λυκείου Παραλιμνίου</a:t>
            </a:r>
            <a:endParaRPr lang="en-US" altLang="ko-KR" sz="34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4AFCDB-E9F5-454E-AEB2-1DED7CEEC363}"/>
              </a:ext>
            </a:extLst>
          </p:cNvPr>
          <p:cNvSpPr txBox="1"/>
          <p:nvPr/>
        </p:nvSpPr>
        <p:spPr>
          <a:xfrm>
            <a:off x="179512" y="1700808"/>
            <a:ext cx="871296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200" b="1" dirty="0"/>
              <a:t>Ομάδα μαθητών:</a:t>
            </a:r>
          </a:p>
          <a:p>
            <a:pPr algn="just"/>
            <a:r>
              <a:rPr lang="el-GR" dirty="0" err="1"/>
              <a:t>Ζάνη</a:t>
            </a:r>
            <a:r>
              <a:rPr lang="el-GR" dirty="0"/>
              <a:t> Αναστασία (Β31), </a:t>
            </a:r>
            <a:r>
              <a:rPr lang="el-GR" dirty="0" err="1"/>
              <a:t>Ζουβανάς</a:t>
            </a:r>
            <a:r>
              <a:rPr lang="el-GR" dirty="0"/>
              <a:t> Μιχαήλ Άγγελος (Β31), Κωνσταντίνου Άννα (Β31), Λουκά Χριστίνα (Β31), </a:t>
            </a:r>
            <a:r>
              <a:rPr lang="el-GR" dirty="0" err="1"/>
              <a:t>Λουκαρή</a:t>
            </a:r>
            <a:r>
              <a:rPr lang="el-GR" dirty="0"/>
              <a:t> </a:t>
            </a:r>
            <a:r>
              <a:rPr lang="el-GR" dirty="0" err="1"/>
              <a:t>Άντρια</a:t>
            </a:r>
            <a:r>
              <a:rPr lang="el-GR" dirty="0"/>
              <a:t> (Β31), </a:t>
            </a:r>
            <a:r>
              <a:rPr lang="el-GR" dirty="0" err="1"/>
              <a:t>Μουλαζίμη</a:t>
            </a:r>
            <a:r>
              <a:rPr lang="el-GR" dirty="0"/>
              <a:t> Μαρία (Β31), Μπέη Χριστίνα (Β31), </a:t>
            </a:r>
            <a:r>
              <a:rPr lang="el-GR" dirty="0" err="1"/>
              <a:t>Πάτσαλου</a:t>
            </a:r>
            <a:r>
              <a:rPr lang="el-GR" dirty="0"/>
              <a:t> Μαρία (Β31), </a:t>
            </a:r>
            <a:r>
              <a:rPr lang="el-GR" dirty="0" err="1"/>
              <a:t>Πίγγος</a:t>
            </a:r>
            <a:r>
              <a:rPr lang="el-GR" dirty="0"/>
              <a:t> Αντρέας (Β31), Στυλιανού Φωστήρα (Β31), </a:t>
            </a:r>
            <a:r>
              <a:rPr lang="el-GR" dirty="0" err="1"/>
              <a:t>Χρυσοχού</a:t>
            </a:r>
            <a:r>
              <a:rPr lang="el-GR" dirty="0"/>
              <a:t> Ανδριανή (Β31), Πολίτη Παυλίνα (Α23)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5A8EC-D00E-4ABB-84B2-408CFCC72E99}"/>
              </a:ext>
            </a:extLst>
          </p:cNvPr>
          <p:cNvSpPr txBox="1"/>
          <p:nvPr/>
        </p:nvSpPr>
        <p:spPr>
          <a:xfrm>
            <a:off x="179512" y="3495492"/>
            <a:ext cx="87129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200" b="1" dirty="0"/>
              <a:t>Ομάδα εκπαιδευτικών:</a:t>
            </a:r>
          </a:p>
          <a:p>
            <a:pPr algn="just"/>
            <a:r>
              <a:rPr lang="el-GR" dirty="0"/>
              <a:t>Λοΐζου Γεωργίου Θεονίτσα (Βιολόγος), Χατζηκωνσταντίνου Σαλώμη (Βιολόγος), Ξενοφώντος </a:t>
            </a:r>
            <a:r>
              <a:rPr lang="el-GR" dirty="0" err="1"/>
              <a:t>Χρυστάλλα</a:t>
            </a:r>
            <a:r>
              <a:rPr lang="el-GR" dirty="0"/>
              <a:t> (Χημικός), Μαγκλάρα Μαρία (Φιλόλογος), </a:t>
            </a:r>
            <a:r>
              <a:rPr lang="el-GR" dirty="0" err="1"/>
              <a:t>Κοκή</a:t>
            </a:r>
            <a:r>
              <a:rPr lang="el-GR" dirty="0"/>
              <a:t> </a:t>
            </a:r>
            <a:r>
              <a:rPr lang="el-GR" dirty="0" err="1"/>
              <a:t>Τερψιθέα</a:t>
            </a:r>
            <a:r>
              <a:rPr lang="el-GR" dirty="0"/>
              <a:t> (Φυσικός, Β.Δ.), Γεωργίου Δόμνα Μαρία (Βιολόγος, Β.Δ.Α΄)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5821D6-3E55-42B3-A155-22B1FB8C7673}"/>
              </a:ext>
            </a:extLst>
          </p:cNvPr>
          <p:cNvSpPr txBox="1"/>
          <p:nvPr/>
        </p:nvSpPr>
        <p:spPr>
          <a:xfrm>
            <a:off x="179512" y="5013176"/>
            <a:ext cx="87129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200" b="1" dirty="0"/>
              <a:t>Ομάδα Ερευνητών:</a:t>
            </a:r>
          </a:p>
          <a:p>
            <a:pPr algn="just"/>
            <a:r>
              <a:rPr lang="el-GR" dirty="0" err="1"/>
              <a:t>Δρ</a:t>
            </a:r>
            <a:r>
              <a:rPr lang="el-GR" dirty="0"/>
              <a:t> </a:t>
            </a:r>
            <a:r>
              <a:rPr lang="el-GR" dirty="0" err="1"/>
              <a:t>Ζορπάς</a:t>
            </a:r>
            <a:r>
              <a:rPr lang="el-GR" dirty="0"/>
              <a:t> Αντώνης (Διευθυντής Εργαστηρίου Χημικής Μηχανικής και Μηχανικής </a:t>
            </a:r>
            <a:r>
              <a:rPr lang="el-GR" dirty="0" err="1"/>
              <a:t>Αειφορίας</a:t>
            </a:r>
            <a:r>
              <a:rPr lang="el-GR" dirty="0"/>
              <a:t>, </a:t>
            </a:r>
            <a:r>
              <a:rPr lang="el-GR" dirty="0" err="1"/>
              <a:t>ΑΠΚυ</a:t>
            </a:r>
            <a:r>
              <a:rPr lang="el-GR" dirty="0"/>
              <a:t>),</a:t>
            </a:r>
            <a:r>
              <a:rPr lang="en-US" dirty="0"/>
              <a:t> </a:t>
            </a:r>
            <a:r>
              <a:rPr lang="el-GR" dirty="0" err="1"/>
              <a:t>Χατζηπαρασκευά</a:t>
            </a:r>
            <a:r>
              <a:rPr lang="el-GR" dirty="0"/>
              <a:t> Γεωργία (</a:t>
            </a:r>
            <a:r>
              <a:rPr lang="el-GR" dirty="0" err="1"/>
              <a:t>ΑΠΚυ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1752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772816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 algn="just"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Booz &amp; Company.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(2012).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 on the financing needs in the area of sustainable urban mobility.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Ανακτήθηκε από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https://transport.ec.europa.eu/index_en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42925" indent="-542925" algn="just">
              <a:defRPr/>
            </a:pPr>
            <a:endParaRPr lang="el-G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2925" indent="-542925" algn="just">
              <a:defRPr/>
            </a:pP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Τσιρόπουλος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Αναστάσης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(2017). 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Βιώσιμη αστική κινητικότητα και δείκτες αξιολόγησης.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Ανακτήθηκε από </a:t>
            </a:r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https://ikee.lib.auth.gr/record/288726/files/TSIROPOULOS_EE.pdf</a:t>
            </a:r>
            <a:endParaRPr lang="el-GR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2925" indent="-542925" algn="just">
              <a:defRPr/>
            </a:pPr>
            <a:endParaRPr lang="el-GR" sz="1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2925" indent="-542925" algn="just">
              <a:defRPr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Interreg IVC- CYCLECITIES. </a:t>
            </a:r>
            <a:r>
              <a:rPr lang="el-GR" dirty="0">
                <a:latin typeface="Calibri" panose="020F0502020204030204" pitchFamily="34" charset="0"/>
                <a:cs typeface="Times New Roman" panose="02020603050405020304" pitchFamily="18" charset="0"/>
              </a:rPr>
              <a:t>2014. 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Piraeus cycling implementation plan/Interreg IVC-CYCLECITIES. </a:t>
            </a:r>
            <a:r>
              <a:rPr lang="el-GR" dirty="0">
                <a:latin typeface="Calibri" panose="020F0502020204030204" pitchFamily="34" charset="0"/>
                <a:cs typeface="Times New Roman" panose="02020603050405020304" pitchFamily="18" charset="0"/>
              </a:rPr>
              <a:t>Ανακτήθηκε από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www.pireasnet.gr.</a:t>
            </a:r>
            <a:endParaRPr lang="el-GR" u="sng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42925" indent="-542925" algn="just">
              <a:defRPr/>
            </a:pPr>
            <a:endParaRPr lang="el-GR" u="sng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42925" indent="-542925" algn="just">
              <a:defRPr/>
            </a:pP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68">
            <a:extLst>
              <a:ext uri="{FF2B5EF4-FFF2-40B4-BE49-F238E27FC236}">
                <a16:creationId xmlns:a16="http://schemas.microsoft.com/office/drawing/2014/main" id="{8FB8F42A-8D7D-4D4C-98E0-6ADAB7B62E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966660"/>
            <a:ext cx="8712968" cy="635000"/>
          </a:xfrm>
          <a:prstGeom prst="roundRect">
            <a:avLst>
              <a:gd name="adj" fmla="val 0"/>
            </a:avLst>
          </a:prstGeom>
          <a:gradFill>
            <a:gsLst>
              <a:gs pos="27000">
                <a:srgbClr val="FFCC00"/>
              </a:gs>
              <a:gs pos="62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400" b="1" dirty="0">
                <a:solidFill>
                  <a:srgbClr val="0070C0"/>
                </a:solidFill>
              </a:rPr>
              <a:t>  Κατάλογος Βιβλιογραφικών Αναφορών</a:t>
            </a:r>
            <a:endParaRPr lang="en-US" altLang="ko-KR" sz="3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59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 txBox="1">
            <a:spLocks/>
          </p:cNvSpPr>
          <p:nvPr/>
        </p:nvSpPr>
        <p:spPr>
          <a:xfrm>
            <a:off x="900113" y="620688"/>
            <a:ext cx="7772400" cy="7461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en-GB" sz="4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9772" y="3082751"/>
            <a:ext cx="41044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900" dirty="0">
                <a:solidFill>
                  <a:srgbClr val="0070C0"/>
                </a:solidFill>
              </a:rPr>
              <a:t>Σας ευχαριστούμε!</a:t>
            </a:r>
            <a:endParaRPr lang="en-GB" sz="3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7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8">
            <a:extLst>
              <a:ext uri="{FF2B5EF4-FFF2-40B4-BE49-F238E27FC236}">
                <a16:creationId xmlns:a16="http://schemas.microsoft.com/office/drawing/2014/main" id="{59234075-AE82-4985-99DB-2E63455A02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4027" y="2712205"/>
            <a:ext cx="8712968" cy="258900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2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220 h 10000"/>
              <a:gd name="connsiteX0" fmla="*/ 0 w 10000"/>
              <a:gd name="connsiteY0" fmla="*/ 5942 h 12722"/>
              <a:gd name="connsiteX1" fmla="*/ 10000 w 10000"/>
              <a:gd name="connsiteY1" fmla="*/ 0 h 12722"/>
              <a:gd name="connsiteX2" fmla="*/ 10000 w 10000"/>
              <a:gd name="connsiteY2" fmla="*/ 12722 h 12722"/>
              <a:gd name="connsiteX3" fmla="*/ 0 w 10000"/>
              <a:gd name="connsiteY3" fmla="*/ 12722 h 12722"/>
              <a:gd name="connsiteX4" fmla="*/ 0 w 10000"/>
              <a:gd name="connsiteY4" fmla="*/ 5942 h 12722"/>
              <a:gd name="connsiteX0" fmla="*/ 0 w 10000"/>
              <a:gd name="connsiteY0" fmla="*/ 8570 h 15350"/>
              <a:gd name="connsiteX1" fmla="*/ 9984 w 10000"/>
              <a:gd name="connsiteY1" fmla="*/ 0 h 15350"/>
              <a:gd name="connsiteX2" fmla="*/ 10000 w 10000"/>
              <a:gd name="connsiteY2" fmla="*/ 15350 h 15350"/>
              <a:gd name="connsiteX3" fmla="*/ 0 w 10000"/>
              <a:gd name="connsiteY3" fmla="*/ 15350 h 15350"/>
              <a:gd name="connsiteX4" fmla="*/ 0 w 10000"/>
              <a:gd name="connsiteY4" fmla="*/ 8570 h 15350"/>
              <a:gd name="connsiteX0" fmla="*/ 0 w 10000"/>
              <a:gd name="connsiteY0" fmla="*/ 6568 h 15350"/>
              <a:gd name="connsiteX1" fmla="*/ 9984 w 10000"/>
              <a:gd name="connsiteY1" fmla="*/ 0 h 15350"/>
              <a:gd name="connsiteX2" fmla="*/ 10000 w 10000"/>
              <a:gd name="connsiteY2" fmla="*/ 15350 h 15350"/>
              <a:gd name="connsiteX3" fmla="*/ 0 w 10000"/>
              <a:gd name="connsiteY3" fmla="*/ 15350 h 15350"/>
              <a:gd name="connsiteX4" fmla="*/ 0 w 10000"/>
              <a:gd name="connsiteY4" fmla="*/ 6568 h 1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5350">
                <a:moveTo>
                  <a:pt x="0" y="6568"/>
                </a:moveTo>
                <a:lnTo>
                  <a:pt x="9984" y="0"/>
                </a:lnTo>
                <a:cubicBezTo>
                  <a:pt x="9989" y="5117"/>
                  <a:pt x="9995" y="10233"/>
                  <a:pt x="10000" y="15350"/>
                </a:cubicBezTo>
                <a:lnTo>
                  <a:pt x="0" y="15350"/>
                </a:lnTo>
                <a:lnTo>
                  <a:pt x="0" y="6568"/>
                </a:lnTo>
                <a:close/>
              </a:path>
            </a:pathLst>
          </a:custGeom>
          <a:gradFill>
            <a:gsLst>
              <a:gs pos="24000">
                <a:srgbClr val="FFCC00"/>
              </a:gs>
              <a:gs pos="59000">
                <a:srgbClr val="FFFF66"/>
              </a:gs>
              <a:gs pos="100000">
                <a:srgbClr val="FFFF66"/>
              </a:gs>
            </a:gsLst>
            <a:path path="circle">
              <a:fillToRect t="100000" r="100000"/>
            </a:path>
          </a:gra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400" b="1" dirty="0">
                <a:solidFill>
                  <a:srgbClr val="0070C0"/>
                </a:solidFill>
              </a:rPr>
              <a:t>   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altLang="ko-KR" sz="3400" b="1" dirty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4000" b="1" dirty="0">
                <a:solidFill>
                  <a:srgbClr val="0070C0"/>
                </a:solidFill>
              </a:rPr>
              <a:t> </a:t>
            </a:r>
            <a:r>
              <a:rPr lang="el-GR" altLang="ko-KR" sz="4400" b="1" dirty="0">
                <a:solidFill>
                  <a:srgbClr val="0070C0"/>
                </a:solidFill>
              </a:rPr>
              <a:t>Εισαγωγή</a:t>
            </a:r>
            <a:endParaRPr lang="en-US" altLang="ko-KR" sz="4400" b="1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F1705E-3014-4BDE-B4F9-C756DD539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052736"/>
            <a:ext cx="3497207" cy="490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56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1432B2-3B76-4B7B-B79C-8DC85D1603DF}"/>
              </a:ext>
            </a:extLst>
          </p:cNvPr>
          <p:cNvSpPr txBox="1"/>
          <p:nvPr/>
        </p:nvSpPr>
        <p:spPr>
          <a:xfrm>
            <a:off x="179512" y="1628800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200" dirty="0">
                <a:latin typeface="Calibri"/>
              </a:rPr>
              <a:t>Η βιώσιμη κινητικότητα, η ελεύθερη διακίνηση, η απόλαυση ενός ήρεμου περιβάλλοντος, αποτελούν βασικά ανθρώπινα δικαιώματα των πολιτών.</a:t>
            </a:r>
          </a:p>
        </p:txBody>
      </p:sp>
      <p:sp>
        <p:nvSpPr>
          <p:cNvPr id="5" name="AutoShape 68">
            <a:extLst>
              <a:ext uri="{FF2B5EF4-FFF2-40B4-BE49-F238E27FC236}">
                <a16:creationId xmlns:a16="http://schemas.microsoft.com/office/drawing/2014/main" id="{1A6918EB-9D11-4ADA-91BE-1AE1562E1E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966660"/>
            <a:ext cx="8712968" cy="635000"/>
          </a:xfrm>
          <a:prstGeom prst="roundRect">
            <a:avLst>
              <a:gd name="adj" fmla="val 0"/>
            </a:avLst>
          </a:prstGeom>
          <a:gradFill>
            <a:gsLst>
              <a:gs pos="27000">
                <a:srgbClr val="FFCC00"/>
              </a:gs>
              <a:gs pos="62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400" b="1" dirty="0">
                <a:solidFill>
                  <a:srgbClr val="0070C0"/>
                </a:solidFill>
              </a:rPr>
              <a:t>  Εισαγωγή</a:t>
            </a:r>
            <a:endParaRPr lang="en-US" altLang="ko-KR" sz="34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187C1-BD6F-4DE2-81EF-EF77F33F055E}"/>
              </a:ext>
            </a:extLst>
          </p:cNvPr>
          <p:cNvSpPr txBox="1"/>
          <p:nvPr/>
        </p:nvSpPr>
        <p:spPr>
          <a:xfrm>
            <a:off x="164239" y="4401221"/>
            <a:ext cx="87129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200" dirty="0">
                <a:latin typeface="Calibri"/>
              </a:rPr>
              <a:t>Στα πλαίσια της διαφύλαξης των βασικών αυτών ανθρωπίνων δικαιωμάτων, αποφασίστηκε όπως στην εργασία αυτή διερευνηθεί η αστική κινητικότητα υπό το πρίσμα της εξεύρεσης βιώσιμων τρόπων μεταφοράς, κινητικότητας και εξασφάλισης προσβασιμότητας για όλους τους πολίτες.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F49D4C-3F1B-4C3E-B4E2-A9F8AA6E29A3}"/>
              </a:ext>
            </a:extLst>
          </p:cNvPr>
          <p:cNvGrpSpPr/>
          <p:nvPr/>
        </p:nvGrpSpPr>
        <p:grpSpPr>
          <a:xfrm>
            <a:off x="1839205" y="2481654"/>
            <a:ext cx="5549047" cy="1785104"/>
            <a:chOff x="1839205" y="2481654"/>
            <a:chExt cx="5549047" cy="1785104"/>
          </a:xfrm>
        </p:grpSpPr>
        <p:pic>
          <p:nvPicPr>
            <p:cNvPr id="1026" name="Picture 2" descr="Βιώσιμη αστική κινητικότητα και μεταφορές | Delta Engineering">
              <a:extLst>
                <a:ext uri="{FF2B5EF4-FFF2-40B4-BE49-F238E27FC236}">
                  <a16:creationId xmlns:a16="http://schemas.microsoft.com/office/drawing/2014/main" id="{9E316248-5F4F-4515-9C37-63FF6D878A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9205" y="2494823"/>
              <a:ext cx="1940707" cy="17587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Ημερίδα με θέμα: “Βιώσιμη Αστική Κινητικότητα – Προοπτικές και Ευκαιρίες” |  Δήμος Καρδίτσας">
              <a:extLst>
                <a:ext uri="{FF2B5EF4-FFF2-40B4-BE49-F238E27FC236}">
                  <a16:creationId xmlns:a16="http://schemas.microsoft.com/office/drawing/2014/main" id="{4BBD8969-1259-4BAA-8B6A-F54E52BA27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7588" y="2481654"/>
              <a:ext cx="2830664" cy="17851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78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1432B2-3B76-4B7B-B79C-8DC85D1603DF}"/>
              </a:ext>
            </a:extLst>
          </p:cNvPr>
          <p:cNvSpPr txBox="1"/>
          <p:nvPr/>
        </p:nvSpPr>
        <p:spPr>
          <a:xfrm>
            <a:off x="179512" y="1628800"/>
            <a:ext cx="302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200" dirty="0">
                <a:latin typeface="Calibri"/>
              </a:rPr>
              <a:t>Συνεπώς, η ομάδα </a:t>
            </a:r>
            <a:r>
              <a:rPr lang="en-US" sz="2200" dirty="0">
                <a:latin typeface="Calibri"/>
              </a:rPr>
              <a:t>PULCHRA </a:t>
            </a:r>
            <a:r>
              <a:rPr lang="el-GR" sz="2200" dirty="0">
                <a:latin typeface="Calibri"/>
              </a:rPr>
              <a:t>του Λυκείου Παραλιμνίου όρισε την περιοχή περιμετρικά του Λυκείου Παραλιμνίου ως την περιοχή μελέτης της παρούσας εργασίας. </a:t>
            </a:r>
          </a:p>
        </p:txBody>
      </p:sp>
      <p:sp>
        <p:nvSpPr>
          <p:cNvPr id="5" name="AutoShape 68">
            <a:extLst>
              <a:ext uri="{FF2B5EF4-FFF2-40B4-BE49-F238E27FC236}">
                <a16:creationId xmlns:a16="http://schemas.microsoft.com/office/drawing/2014/main" id="{1A6918EB-9D11-4ADA-91BE-1AE1562E1E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966660"/>
            <a:ext cx="8712968" cy="635000"/>
          </a:xfrm>
          <a:prstGeom prst="roundRect">
            <a:avLst>
              <a:gd name="adj" fmla="val 0"/>
            </a:avLst>
          </a:prstGeom>
          <a:gradFill>
            <a:gsLst>
              <a:gs pos="27000">
                <a:srgbClr val="FFCC00"/>
              </a:gs>
              <a:gs pos="62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400" b="1" dirty="0">
                <a:solidFill>
                  <a:srgbClr val="0070C0"/>
                </a:solidFill>
              </a:rPr>
              <a:t>  Εισαγωγή</a:t>
            </a:r>
            <a:endParaRPr lang="en-US" altLang="ko-KR" sz="34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187C1-BD6F-4DE2-81EF-EF77F33F055E}"/>
              </a:ext>
            </a:extLst>
          </p:cNvPr>
          <p:cNvSpPr txBox="1"/>
          <p:nvPr/>
        </p:nvSpPr>
        <p:spPr>
          <a:xfrm>
            <a:off x="179513" y="4164176"/>
            <a:ext cx="30243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200" dirty="0">
                <a:latin typeface="Calibri"/>
              </a:rPr>
              <a:t>Η περιοχή αυτή επιλέχθηκε, λόγω του ότι αποτελεί κομβικό σημείο μετακίνησης των κατοίκων της περιοχής.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D4F4C6-64CC-489C-908D-2588763BF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3646454" cy="1887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A8714C1-866B-47DD-8C2C-A0194C0D931E}"/>
              </a:ext>
            </a:extLst>
          </p:cNvPr>
          <p:cNvGrpSpPr/>
          <p:nvPr/>
        </p:nvGrpSpPr>
        <p:grpSpPr>
          <a:xfrm>
            <a:off x="3131840" y="3933056"/>
            <a:ext cx="3170321" cy="2014814"/>
            <a:chOff x="3491880" y="4042038"/>
            <a:chExt cx="3170321" cy="2014814"/>
          </a:xfrm>
        </p:grpSpPr>
        <p:pic>
          <p:nvPicPr>
            <p:cNvPr id="2052" name="Picture 4" descr="TESEK Paralimniou Ambassador School - Home | Facebook">
              <a:extLst>
                <a:ext uri="{FF2B5EF4-FFF2-40B4-BE49-F238E27FC236}">
                  <a16:creationId xmlns:a16="http://schemas.microsoft.com/office/drawing/2014/main" id="{6CF49ADD-B6CF-4551-9938-8585C677F3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1" t="8878" r="6521" b="8562"/>
            <a:stretch/>
          </p:blipFill>
          <p:spPr bwMode="auto">
            <a:xfrm>
              <a:off x="3491880" y="4042038"/>
              <a:ext cx="1440160" cy="9930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Γυμνάσιο Παραλιμνίου - Roots And Wings">
              <a:extLst>
                <a:ext uri="{FF2B5EF4-FFF2-40B4-BE49-F238E27FC236}">
                  <a16:creationId xmlns:a16="http://schemas.microsoft.com/office/drawing/2014/main" id="{0D48314B-8675-4B1D-AD9F-40AB88F552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996" y="4916735"/>
              <a:ext cx="1140117" cy="11401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395D2E43-E73A-4D8F-A613-F34B440352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" t="16995" r="4673" b="10418"/>
            <a:stretch/>
          </p:blipFill>
          <p:spPr>
            <a:xfrm>
              <a:off x="5083885" y="4275333"/>
              <a:ext cx="1578316" cy="5184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2F24DB-D263-4F81-87D5-8B0106FA4054}"/>
              </a:ext>
            </a:extLst>
          </p:cNvPr>
          <p:cNvGrpSpPr/>
          <p:nvPr/>
        </p:nvGrpSpPr>
        <p:grpSpPr>
          <a:xfrm>
            <a:off x="6261626" y="3861048"/>
            <a:ext cx="2764039" cy="2040164"/>
            <a:chOff x="6261626" y="3981124"/>
            <a:chExt cx="2764039" cy="2040164"/>
          </a:xfrm>
        </p:grpSpPr>
        <p:pic>
          <p:nvPicPr>
            <p:cNvPr id="2056" name="Picture 8" descr="Κύπρος Παραλίμνι Άγιος Δημήτριος - Δωρεάν φωτογραφία στο Pixabay">
              <a:extLst>
                <a:ext uri="{FF2B5EF4-FFF2-40B4-BE49-F238E27FC236}">
                  <a16:creationId xmlns:a16="http://schemas.microsoft.com/office/drawing/2014/main" id="{4D6FAEAF-B400-4519-BCA1-62FF4EAD4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626" y="5078066"/>
              <a:ext cx="1417410" cy="9432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DSC_4908 - Larnakaonline.com.cy">
              <a:extLst>
                <a:ext uri="{FF2B5EF4-FFF2-40B4-BE49-F238E27FC236}">
                  <a16:creationId xmlns:a16="http://schemas.microsoft.com/office/drawing/2014/main" id="{A7124632-AE3F-4CAC-9ABF-13BF260B2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0784" y="3981124"/>
              <a:ext cx="1413728" cy="9432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ΠΟΛΥΚΑΤΟΙΚΙΕΣ">
              <a:extLst>
                <a:ext uri="{FF2B5EF4-FFF2-40B4-BE49-F238E27FC236}">
                  <a16:creationId xmlns:a16="http://schemas.microsoft.com/office/drawing/2014/main" id="{3EF117A0-110F-4FCF-AFD3-31141F93F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12360" y="5178772"/>
              <a:ext cx="1177798" cy="698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Καταστήματα: Τι και πως ανοίγει την Δευτέρα 18 Ιανουαρίου - Πότε ανοίγουν  οι εκκλησίες">
              <a:extLst>
                <a:ext uri="{FF2B5EF4-FFF2-40B4-BE49-F238E27FC236}">
                  <a16:creationId xmlns:a16="http://schemas.microsoft.com/office/drawing/2014/main" id="{7FFF0482-DEF4-4433-9A13-1377AE9C5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00392" y="4149080"/>
              <a:ext cx="925273" cy="6350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23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>
            <a:extLst>
              <a:ext uri="{FF2B5EF4-FFF2-40B4-BE49-F238E27FC236}">
                <a16:creationId xmlns:a16="http://schemas.microsoft.com/office/drawing/2014/main" id="{1A6918EB-9D11-4ADA-91BE-1AE1562E1E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966660"/>
            <a:ext cx="8712968" cy="635000"/>
          </a:xfrm>
          <a:prstGeom prst="roundRect">
            <a:avLst>
              <a:gd name="adj" fmla="val 0"/>
            </a:avLst>
          </a:prstGeom>
          <a:gradFill>
            <a:gsLst>
              <a:gs pos="27000">
                <a:srgbClr val="FFCC00"/>
              </a:gs>
              <a:gs pos="62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400" b="1" dirty="0">
                <a:solidFill>
                  <a:srgbClr val="0070C0"/>
                </a:solidFill>
              </a:rPr>
              <a:t>  Εισαγωγή</a:t>
            </a:r>
            <a:endParaRPr lang="en-US" altLang="ko-KR" sz="3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432B2-3B76-4B7B-B79C-8DC85D1603DF}"/>
              </a:ext>
            </a:extLst>
          </p:cNvPr>
          <p:cNvSpPr txBox="1"/>
          <p:nvPr/>
        </p:nvSpPr>
        <p:spPr>
          <a:xfrm>
            <a:off x="179512" y="2305903"/>
            <a:ext cx="2592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200" dirty="0">
                <a:latin typeface="Calibri"/>
              </a:rPr>
              <a:t>Παρά το γεγονός ότι η περιοχή αυτή είναι πολυσύχναστη, διαπιστώνεται πως τις τελευταίες δύο δεκαετίες ελάχιστα έργα αναβάθμισης και βελτίωσης της έχουν υλοποιηθεί.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187C1-BD6F-4DE2-81EF-EF77F33F055E}"/>
              </a:ext>
            </a:extLst>
          </p:cNvPr>
          <p:cNvSpPr txBox="1"/>
          <p:nvPr/>
        </p:nvSpPr>
        <p:spPr>
          <a:xfrm>
            <a:off x="6732242" y="1916832"/>
            <a:ext cx="216023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200" dirty="0">
                <a:latin typeface="Calibri"/>
              </a:rPr>
              <a:t>Ως αποτέλεσμα, εγείρονται σημαντικά ζητήματα που αφορούν στην ασφάλεια και στην προσβασιμότητα των πολιτών που κινούνται στην περιοχή.</a:t>
            </a:r>
          </a:p>
        </p:txBody>
      </p:sp>
      <p:pic>
        <p:nvPicPr>
          <p:cNvPr id="11" name="Picture 10" descr="A picture containing outdoor, ground, sky, sidewalk&#10;&#10;Description automatically generated">
            <a:extLst>
              <a:ext uri="{FF2B5EF4-FFF2-40B4-BE49-F238E27FC236}">
                <a16:creationId xmlns:a16="http://schemas.microsoft.com/office/drawing/2014/main" id="{2533B577-E5BC-46F7-9E02-02579F76A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64" y="1828625"/>
            <a:ext cx="1585920" cy="211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picture containing tree, outdoor, sky, street&#10;&#10;Description automatically generated">
            <a:extLst>
              <a:ext uri="{FF2B5EF4-FFF2-40B4-BE49-F238E27FC236}">
                <a16:creationId xmlns:a16="http://schemas.microsoft.com/office/drawing/2014/main" id="{E0163F27-92B5-4635-9073-EE37BCDEF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28625"/>
            <a:ext cx="1623866" cy="2165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A sign on the side of the road&#10;&#10;Description automatically generated with low confidence">
            <a:extLst>
              <a:ext uri="{FF2B5EF4-FFF2-40B4-BE49-F238E27FC236}">
                <a16:creationId xmlns:a16="http://schemas.microsoft.com/office/drawing/2014/main" id="{CBAFB0D6-7926-4EAA-B3EB-79DB6BCE43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95795"/>
            <a:ext cx="1137245" cy="1516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A picture containing fence, grass, sky, outdoor&#10;&#10;Description automatically generated">
            <a:extLst>
              <a:ext uri="{FF2B5EF4-FFF2-40B4-BE49-F238E27FC236}">
                <a16:creationId xmlns:a16="http://schemas.microsoft.com/office/drawing/2014/main" id="{2A6DFF47-A7AF-4942-A1BB-EC7874DE25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59" y="4458181"/>
            <a:ext cx="1137245" cy="1516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A picture containing outdoor, sky, grass&#10;&#10;Description automatically generated">
            <a:extLst>
              <a:ext uri="{FF2B5EF4-FFF2-40B4-BE49-F238E27FC236}">
                <a16:creationId xmlns:a16="http://schemas.microsoft.com/office/drawing/2014/main" id="{1E9AFE63-9491-4097-A60C-DA8F86A65F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0" t="32325" r="11875" b="11916"/>
          <a:stretch/>
        </p:blipFill>
        <p:spPr>
          <a:xfrm>
            <a:off x="3851920" y="4217391"/>
            <a:ext cx="1600657" cy="1515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525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8">
            <a:extLst>
              <a:ext uri="{FF2B5EF4-FFF2-40B4-BE49-F238E27FC236}">
                <a16:creationId xmlns:a16="http://schemas.microsoft.com/office/drawing/2014/main" id="{59234075-AE82-4985-99DB-2E63455A02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4027" y="2712205"/>
            <a:ext cx="8712968" cy="258900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2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220 h 10000"/>
              <a:gd name="connsiteX0" fmla="*/ 0 w 10000"/>
              <a:gd name="connsiteY0" fmla="*/ 5942 h 12722"/>
              <a:gd name="connsiteX1" fmla="*/ 10000 w 10000"/>
              <a:gd name="connsiteY1" fmla="*/ 0 h 12722"/>
              <a:gd name="connsiteX2" fmla="*/ 10000 w 10000"/>
              <a:gd name="connsiteY2" fmla="*/ 12722 h 12722"/>
              <a:gd name="connsiteX3" fmla="*/ 0 w 10000"/>
              <a:gd name="connsiteY3" fmla="*/ 12722 h 12722"/>
              <a:gd name="connsiteX4" fmla="*/ 0 w 10000"/>
              <a:gd name="connsiteY4" fmla="*/ 5942 h 12722"/>
              <a:gd name="connsiteX0" fmla="*/ 0 w 10000"/>
              <a:gd name="connsiteY0" fmla="*/ 8570 h 15350"/>
              <a:gd name="connsiteX1" fmla="*/ 9984 w 10000"/>
              <a:gd name="connsiteY1" fmla="*/ 0 h 15350"/>
              <a:gd name="connsiteX2" fmla="*/ 10000 w 10000"/>
              <a:gd name="connsiteY2" fmla="*/ 15350 h 15350"/>
              <a:gd name="connsiteX3" fmla="*/ 0 w 10000"/>
              <a:gd name="connsiteY3" fmla="*/ 15350 h 15350"/>
              <a:gd name="connsiteX4" fmla="*/ 0 w 10000"/>
              <a:gd name="connsiteY4" fmla="*/ 8570 h 15350"/>
              <a:gd name="connsiteX0" fmla="*/ 0 w 10000"/>
              <a:gd name="connsiteY0" fmla="*/ 6568 h 15350"/>
              <a:gd name="connsiteX1" fmla="*/ 9984 w 10000"/>
              <a:gd name="connsiteY1" fmla="*/ 0 h 15350"/>
              <a:gd name="connsiteX2" fmla="*/ 10000 w 10000"/>
              <a:gd name="connsiteY2" fmla="*/ 15350 h 15350"/>
              <a:gd name="connsiteX3" fmla="*/ 0 w 10000"/>
              <a:gd name="connsiteY3" fmla="*/ 15350 h 15350"/>
              <a:gd name="connsiteX4" fmla="*/ 0 w 10000"/>
              <a:gd name="connsiteY4" fmla="*/ 6568 h 1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5350">
                <a:moveTo>
                  <a:pt x="0" y="6568"/>
                </a:moveTo>
                <a:lnTo>
                  <a:pt x="9984" y="0"/>
                </a:lnTo>
                <a:cubicBezTo>
                  <a:pt x="9989" y="5117"/>
                  <a:pt x="9995" y="10233"/>
                  <a:pt x="10000" y="15350"/>
                </a:cubicBezTo>
                <a:lnTo>
                  <a:pt x="0" y="15350"/>
                </a:lnTo>
                <a:lnTo>
                  <a:pt x="0" y="6568"/>
                </a:lnTo>
                <a:close/>
              </a:path>
            </a:pathLst>
          </a:custGeom>
          <a:gradFill>
            <a:gsLst>
              <a:gs pos="24000">
                <a:srgbClr val="FFCC00"/>
              </a:gs>
              <a:gs pos="59000">
                <a:srgbClr val="FFFF66"/>
              </a:gs>
              <a:gs pos="100000">
                <a:srgbClr val="FFFF66"/>
              </a:gs>
            </a:gsLst>
            <a:path path="circle">
              <a:fillToRect t="100000" r="100000"/>
            </a:path>
          </a:gra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400" b="1" dirty="0">
                <a:solidFill>
                  <a:srgbClr val="0070C0"/>
                </a:solidFill>
              </a:rPr>
              <a:t>   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altLang="ko-KR" sz="3400" b="1" dirty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4000" b="1" dirty="0">
                <a:solidFill>
                  <a:srgbClr val="0070C0"/>
                </a:solidFill>
              </a:rPr>
              <a:t> </a:t>
            </a:r>
            <a:r>
              <a:rPr lang="el-GR" altLang="ko-KR" sz="4400" b="1" dirty="0">
                <a:solidFill>
                  <a:srgbClr val="0070C0"/>
                </a:solidFill>
              </a:rPr>
              <a:t>Ανασκόπηση</a:t>
            </a:r>
          </a:p>
          <a:p>
            <a:pPr marL="84138"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4400" b="1" dirty="0">
                <a:solidFill>
                  <a:srgbClr val="0070C0"/>
                </a:solidFill>
              </a:rPr>
              <a:t>Βιβλιογραφίας</a:t>
            </a:r>
            <a:endParaRPr lang="en-US" altLang="ko-KR" sz="4400" b="1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F1705E-3014-4BDE-B4F9-C756DD539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052736"/>
            <a:ext cx="3497207" cy="490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7817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>
            <a:extLst>
              <a:ext uri="{FF2B5EF4-FFF2-40B4-BE49-F238E27FC236}">
                <a16:creationId xmlns:a16="http://schemas.microsoft.com/office/drawing/2014/main" id="{1A6918EB-9D11-4ADA-91BE-1AE1562E1E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966660"/>
            <a:ext cx="8712968" cy="635000"/>
          </a:xfrm>
          <a:prstGeom prst="roundRect">
            <a:avLst>
              <a:gd name="adj" fmla="val 0"/>
            </a:avLst>
          </a:prstGeom>
          <a:gradFill>
            <a:gsLst>
              <a:gs pos="27000">
                <a:srgbClr val="FFCC00"/>
              </a:gs>
              <a:gs pos="62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ko-KR" sz="3400" b="1" dirty="0">
                <a:solidFill>
                  <a:srgbClr val="0070C0"/>
                </a:solidFill>
              </a:rPr>
              <a:t>  Ανασκόπηση Βιβλιογραφίας</a:t>
            </a:r>
            <a:endParaRPr lang="en-US" altLang="ko-KR" sz="3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432B2-3B76-4B7B-B79C-8DC85D1603DF}"/>
              </a:ext>
            </a:extLst>
          </p:cNvPr>
          <p:cNvSpPr txBox="1"/>
          <p:nvPr/>
        </p:nvSpPr>
        <p:spPr>
          <a:xfrm>
            <a:off x="179512" y="1953414"/>
            <a:ext cx="36724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200" dirty="0">
                <a:latin typeface="Calibri"/>
              </a:rPr>
              <a:t>Ο όρος </a:t>
            </a:r>
            <a:r>
              <a:rPr lang="el-GR" sz="2200" b="1" dirty="0">
                <a:latin typeface="Calibri"/>
              </a:rPr>
              <a:t>βιώσιμη κινητικότητα </a:t>
            </a:r>
            <a:r>
              <a:rPr lang="el-GR" sz="2200" dirty="0">
                <a:latin typeface="Calibri"/>
              </a:rPr>
              <a:t>αναφέρεται στη βιώσιμη μετακίνηση ανθρώπων και μέσων, όπως είναι το ποδήλατο, στο αστικό και </a:t>
            </a:r>
            <a:r>
              <a:rPr lang="el-GR" sz="2200" dirty="0" err="1">
                <a:latin typeface="Calibri"/>
              </a:rPr>
              <a:t>περιαστικό</a:t>
            </a:r>
            <a:r>
              <a:rPr lang="el-GR" sz="2200" dirty="0">
                <a:latin typeface="Calibri"/>
              </a:rPr>
              <a:t> περιβάλλον.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B2B564-D16E-4115-80CA-DCE46B8EA25E}"/>
              </a:ext>
            </a:extLst>
          </p:cNvPr>
          <p:cNvSpPr txBox="1"/>
          <p:nvPr/>
        </p:nvSpPr>
        <p:spPr>
          <a:xfrm>
            <a:off x="4251289" y="1641243"/>
            <a:ext cx="46411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l-GR" sz="2200" dirty="0">
                <a:latin typeface="Calibri"/>
              </a:rPr>
              <a:t>Η μελέτη της </a:t>
            </a:r>
            <a:r>
              <a:rPr lang="el-GR" sz="2200" b="1" dirty="0">
                <a:latin typeface="Calibri"/>
              </a:rPr>
              <a:t>βιωσιμότητας</a:t>
            </a:r>
            <a:r>
              <a:rPr lang="el-GR" sz="2200" dirty="0">
                <a:latin typeface="Calibri"/>
              </a:rPr>
              <a:t>, γίνεται σε σχέση με τρεις βασικούς πυλώνες:</a:t>
            </a:r>
          </a:p>
          <a:p>
            <a:pPr lvl="0">
              <a:defRPr/>
            </a:pPr>
            <a:r>
              <a:rPr lang="el-GR" sz="2200" b="1" dirty="0">
                <a:latin typeface="Calibri"/>
                <a:sym typeface="Wingdings" panose="05000000000000000000" pitchFamily="2" charset="2"/>
              </a:rPr>
              <a:t> το περιβάλλον</a:t>
            </a:r>
            <a:endParaRPr lang="el-GR" sz="2200" dirty="0">
              <a:latin typeface="Calibri"/>
              <a:sym typeface="Wingdings" panose="05000000000000000000" pitchFamily="2" charset="2"/>
            </a:endParaRPr>
          </a:p>
          <a:p>
            <a:pPr lvl="0" algn="ctr">
              <a:defRPr/>
            </a:pPr>
            <a:r>
              <a:rPr lang="el-GR" sz="2200" b="1" dirty="0">
                <a:latin typeface="Calibri"/>
                <a:sym typeface="Wingdings" panose="05000000000000000000" pitchFamily="2" charset="2"/>
              </a:rPr>
              <a:t> την κοινωνία</a:t>
            </a:r>
          </a:p>
          <a:p>
            <a:pPr lvl="0" algn="r">
              <a:defRPr/>
            </a:pPr>
            <a:r>
              <a:rPr lang="el-GR" sz="2200" b="1" dirty="0">
                <a:latin typeface="Calibri"/>
                <a:sym typeface="Wingdings" panose="05000000000000000000" pitchFamily="2" charset="2"/>
              </a:rPr>
              <a:t>  την οικονομία.</a:t>
            </a:r>
            <a:endParaRPr lang="el-GR" sz="2200" dirty="0"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012E21-6841-43EE-B00A-AC7350EC6E47}"/>
              </a:ext>
            </a:extLst>
          </p:cNvPr>
          <p:cNvSpPr txBox="1"/>
          <p:nvPr/>
        </p:nvSpPr>
        <p:spPr>
          <a:xfrm>
            <a:off x="218841" y="4149080"/>
            <a:ext cx="381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l-GR" sz="2200" dirty="0">
                <a:latin typeface="Calibri"/>
              </a:rPr>
              <a:t>Η βιώσιμη αστική κινητικότητα βασίζεται στις αρχές της </a:t>
            </a:r>
            <a:r>
              <a:rPr lang="el-GR" sz="2200" b="1" dirty="0">
                <a:latin typeface="Calibri"/>
              </a:rPr>
              <a:t>βιώσιμης ανάπτυξης</a:t>
            </a:r>
            <a:r>
              <a:rPr lang="el-GR" sz="2200" dirty="0">
                <a:latin typeface="Calibri"/>
              </a:rPr>
              <a:t>.</a:t>
            </a:r>
          </a:p>
        </p:txBody>
      </p:sp>
      <p:pic>
        <p:nvPicPr>
          <p:cNvPr id="1028" name="Picture 4" descr="Η γέννηση και η εξέλιξη της Βιώσιμης Ανάπτυξης - Parallaxi Magazine">
            <a:extLst>
              <a:ext uri="{FF2B5EF4-FFF2-40B4-BE49-F238E27FC236}">
                <a16:creationId xmlns:a16="http://schemas.microsoft.com/office/drawing/2014/main" id="{D879CC4E-2644-4C51-BA31-A0BD7D676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5530" r="7016" b="5530"/>
          <a:stretch/>
        </p:blipFill>
        <p:spPr bwMode="auto">
          <a:xfrm>
            <a:off x="4932039" y="3405779"/>
            <a:ext cx="3263413" cy="2687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30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1626</Words>
  <Application>Microsoft Office PowerPoint</Application>
  <PresentationFormat>On-screen Show (4:3)</PresentationFormat>
  <Paragraphs>191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tp</dc:creator>
  <cp:lastModifiedBy>Θεονίτσα Λοΐζου Γεωργίου</cp:lastModifiedBy>
  <cp:revision>117</cp:revision>
  <cp:lastPrinted>2021-11-19T04:15:24Z</cp:lastPrinted>
  <dcterms:created xsi:type="dcterms:W3CDTF">2019-07-24T08:50:05Z</dcterms:created>
  <dcterms:modified xsi:type="dcterms:W3CDTF">2021-11-19T08:38:29Z</dcterms:modified>
</cp:coreProperties>
</file>