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ink/ink1.xml" ContentType="application/inkml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2" r:id="rId3"/>
    <p:sldId id="270" r:id="rId4"/>
    <p:sldId id="271" r:id="rId5"/>
    <p:sldId id="273" r:id="rId6"/>
    <p:sldId id="274" r:id="rId7"/>
    <p:sldId id="281" r:id="rId8"/>
    <p:sldId id="275" r:id="rId9"/>
    <p:sldId id="283" r:id="rId10"/>
    <p:sldId id="282" r:id="rId11"/>
    <p:sldId id="276" r:id="rId12"/>
    <p:sldId id="269" r:id="rId13"/>
    <p:sldId id="279" r:id="rId14"/>
    <p:sldId id="277" r:id="rId15"/>
    <p:sldId id="290" r:id="rId16"/>
    <p:sldId id="289" r:id="rId17"/>
    <p:sldId id="288" r:id="rId18"/>
    <p:sldId id="285" r:id="rId19"/>
    <p:sldId id="291" r:id="rId20"/>
    <p:sldId id="280" r:id="rId21"/>
    <p:sldId id="284" r:id="rId22"/>
    <p:sldId id="286" r:id="rId23"/>
    <p:sldId id="287" r:id="rId24"/>
    <p:sldId id="258" r:id="rId2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TALIS KONSTANTINOS" initials="KK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6695"/>
    <a:srgbClr val="21ADD8"/>
    <a:srgbClr val="0A67A0"/>
    <a:srgbClr val="F3A71D"/>
    <a:srgbClr val="104455"/>
    <a:srgbClr val="0D4455"/>
    <a:srgbClr val="92DD10"/>
    <a:srgbClr val="FF33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Φωτεινό στυλ 1 - Έμφαση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660" autoAdjust="0"/>
  </p:normalViewPr>
  <p:slideViewPr>
    <p:cSldViewPr>
      <p:cViewPr varScale="1">
        <p:scale>
          <a:sx n="45" d="100"/>
          <a:sy n="45" d="100"/>
        </p:scale>
        <p:origin x="66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41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4A9572-5195-4B3B-BC9C-D025D9F8FC74}" type="doc">
      <dgm:prSet loTypeId="urn:microsoft.com/office/officeart/2005/8/layout/cycle3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AF45FE-B5E6-4179-B6D3-45494BDF35E7}">
      <dgm:prSet phldrT="[Text]"/>
      <dgm:spPr>
        <a:xfrm>
          <a:off x="1234833" y="802"/>
          <a:ext cx="676757" cy="338378"/>
        </a:xfrm>
      </dgm:spPr>
      <dgm:t>
        <a:bodyPr/>
        <a:lstStyle/>
        <a:p>
          <a:pPr>
            <a:buNone/>
          </a:pPr>
          <a:r>
            <a:rPr lang="el-GR" dirty="0">
              <a:latin typeface="Calibri" panose="020F0502020204030204"/>
              <a:ea typeface="+mn-ea"/>
              <a:cs typeface="+mn-cs"/>
            </a:rPr>
            <a:t>Πρώτες ύλες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A875A084-139D-499C-A55D-49E4DCA532CE}" type="parTrans" cxnId="{2A5E0127-5EB1-4847-82D9-A961CA0E0A17}">
      <dgm:prSet/>
      <dgm:spPr/>
      <dgm:t>
        <a:bodyPr/>
        <a:lstStyle/>
        <a:p>
          <a:endParaRPr lang="en-US"/>
        </a:p>
      </dgm:t>
    </dgm:pt>
    <dgm:pt modelId="{D377BBED-AFE9-41FC-8B22-58F0C966EB49}" type="sibTrans" cxnId="{2A5E0127-5EB1-4847-82D9-A961CA0E0A17}">
      <dgm:prSet/>
      <dgm:spPr>
        <a:xfrm>
          <a:off x="781519" y="-6378"/>
          <a:ext cx="1583385" cy="1583385"/>
        </a:xfrm>
      </dgm:spPr>
      <dgm:t>
        <a:bodyPr/>
        <a:lstStyle/>
        <a:p>
          <a:endParaRPr lang="en-US"/>
        </a:p>
      </dgm:t>
    </dgm:pt>
    <dgm:pt modelId="{3C3BAE4F-C9A8-4E5D-ACE1-A5B1205B7826}">
      <dgm:prSet phldrT="[Text]"/>
      <dgm:spPr>
        <a:xfrm>
          <a:off x="1877003" y="467366"/>
          <a:ext cx="676757" cy="338378"/>
        </a:xfrm>
      </dgm:spPr>
      <dgm:t>
        <a:bodyPr/>
        <a:lstStyle/>
        <a:p>
          <a:pPr>
            <a:buNone/>
          </a:pPr>
          <a:r>
            <a:rPr lang="el-GR">
              <a:latin typeface="Calibri" panose="020F0502020204030204"/>
              <a:ea typeface="+mn-ea"/>
              <a:cs typeface="+mn-cs"/>
            </a:rPr>
            <a:t>Παραγωγή</a:t>
          </a:r>
          <a:endParaRPr lang="en-US">
            <a:latin typeface="Calibri" panose="020F0502020204030204"/>
            <a:ea typeface="+mn-ea"/>
            <a:cs typeface="+mn-cs"/>
          </a:endParaRPr>
        </a:p>
      </dgm:t>
    </dgm:pt>
    <dgm:pt modelId="{767CCCBF-96F0-4B30-AEE5-2D647DCC2E78}" type="parTrans" cxnId="{33C766F7-1B51-4D70-AB97-436E5BCE6A4E}">
      <dgm:prSet/>
      <dgm:spPr/>
      <dgm:t>
        <a:bodyPr/>
        <a:lstStyle/>
        <a:p>
          <a:endParaRPr lang="en-US"/>
        </a:p>
      </dgm:t>
    </dgm:pt>
    <dgm:pt modelId="{96E68704-FEB6-49EA-8145-7A82A5FC992F}" type="sibTrans" cxnId="{33C766F7-1B51-4D70-AB97-436E5BCE6A4E}">
      <dgm:prSet/>
      <dgm:spPr/>
      <dgm:t>
        <a:bodyPr/>
        <a:lstStyle/>
        <a:p>
          <a:endParaRPr lang="en-US"/>
        </a:p>
      </dgm:t>
    </dgm:pt>
    <dgm:pt modelId="{37FB63E4-9E27-4F9E-8B07-04B78E3FF0C7}">
      <dgm:prSet phldrT="[Text]"/>
      <dgm:spPr>
        <a:xfrm>
          <a:off x="837950" y="1222283"/>
          <a:ext cx="676757" cy="338378"/>
        </a:xfrm>
      </dgm:spPr>
      <dgm:t>
        <a:bodyPr/>
        <a:lstStyle/>
        <a:p>
          <a:pPr>
            <a:buNone/>
          </a:pPr>
          <a:r>
            <a:rPr lang="el-GR">
              <a:latin typeface="Calibri" panose="020F0502020204030204"/>
              <a:ea typeface="+mn-ea"/>
              <a:cs typeface="+mn-cs"/>
            </a:rPr>
            <a:t>Κατανάλωση</a:t>
          </a:r>
          <a:endParaRPr lang="en-US">
            <a:latin typeface="Calibri" panose="020F0502020204030204"/>
            <a:ea typeface="+mn-ea"/>
            <a:cs typeface="+mn-cs"/>
          </a:endParaRPr>
        </a:p>
      </dgm:t>
    </dgm:pt>
    <dgm:pt modelId="{6A892908-70C9-463E-868E-EF2D16F5DC8E}" type="parTrans" cxnId="{0AE8D9CB-1FAF-4A50-B608-8DACD0551CEB}">
      <dgm:prSet/>
      <dgm:spPr/>
      <dgm:t>
        <a:bodyPr/>
        <a:lstStyle/>
        <a:p>
          <a:endParaRPr lang="en-US"/>
        </a:p>
      </dgm:t>
    </dgm:pt>
    <dgm:pt modelId="{C809E45B-1241-4768-9CDF-36BCFEAD661B}" type="sibTrans" cxnId="{0AE8D9CB-1FAF-4A50-B608-8DACD0551CEB}">
      <dgm:prSet/>
      <dgm:spPr/>
      <dgm:t>
        <a:bodyPr/>
        <a:lstStyle/>
        <a:p>
          <a:endParaRPr lang="en-US"/>
        </a:p>
      </dgm:t>
    </dgm:pt>
    <dgm:pt modelId="{ED0FF027-9C9F-4D30-BA01-52D43D2A077C}">
      <dgm:prSet phldrT="[Text]"/>
      <dgm:spPr>
        <a:xfrm>
          <a:off x="592663" y="467366"/>
          <a:ext cx="676757" cy="338378"/>
        </a:xfrm>
      </dgm:spPr>
      <dgm:t>
        <a:bodyPr/>
        <a:lstStyle/>
        <a:p>
          <a:pPr>
            <a:buNone/>
          </a:pPr>
          <a:r>
            <a:rPr lang="el-GR" dirty="0">
              <a:latin typeface="Calibri" panose="020F0502020204030204"/>
              <a:ea typeface="+mn-ea"/>
              <a:cs typeface="+mn-cs"/>
            </a:rPr>
            <a:t>Ανακύκλωση  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E641B7D4-293A-4D83-8F3B-0F0DACA62BFD}" type="parTrans" cxnId="{FA123398-6B72-4715-9A6F-5AE2F1CF8818}">
      <dgm:prSet/>
      <dgm:spPr/>
      <dgm:t>
        <a:bodyPr/>
        <a:lstStyle/>
        <a:p>
          <a:endParaRPr lang="en-US"/>
        </a:p>
      </dgm:t>
    </dgm:pt>
    <dgm:pt modelId="{A49BE23D-4FC2-4911-9453-A199299CD212}" type="sibTrans" cxnId="{FA123398-6B72-4715-9A6F-5AE2F1CF8818}">
      <dgm:prSet/>
      <dgm:spPr/>
      <dgm:t>
        <a:bodyPr/>
        <a:lstStyle/>
        <a:p>
          <a:endParaRPr lang="en-US"/>
        </a:p>
      </dgm:t>
    </dgm:pt>
    <dgm:pt modelId="{64EFEAE2-14F5-4F71-B2AD-C578DD188C63}">
      <dgm:prSet/>
      <dgm:spPr>
        <a:xfrm>
          <a:off x="1631716" y="1222283"/>
          <a:ext cx="676757" cy="338378"/>
        </a:xfrm>
      </dgm:spPr>
      <dgm:t>
        <a:bodyPr/>
        <a:lstStyle/>
        <a:p>
          <a:pPr>
            <a:buNone/>
          </a:pPr>
          <a:r>
            <a:rPr lang="el-GR" dirty="0">
              <a:latin typeface="Calibri" panose="020F0502020204030204"/>
              <a:ea typeface="+mn-ea"/>
              <a:cs typeface="+mn-cs"/>
            </a:rPr>
            <a:t>Διανομή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AC1D67ED-CD4A-48BF-9F31-87F1808A15A8}" type="parTrans" cxnId="{44666DA6-C063-4BCC-B1A4-FFAAA119AF92}">
      <dgm:prSet/>
      <dgm:spPr/>
      <dgm:t>
        <a:bodyPr/>
        <a:lstStyle/>
        <a:p>
          <a:endParaRPr lang="en-US"/>
        </a:p>
      </dgm:t>
    </dgm:pt>
    <dgm:pt modelId="{AF68515C-A212-40ED-8303-9CBD2BE16421}" type="sibTrans" cxnId="{44666DA6-C063-4BCC-B1A4-FFAAA119AF92}">
      <dgm:prSet/>
      <dgm:spPr/>
      <dgm:t>
        <a:bodyPr/>
        <a:lstStyle/>
        <a:p>
          <a:endParaRPr lang="en-US"/>
        </a:p>
      </dgm:t>
    </dgm:pt>
    <dgm:pt modelId="{93292074-593B-4A97-AF07-6EA5F88754BC}" type="pres">
      <dgm:prSet presAssocID="{264A9572-5195-4B3B-BC9C-D025D9F8FC74}" presName="Name0" presStyleCnt="0">
        <dgm:presLayoutVars>
          <dgm:dir/>
          <dgm:resizeHandles val="exact"/>
        </dgm:presLayoutVars>
      </dgm:prSet>
      <dgm:spPr/>
    </dgm:pt>
    <dgm:pt modelId="{C2072442-B111-419D-99BC-BCAC3DCF642C}" type="pres">
      <dgm:prSet presAssocID="{264A9572-5195-4B3B-BC9C-D025D9F8FC74}" presName="cycle" presStyleCnt="0"/>
      <dgm:spPr/>
    </dgm:pt>
    <dgm:pt modelId="{17771C3D-7BB3-47B4-A6E3-EE14E07F4D07}" type="pres">
      <dgm:prSet presAssocID="{69AF45FE-B5E6-4179-B6D3-45494BDF35E7}" presName="nodeFirstNode" presStyleLbl="node1" presStyleIdx="0" presStyleCnt="5" custRadScaleRad="100098" custRadScaleInc="1411">
        <dgm:presLayoutVars>
          <dgm:bulletEnabled val="1"/>
        </dgm:presLayoutVars>
      </dgm:prSet>
      <dgm:spPr>
        <a:prstGeom prst="roundRect">
          <a:avLst/>
        </a:prstGeom>
      </dgm:spPr>
    </dgm:pt>
    <dgm:pt modelId="{5EADCED2-66EC-4113-80EF-B30CE8A2ACA5}" type="pres">
      <dgm:prSet presAssocID="{D377BBED-AFE9-41FC-8B22-58F0C966EB49}" presName="sibTransFirstNode" presStyleLbl="bgShp" presStyleIdx="0" presStyleCnt="1"/>
      <dgm:spPr>
        <a:prstGeom prst="circularArrow">
          <a:avLst>
            <a:gd name="adj1" fmla="val 5544"/>
            <a:gd name="adj2" fmla="val 330680"/>
            <a:gd name="adj3" fmla="val 13975227"/>
            <a:gd name="adj4" fmla="val 17265827"/>
            <a:gd name="adj5" fmla="val 5757"/>
          </a:avLst>
        </a:prstGeom>
      </dgm:spPr>
    </dgm:pt>
    <dgm:pt modelId="{BFADC8F2-ADD6-42EA-AC13-E31968159E6A}" type="pres">
      <dgm:prSet presAssocID="{3C3BAE4F-C9A8-4E5D-ACE1-A5B1205B7826}" presName="nodeFollowingNodes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C0C96675-0839-4F68-A135-9BCEDBF9FAB1}" type="pres">
      <dgm:prSet presAssocID="{64EFEAE2-14F5-4F71-B2AD-C578DD188C63}" presName="nodeFollowingNodes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ECB7751A-C53D-4159-8EC2-A7EF4E3FF670}" type="pres">
      <dgm:prSet presAssocID="{37FB63E4-9E27-4F9E-8B07-04B78E3FF0C7}" presName="nodeFollowingNodes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0D0B669B-8318-46F2-8FD3-0254EA414F6C}" type="pres">
      <dgm:prSet presAssocID="{ED0FF027-9C9F-4D30-BA01-52D43D2A077C}" presName="nodeFollowingNodes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7581DE14-45F4-4133-AF43-AF14DEBFAA9B}" type="presOf" srcId="{69AF45FE-B5E6-4179-B6D3-45494BDF35E7}" destId="{17771C3D-7BB3-47B4-A6E3-EE14E07F4D07}" srcOrd="0" destOrd="0" presId="urn:microsoft.com/office/officeart/2005/8/layout/cycle3"/>
    <dgm:cxn modelId="{D7934220-429D-4FB3-BB56-9CC1718E6870}" type="presOf" srcId="{D377BBED-AFE9-41FC-8B22-58F0C966EB49}" destId="{5EADCED2-66EC-4113-80EF-B30CE8A2ACA5}" srcOrd="0" destOrd="0" presId="urn:microsoft.com/office/officeart/2005/8/layout/cycle3"/>
    <dgm:cxn modelId="{2A5E0127-5EB1-4847-82D9-A961CA0E0A17}" srcId="{264A9572-5195-4B3B-BC9C-D025D9F8FC74}" destId="{69AF45FE-B5E6-4179-B6D3-45494BDF35E7}" srcOrd="0" destOrd="0" parTransId="{A875A084-139D-499C-A55D-49E4DCA532CE}" sibTransId="{D377BBED-AFE9-41FC-8B22-58F0C966EB49}"/>
    <dgm:cxn modelId="{B98F2680-EF70-48BB-994C-49ED8F9778AA}" type="presOf" srcId="{264A9572-5195-4B3B-BC9C-D025D9F8FC74}" destId="{93292074-593B-4A97-AF07-6EA5F88754BC}" srcOrd="0" destOrd="0" presId="urn:microsoft.com/office/officeart/2005/8/layout/cycle3"/>
    <dgm:cxn modelId="{FA123398-6B72-4715-9A6F-5AE2F1CF8818}" srcId="{264A9572-5195-4B3B-BC9C-D025D9F8FC74}" destId="{ED0FF027-9C9F-4D30-BA01-52D43D2A077C}" srcOrd="4" destOrd="0" parTransId="{E641B7D4-293A-4D83-8F3B-0F0DACA62BFD}" sibTransId="{A49BE23D-4FC2-4911-9453-A199299CD212}"/>
    <dgm:cxn modelId="{66E724A3-4CB9-43A5-BB44-17B4EF1CDB34}" type="presOf" srcId="{64EFEAE2-14F5-4F71-B2AD-C578DD188C63}" destId="{C0C96675-0839-4F68-A135-9BCEDBF9FAB1}" srcOrd="0" destOrd="0" presId="urn:microsoft.com/office/officeart/2005/8/layout/cycle3"/>
    <dgm:cxn modelId="{44666DA6-C063-4BCC-B1A4-FFAAA119AF92}" srcId="{264A9572-5195-4B3B-BC9C-D025D9F8FC74}" destId="{64EFEAE2-14F5-4F71-B2AD-C578DD188C63}" srcOrd="2" destOrd="0" parTransId="{AC1D67ED-CD4A-48BF-9F31-87F1808A15A8}" sibTransId="{AF68515C-A212-40ED-8303-9CBD2BE16421}"/>
    <dgm:cxn modelId="{449DB3C0-18C7-435C-A9E5-F509F4AB3028}" type="presOf" srcId="{ED0FF027-9C9F-4D30-BA01-52D43D2A077C}" destId="{0D0B669B-8318-46F2-8FD3-0254EA414F6C}" srcOrd="0" destOrd="0" presId="urn:microsoft.com/office/officeart/2005/8/layout/cycle3"/>
    <dgm:cxn modelId="{0AE8D9CB-1FAF-4A50-B608-8DACD0551CEB}" srcId="{264A9572-5195-4B3B-BC9C-D025D9F8FC74}" destId="{37FB63E4-9E27-4F9E-8B07-04B78E3FF0C7}" srcOrd="3" destOrd="0" parTransId="{6A892908-70C9-463E-868E-EF2D16F5DC8E}" sibTransId="{C809E45B-1241-4768-9CDF-36BCFEAD661B}"/>
    <dgm:cxn modelId="{D32C4BD2-A13D-4633-A76D-42E834643636}" type="presOf" srcId="{37FB63E4-9E27-4F9E-8B07-04B78E3FF0C7}" destId="{ECB7751A-C53D-4159-8EC2-A7EF4E3FF670}" srcOrd="0" destOrd="0" presId="urn:microsoft.com/office/officeart/2005/8/layout/cycle3"/>
    <dgm:cxn modelId="{A27EDAE9-40EE-4FB8-BBCE-80C265AFADE9}" type="presOf" srcId="{3C3BAE4F-C9A8-4E5D-ACE1-A5B1205B7826}" destId="{BFADC8F2-ADD6-42EA-AC13-E31968159E6A}" srcOrd="0" destOrd="0" presId="urn:microsoft.com/office/officeart/2005/8/layout/cycle3"/>
    <dgm:cxn modelId="{33C766F7-1B51-4D70-AB97-436E5BCE6A4E}" srcId="{264A9572-5195-4B3B-BC9C-D025D9F8FC74}" destId="{3C3BAE4F-C9A8-4E5D-ACE1-A5B1205B7826}" srcOrd="1" destOrd="0" parTransId="{767CCCBF-96F0-4B30-AEE5-2D647DCC2E78}" sibTransId="{96E68704-FEB6-49EA-8145-7A82A5FC992F}"/>
    <dgm:cxn modelId="{BE758C2E-7F7F-46EC-ACD3-728E717B195C}" type="presParOf" srcId="{93292074-593B-4A97-AF07-6EA5F88754BC}" destId="{C2072442-B111-419D-99BC-BCAC3DCF642C}" srcOrd="0" destOrd="0" presId="urn:microsoft.com/office/officeart/2005/8/layout/cycle3"/>
    <dgm:cxn modelId="{16A92D22-EE3F-4598-A023-2A9579834C5C}" type="presParOf" srcId="{C2072442-B111-419D-99BC-BCAC3DCF642C}" destId="{17771C3D-7BB3-47B4-A6E3-EE14E07F4D07}" srcOrd="0" destOrd="0" presId="urn:microsoft.com/office/officeart/2005/8/layout/cycle3"/>
    <dgm:cxn modelId="{B57956A5-30C2-4503-A107-E5CD5D776AF0}" type="presParOf" srcId="{C2072442-B111-419D-99BC-BCAC3DCF642C}" destId="{5EADCED2-66EC-4113-80EF-B30CE8A2ACA5}" srcOrd="1" destOrd="0" presId="urn:microsoft.com/office/officeart/2005/8/layout/cycle3"/>
    <dgm:cxn modelId="{787C3085-4B02-4B34-AB8D-5B6ED44DA592}" type="presParOf" srcId="{C2072442-B111-419D-99BC-BCAC3DCF642C}" destId="{BFADC8F2-ADD6-42EA-AC13-E31968159E6A}" srcOrd="2" destOrd="0" presId="urn:microsoft.com/office/officeart/2005/8/layout/cycle3"/>
    <dgm:cxn modelId="{E859FF4A-21F2-4B34-B678-7FCE669429B9}" type="presParOf" srcId="{C2072442-B111-419D-99BC-BCAC3DCF642C}" destId="{C0C96675-0839-4F68-A135-9BCEDBF9FAB1}" srcOrd="3" destOrd="0" presId="urn:microsoft.com/office/officeart/2005/8/layout/cycle3"/>
    <dgm:cxn modelId="{6D6C7DDB-A6FB-4294-AC1A-9D2615208CEF}" type="presParOf" srcId="{C2072442-B111-419D-99BC-BCAC3DCF642C}" destId="{ECB7751A-C53D-4159-8EC2-A7EF4E3FF670}" srcOrd="4" destOrd="0" presId="urn:microsoft.com/office/officeart/2005/8/layout/cycle3"/>
    <dgm:cxn modelId="{A6FE89DD-187C-465B-A61D-C8CA5FB25727}" type="presParOf" srcId="{C2072442-B111-419D-99BC-BCAC3DCF642C}" destId="{0D0B669B-8318-46F2-8FD3-0254EA414F6C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DCED2-66EC-4113-80EF-B30CE8A2ACA5}">
      <dsp:nvSpPr>
        <dsp:cNvPr id="0" name=""/>
        <dsp:cNvSpPr/>
      </dsp:nvSpPr>
      <dsp:spPr>
        <a:xfrm>
          <a:off x="1887831" y="-27947"/>
          <a:ext cx="4427432" cy="4427432"/>
        </a:xfrm>
        <a:prstGeom prst="circularArrow">
          <a:avLst>
            <a:gd name="adj1" fmla="val 5544"/>
            <a:gd name="adj2" fmla="val 330680"/>
            <a:gd name="adj3" fmla="val 13975227"/>
            <a:gd name="adj4" fmla="val 1726582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771C3D-7BB3-47B4-A6E3-EE14E07F4D07}">
      <dsp:nvSpPr>
        <dsp:cNvPr id="0" name=""/>
        <dsp:cNvSpPr/>
      </dsp:nvSpPr>
      <dsp:spPr>
        <a:xfrm>
          <a:off x="3061261" y="290"/>
          <a:ext cx="2080571" cy="10402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>
              <a:latin typeface="Calibri" panose="020F0502020204030204"/>
              <a:ea typeface="+mn-ea"/>
              <a:cs typeface="+mn-cs"/>
            </a:rPr>
            <a:t>Πρώτες ύλες</a:t>
          </a:r>
          <a:endParaRPr lang="en-US" sz="2600" kern="1200" dirty="0">
            <a:latin typeface="Calibri" panose="020F0502020204030204"/>
            <a:ea typeface="+mn-ea"/>
            <a:cs typeface="+mn-cs"/>
          </a:endParaRPr>
        </a:p>
      </dsp:txBody>
      <dsp:txXfrm>
        <a:off x="3112044" y="51073"/>
        <a:ext cx="1979005" cy="938719"/>
      </dsp:txXfrm>
    </dsp:sp>
    <dsp:sp modelId="{BFADC8F2-ADD6-42EA-AC13-E31968159E6A}">
      <dsp:nvSpPr>
        <dsp:cNvPr id="0" name=""/>
        <dsp:cNvSpPr/>
      </dsp:nvSpPr>
      <dsp:spPr>
        <a:xfrm>
          <a:off x="4828962" y="1306531"/>
          <a:ext cx="2080571" cy="10402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>
              <a:latin typeface="Calibri" panose="020F0502020204030204"/>
              <a:ea typeface="+mn-ea"/>
              <a:cs typeface="+mn-cs"/>
            </a:rPr>
            <a:t>Παραγωγή</a:t>
          </a:r>
          <a:endParaRPr lang="en-US" sz="2600" kern="1200">
            <a:latin typeface="Calibri" panose="020F0502020204030204"/>
            <a:ea typeface="+mn-ea"/>
            <a:cs typeface="+mn-cs"/>
          </a:endParaRPr>
        </a:p>
      </dsp:txBody>
      <dsp:txXfrm>
        <a:off x="4879745" y="1357314"/>
        <a:ext cx="1979005" cy="938719"/>
      </dsp:txXfrm>
    </dsp:sp>
    <dsp:sp modelId="{C0C96675-0839-4F68-A135-9BCEDBF9FAB1}">
      <dsp:nvSpPr>
        <dsp:cNvPr id="0" name=""/>
        <dsp:cNvSpPr/>
      </dsp:nvSpPr>
      <dsp:spPr>
        <a:xfrm>
          <a:off x="4143094" y="3417414"/>
          <a:ext cx="2080571" cy="10402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>
              <a:latin typeface="Calibri" panose="020F0502020204030204"/>
              <a:ea typeface="+mn-ea"/>
              <a:cs typeface="+mn-cs"/>
            </a:rPr>
            <a:t>Διανομή</a:t>
          </a:r>
          <a:endParaRPr lang="en-US" sz="2600" kern="1200" dirty="0">
            <a:latin typeface="Calibri" panose="020F0502020204030204"/>
            <a:ea typeface="+mn-ea"/>
            <a:cs typeface="+mn-cs"/>
          </a:endParaRPr>
        </a:p>
      </dsp:txBody>
      <dsp:txXfrm>
        <a:off x="4193877" y="3468197"/>
        <a:ext cx="1979005" cy="938719"/>
      </dsp:txXfrm>
    </dsp:sp>
    <dsp:sp modelId="{ECB7751A-C53D-4159-8EC2-A7EF4E3FF670}">
      <dsp:nvSpPr>
        <dsp:cNvPr id="0" name=""/>
        <dsp:cNvSpPr/>
      </dsp:nvSpPr>
      <dsp:spPr>
        <a:xfrm>
          <a:off x="1923581" y="3417414"/>
          <a:ext cx="2080571" cy="10402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>
              <a:latin typeface="Calibri" panose="020F0502020204030204"/>
              <a:ea typeface="+mn-ea"/>
              <a:cs typeface="+mn-cs"/>
            </a:rPr>
            <a:t>Κατανάλωση</a:t>
          </a:r>
          <a:endParaRPr lang="en-US" sz="2600" kern="1200">
            <a:latin typeface="Calibri" panose="020F0502020204030204"/>
            <a:ea typeface="+mn-ea"/>
            <a:cs typeface="+mn-cs"/>
          </a:endParaRPr>
        </a:p>
      </dsp:txBody>
      <dsp:txXfrm>
        <a:off x="1974364" y="3468197"/>
        <a:ext cx="1979005" cy="938719"/>
      </dsp:txXfrm>
    </dsp:sp>
    <dsp:sp modelId="{0D0B669B-8318-46F2-8FD3-0254EA414F6C}">
      <dsp:nvSpPr>
        <dsp:cNvPr id="0" name=""/>
        <dsp:cNvSpPr/>
      </dsp:nvSpPr>
      <dsp:spPr>
        <a:xfrm>
          <a:off x="1237714" y="1306531"/>
          <a:ext cx="2080571" cy="10402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>
              <a:latin typeface="Calibri" panose="020F0502020204030204"/>
              <a:ea typeface="+mn-ea"/>
              <a:cs typeface="+mn-cs"/>
            </a:rPr>
            <a:t>Ανακύκλωση  </a:t>
          </a:r>
          <a:endParaRPr lang="en-US" sz="2600" kern="1200" dirty="0">
            <a:latin typeface="Calibri" panose="020F0502020204030204"/>
            <a:ea typeface="+mn-ea"/>
            <a:cs typeface="+mn-cs"/>
          </a:endParaRPr>
        </a:p>
      </dsp:txBody>
      <dsp:txXfrm>
        <a:off x="1288497" y="1357314"/>
        <a:ext cx="1979005" cy="938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2D3EC-A4AF-4345-B6FA-6AC898BB3DFD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2EE1F-77D0-45F5-85B2-28E961F3E3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5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16:04:10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24575,'0'7'0,"0"8"0,-6 2 0,-3-2-8191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3A9F3-E724-488E-8539-1F4AF33C2AC8}" type="datetimeFigureOut">
              <a:rPr lang="en-GB" smtClean="0"/>
              <a:t>20/11/2021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8D087-31E7-4AA9-8205-582CC59744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827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0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86C8C3-A1CD-48DF-86E4-D85A47E82546}" type="datetime1">
              <a:rPr lang="el-GR" smtClean="0"/>
              <a:t>20/11/2021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l-GR"/>
              <a:t>ΑΠΕΗΤΕΙΟ ΓΥΜΝΑΣΙΟ ΑΓΡΟΥ– PULCHRA 2021-2022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5647D6-36D8-4F08-AC0A-98B08C90B2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3263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AE8EE1-0D3C-4B02-9E1B-8A71C76E3CE4}" type="datetime1">
              <a:rPr lang="el-GR" smtClean="0"/>
              <a:t>20/11/2021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l-GR"/>
              <a:t>ΑΠΕΗΤΕΙΟ ΓΥΜΝΑΣΙΟ ΑΓΡΟΥ– PULCHRA 2021-2022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5647D6-36D8-4F08-AC0A-98B08C90B2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296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79D587-6E5F-4222-B747-B16FB116CD58}" type="datetime1">
              <a:rPr lang="el-GR" smtClean="0"/>
              <a:t>20/11/2021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l-GR"/>
              <a:t>ΑΠΕΗΤΕΙΟ ΓΥΜΝΑΣΙΟ ΑΓΡΟΥ– PULCHRA 2021-2022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5647D6-36D8-4F08-AC0A-98B08C90B2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298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86141C-88CD-4301-A12E-25077F8B4AA9}" type="datetime1">
              <a:rPr lang="el-GR" smtClean="0"/>
              <a:t>20/11/2021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l-GR"/>
              <a:t>ΑΠΕΗΤΕΙΟ ΓΥΜΝΑΣΙΟ ΑΓΡΟΥ– PULCHRA 2021-2022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5647D6-36D8-4F08-AC0A-98B08C90B2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5929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EC92F3-0B05-40E0-AF13-D0E1F35DF395}" type="datetime1">
              <a:rPr lang="el-GR" smtClean="0"/>
              <a:t>20/11/2021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l-GR"/>
              <a:t>ΑΠΕΗΤΕΙΟ ΓΥΜΝΑΣΙΟ ΑΓΡΟΥ– PULCHRA 2021-2022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5647D6-36D8-4F08-AC0A-98B08C90B2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276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00B06E-FB22-4645-BAE5-17D3BF1B90A2}" type="datetime1">
              <a:rPr lang="el-GR" smtClean="0"/>
              <a:t>20/11/2021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l-GR"/>
              <a:t>ΑΠΕΗΤΕΙΟ ΓΥΜΝΑΣΙΟ ΑΓΡΟΥ– PULCHRA 2021-2022</a:t>
            </a: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5647D6-36D8-4F08-AC0A-98B08C90B2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834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3201D5-B5AE-4130-95D7-F341719A605B}" type="datetime1">
              <a:rPr lang="el-GR" smtClean="0"/>
              <a:t>20/11/2021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l-GR"/>
              <a:t>ΑΠΕΗΤΕΙΟ ΓΥΜΝΑΣΙΟ ΑΓΡΟΥ– PULCHRA 2021-2022</a:t>
            </a: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5647D6-36D8-4F08-AC0A-98B08C90B2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490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F7C429-CEA4-40CC-AD2F-B7C41CB8298D}" type="datetime1">
              <a:rPr lang="el-GR" smtClean="0"/>
              <a:t>20/11/2021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l-GR"/>
              <a:t>ΑΠΕΗΤΕΙΟ ΓΥΜΝΑΣΙΟ ΑΓΡΟΥ– PULCHRA 2021-2022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5647D6-36D8-4F08-AC0A-98B08C90B2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869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537780-C8CF-4DD4-A9B5-7A99087C9EE1}" type="datetime1">
              <a:rPr lang="el-GR" smtClean="0"/>
              <a:t>20/11/2021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l-GR"/>
              <a:t>ΑΠΕΗΤΕΙΟ ΓΥΜΝΑΣΙΟ ΑΓΡΟΥ– PULCHRA 2021-2022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5647D6-36D8-4F08-AC0A-98B08C90B2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423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C6CB0D-CB86-468D-8216-30920D5A94D3}" type="datetime1">
              <a:rPr lang="el-GR" smtClean="0"/>
              <a:t>20/11/2021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l-GR"/>
              <a:t>ΑΠΕΗΤΕΙΟ ΓΥΜΝΑΣΙΟ ΑΓΡΟΥ– PULCHRA 2021-2022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5647D6-36D8-4F08-AC0A-98B08C90B2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690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79512" y="116632"/>
            <a:ext cx="87849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3175" lvl="1" indent="0"/>
            <a:r>
              <a:rPr lang="en-US" sz="1800" b="1" baseline="0" dirty="0">
                <a:solidFill>
                  <a:schemeClr val="accent2">
                    <a:lumMod val="75000"/>
                  </a:schemeClr>
                </a:solidFill>
              </a:rPr>
              <a:t>					</a:t>
            </a:r>
            <a:endParaRPr lang="el-GR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Εικόνα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82472"/>
            <a:ext cx="700248" cy="46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81498" y="6262556"/>
            <a:ext cx="31144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" dirty="0">
                <a:solidFill>
                  <a:srgbClr val="002060"/>
                </a:solidFill>
              </a:rPr>
              <a:t>This project has received funding from the European Union’s Horizon 2020 research and innovation </a:t>
            </a:r>
            <a:r>
              <a:rPr lang="en-US" sz="900" dirty="0" err="1">
                <a:solidFill>
                  <a:srgbClr val="002060"/>
                </a:solidFill>
              </a:rPr>
              <a:t>programme</a:t>
            </a:r>
            <a:r>
              <a:rPr lang="en-US" sz="900" dirty="0">
                <a:solidFill>
                  <a:srgbClr val="002060"/>
                </a:solidFill>
              </a:rPr>
              <a:t> under grant agreement No 824466</a:t>
            </a:r>
            <a:endParaRPr lang="el-GR" sz="900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79512" y="908720"/>
            <a:ext cx="8712968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79512" y="6165304"/>
            <a:ext cx="8712968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720"/>
            <a:ext cx="784974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9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170605"/>
            <a:ext cx="806489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waste disposal to resource efficiency</a:t>
            </a:r>
            <a:r>
              <a:rPr lang="el-G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economy 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city scale</a:t>
            </a:r>
            <a:r>
              <a:rPr lang="el-G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challenge (4)</a:t>
            </a:r>
          </a:p>
          <a:p>
            <a:pPr algn="ctr"/>
            <a:endParaRPr lang="en-US" sz="2400" b="1" dirty="0">
              <a:solidFill>
                <a:srgbClr val="0070C0"/>
              </a:solidFill>
            </a:endParaRPr>
          </a:p>
          <a:p>
            <a:pPr algn="r"/>
            <a:r>
              <a:rPr lang="en-US" sz="2400" b="1" i="1" dirty="0">
                <a:solidFill>
                  <a:srgbClr val="002060"/>
                </a:solidFill>
              </a:rPr>
              <a:t>		         </a:t>
            </a:r>
            <a:r>
              <a:rPr lang="el-GR" b="1" i="1" dirty="0">
                <a:solidFill>
                  <a:srgbClr val="002060"/>
                </a:solidFill>
              </a:rPr>
              <a:t>Πρόγραμμα </a:t>
            </a:r>
            <a:r>
              <a:rPr lang="en-US" b="1" i="1" dirty="0">
                <a:solidFill>
                  <a:srgbClr val="002060"/>
                </a:solidFill>
              </a:rPr>
              <a:t>PULCHRA 2020-2022</a:t>
            </a:r>
            <a:r>
              <a:rPr lang="el-GR" b="1" i="1" dirty="0">
                <a:solidFill>
                  <a:srgbClr val="002060"/>
                </a:solidFill>
              </a:rPr>
              <a:t>                                                     </a:t>
            </a:r>
            <a:endParaRPr lang="en-US" b="1" i="1" dirty="0">
              <a:solidFill>
                <a:srgbClr val="002060"/>
              </a:solidFill>
            </a:endParaRPr>
          </a:p>
          <a:p>
            <a:pPr algn="r"/>
            <a:r>
              <a:rPr lang="en-US" b="1" i="1" dirty="0">
                <a:solidFill>
                  <a:srgbClr val="002060"/>
                </a:solidFill>
              </a:rPr>
              <a:t>		</a:t>
            </a:r>
            <a:r>
              <a:rPr lang="el-GR" b="1" i="1" dirty="0" err="1">
                <a:solidFill>
                  <a:srgbClr val="002060"/>
                </a:solidFill>
              </a:rPr>
              <a:t>Απεήτειο</a:t>
            </a:r>
            <a:r>
              <a:rPr lang="el-GR" b="1" i="1" dirty="0">
                <a:solidFill>
                  <a:srgbClr val="002060"/>
                </a:solidFill>
              </a:rPr>
              <a:t> Γυμνάσιο Αγρού</a:t>
            </a:r>
            <a:endParaRPr lang="en-US" b="1" i="1" dirty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70C0"/>
              </a:solidFill>
            </a:endParaRPr>
          </a:p>
          <a:p>
            <a:pPr algn="ctr"/>
            <a:endParaRPr lang="en-US" sz="2400" b="1" dirty="0">
              <a:solidFill>
                <a:srgbClr val="0070C0"/>
              </a:solidFill>
            </a:endParaRPr>
          </a:p>
          <a:p>
            <a:pPr algn="ctr"/>
            <a:endParaRPr lang="en-US" sz="2800" dirty="0">
              <a:solidFill>
                <a:srgbClr val="0070C0"/>
              </a:solidFill>
            </a:endParaRPr>
          </a:p>
          <a:p>
            <a:pPr algn="ctr"/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033650"/>
            <a:ext cx="2407413" cy="25393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0232" y="188640"/>
            <a:ext cx="216024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GB" sz="3100" dirty="0">
                <a:solidFill>
                  <a:srgbClr val="0070C0"/>
                </a:solidFill>
              </a:rPr>
              <a:t>PULCHRA</a:t>
            </a:r>
            <a:endParaRPr lang="en-GB" sz="3100" dirty="0">
              <a:solidFill>
                <a:srgbClr val="C00000"/>
              </a:solidFill>
            </a:endParaRPr>
          </a:p>
          <a:p>
            <a:endParaRPr lang="el-GR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1303610"/>
            <a:ext cx="2571111" cy="228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26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στην κοινότητα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04" y="1090758"/>
            <a:ext cx="7171452" cy="216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04" y="3659371"/>
            <a:ext cx="7171453" cy="2218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</p:spTree>
    <p:extLst>
      <p:ext uri="{BB962C8B-B14F-4D97-AF65-F5344CB8AC3E}">
        <p14:creationId xmlns:p14="http://schemas.microsoft.com/office/powerpoint/2010/main" val="13770077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στο σχολείο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647" y="1227407"/>
            <a:ext cx="3608250" cy="47262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l-G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Ενημέρωση – παρουσίαση από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την εταιρεία     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ENVITECH </a:t>
            </a:r>
            <a:r>
              <a:rPr lang="el-G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το Ανοικτό Πανεπιστήμιο Κύπρου σχετικά με τη σήμανση στις συσκευασίες τροφίμων.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  <p:pic>
        <p:nvPicPr>
          <p:cNvPr id="15" name="Picture 14" descr="A group of people in a library&#10;&#10;Description automatically generated with medium confidence">
            <a:extLst>
              <a:ext uri="{FF2B5EF4-FFF2-40B4-BE49-F238E27FC236}">
                <a16:creationId xmlns:a16="http://schemas.microsoft.com/office/drawing/2014/main" id="{6215ABAA-437D-42B0-A759-DFF98C272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27407"/>
            <a:ext cx="4674841" cy="47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38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3560" y="632085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Αγρού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  <p:pic>
        <p:nvPicPr>
          <p:cNvPr id="6" name="EU_Food_Safety_-_In_the_EU_still_2_0_%_of_the_total_food_produced_is_lost_or_wasted_The_EUFarm2Fork_Strategy_is_set_to_halve_food_waste_per_capita_in_the_EU_by_2030_Click_below_for_more_Need_inspiration_Wa">
            <a:hlinkClick r:id="" action="ppaction://media"/>
            <a:extLst>
              <a:ext uri="{FF2B5EF4-FFF2-40B4-BE49-F238E27FC236}">
                <a16:creationId xmlns:a16="http://schemas.microsoft.com/office/drawing/2014/main" id="{833987C0-61F9-43CD-825E-CE99FF69B2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1151387"/>
            <a:ext cx="5760640" cy="4937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BF7D9-5138-45DF-B90E-BA8F8AEEE485}"/>
              </a:ext>
            </a:extLst>
          </p:cNvPr>
          <p:cNvSpPr txBox="1"/>
          <p:nvPr/>
        </p:nvSpPr>
        <p:spPr>
          <a:xfrm>
            <a:off x="1043608" y="211316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Re-use, Re-birth…ahead of waste!</a:t>
            </a:r>
          </a:p>
        </p:txBody>
      </p:sp>
    </p:spTree>
    <p:extLst>
      <p:ext uri="{BB962C8B-B14F-4D97-AF65-F5344CB8AC3E}">
        <p14:creationId xmlns:p14="http://schemas.microsoft.com/office/powerpoint/2010/main" val="4149599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στο σχολείο</a:t>
            </a:r>
            <a:b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491A479-C674-4FE6-8749-D6F12859E7B4}"/>
                  </a:ext>
                </a:extLst>
              </p14:cNvPr>
              <p14:cNvContentPartPr/>
              <p14:nvPr/>
            </p14:nvContentPartPr>
            <p14:xfrm>
              <a:off x="-2194898" y="4502400"/>
              <a:ext cx="5760" cy="19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491A479-C674-4FE6-8749-D6F12859E7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03898" y="4493400"/>
                <a:ext cx="23400" cy="3744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 descr="A collage of a person painting&#10;&#10;Description automatically generated with low confidence">
            <a:extLst>
              <a:ext uri="{FF2B5EF4-FFF2-40B4-BE49-F238E27FC236}">
                <a16:creationId xmlns:a16="http://schemas.microsoft.com/office/drawing/2014/main" id="{18CEC6AE-68BE-4E17-9E2B-A72774257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124744"/>
            <a:ext cx="5782244" cy="48723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430983-DBCC-4F86-A5C8-622073EFECC7}"/>
              </a:ext>
            </a:extLst>
          </p:cNvPr>
          <p:cNvSpPr txBox="1"/>
          <p:nvPr/>
        </p:nvSpPr>
        <p:spPr>
          <a:xfrm>
            <a:off x="229916" y="2204864"/>
            <a:ext cx="3045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l-GR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Ανάλυση σύστασης σκουπιδιών</a:t>
            </a:r>
            <a:endParaRPr lang="en-GB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7781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στο σχολείο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42" y="1268760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l-GR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Δημιουργία βιβλίου συνταγών 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  <p:pic>
        <p:nvPicPr>
          <p:cNvPr id="8" name="Content Placeholder 4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E53BFAEB-B03A-4273-978C-8A03F4D4A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36" y="1928346"/>
            <a:ext cx="3470612" cy="4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0CCD2D-1B22-4240-A5B8-13B02F21A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932477"/>
            <a:ext cx="3378247" cy="411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5369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92D4-A9CA-4324-BDE8-9B44F237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στο σχολείο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E41044-BC20-4129-B146-310EBA4A37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576" y="1385381"/>
            <a:ext cx="3415849" cy="461960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D60D78F-357A-4E2A-B5A7-D1642002C7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80234" y="1385380"/>
            <a:ext cx="3312743" cy="461960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89A556-8012-4684-ADBB-C0B63968DB04}"/>
              </a:ext>
            </a:extLst>
          </p:cNvPr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</p:spTree>
    <p:extLst>
      <p:ext uri="{BB962C8B-B14F-4D97-AF65-F5344CB8AC3E}">
        <p14:creationId xmlns:p14="http://schemas.microsoft.com/office/powerpoint/2010/main" val="713574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D0D3-BDB5-4762-988D-D8E3D441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στο σχολείο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8125B-2C73-4F0B-A650-997B0F7B3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212" y="1097560"/>
            <a:ext cx="3780637" cy="4900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FBDF1F-D8D6-473E-8CD6-D7FEB5289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51" y="1097560"/>
            <a:ext cx="3780637" cy="49002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9890F6-768F-4EED-8BD9-E2A323D30736}"/>
              </a:ext>
            </a:extLst>
          </p:cNvPr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</p:spTree>
    <p:extLst>
      <p:ext uri="{BB962C8B-B14F-4D97-AF65-F5344CB8AC3E}">
        <p14:creationId xmlns:p14="http://schemas.microsoft.com/office/powerpoint/2010/main" val="1809644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9CE0-D07E-45E7-B5D6-5ED81D955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στο σχολείο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4D15B3-0FC7-4F91-9A99-1CAD1491E669}"/>
              </a:ext>
            </a:extLst>
          </p:cNvPr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33C0BF-3AFE-486D-89D6-8090C489E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603" y="1417638"/>
            <a:ext cx="4289050" cy="428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463AAB-D3C8-4831-AB8E-1AEEE50F1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49" y="1417638"/>
            <a:ext cx="4289050" cy="428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15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στο σχολείο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660FAC-48D1-4DD0-AA8E-B18D4C0216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3528" y="1436605"/>
            <a:ext cx="4358481" cy="4525963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CF4BF4-C000-4C25-8B25-2A4C0DB7F0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54509" y="1465769"/>
            <a:ext cx="4525963" cy="4525963"/>
          </a:xfrm>
        </p:spPr>
      </p:pic>
      <p:sp>
        <p:nvSpPr>
          <p:cNvPr id="6" name="TextBox 5"/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</p:spTree>
    <p:extLst>
      <p:ext uri="{BB962C8B-B14F-4D97-AF65-F5344CB8AC3E}">
        <p14:creationId xmlns:p14="http://schemas.microsoft.com/office/powerpoint/2010/main" val="1734043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61245-89B5-4109-8A78-CBF5BA9CE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στο σχολείο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CCFADB-6E5C-4462-998B-19F667A97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974" y="1431829"/>
            <a:ext cx="4320479" cy="45076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638271-73C1-4856-818B-23E89635E9C7}"/>
              </a:ext>
            </a:extLst>
          </p:cNvPr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EC812B-CA66-4138-BEA7-DF5E54E08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384" y="1431829"/>
            <a:ext cx="4437112" cy="450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23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ΚΥΚΛΙΚΗ ΟΙΚΟΝΟΜΙΑ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 fontAlgn="ctr">
              <a:buNone/>
            </a:pPr>
            <a:r>
              <a:rPr lang="el-G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κυκλική οικονομία είναι ένα μοντέλο παραγωγής και κατανάλωσης το οποίο περιλαμβάνει την:</a:t>
            </a:r>
          </a:p>
          <a:p>
            <a:pPr fontAlgn="ctr"/>
            <a:r>
              <a:rPr lang="el-G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ανταλλαγή </a:t>
            </a:r>
          </a:p>
          <a:p>
            <a:pPr fontAlgn="ctr"/>
            <a:r>
              <a:rPr lang="el-G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επαναχρησιμοποίηση</a:t>
            </a:r>
          </a:p>
          <a:p>
            <a:pPr fontAlgn="ctr"/>
            <a:r>
              <a:rPr lang="el-G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επισκευή</a:t>
            </a:r>
          </a:p>
          <a:p>
            <a:pPr fontAlgn="ctr"/>
            <a:r>
              <a:rPr lang="el-G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ανακαίνιση</a:t>
            </a:r>
          </a:p>
          <a:p>
            <a:pPr fontAlgn="ctr"/>
            <a:r>
              <a:rPr lang="el-G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ανακύκλωση</a:t>
            </a:r>
          </a:p>
          <a:p>
            <a:pPr marL="0" indent="0" fontAlgn="ctr">
              <a:buNone/>
            </a:pPr>
            <a:r>
              <a:rPr lang="el-G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των υφιστάμενων υλικών και προϊόντων ώστε να παραταθεί ο κύκλος ζωής τους. 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l-G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κυκλική οικονομία αποσκοπεί στη μείωση των αποβλήτων στο ελάχιστο δυνατό επίπεδο.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4B6EAE6F-338A-45F9-B3A0-20C8ED0A55D8}"/>
              </a:ext>
            </a:extLst>
          </p:cNvPr>
          <p:cNvSpPr txBox="1">
            <a:spLocks/>
          </p:cNvSpPr>
          <p:nvPr/>
        </p:nvSpPr>
        <p:spPr>
          <a:xfrm>
            <a:off x="5004048" y="6315223"/>
            <a:ext cx="3896072" cy="268139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ΑΓΡΟΥ– PULCHRA 2021-2022</a:t>
            </a:r>
          </a:p>
        </p:txBody>
      </p:sp>
    </p:spTree>
    <p:extLst>
      <p:ext uri="{BB962C8B-B14F-4D97-AF65-F5344CB8AC3E}">
        <p14:creationId xmlns:p14="http://schemas.microsoft.com/office/powerpoint/2010/main" val="1974103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στο σχολείο</a:t>
            </a:r>
            <a:b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087" y="2356589"/>
            <a:ext cx="4411782" cy="15764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l-G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Κατάστημα επαναχρησιμοποιημένων προϊόντων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38ECF-D40B-4F6E-AA43-DFCC3A664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556792"/>
            <a:ext cx="378904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69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Συνοπτικά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618" y="1373980"/>
            <a:ext cx="6408712" cy="34563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εφαρμογή της κυκλικής οικονομίας  μπορεί να γίνει σε:</a:t>
            </a:r>
          </a:p>
          <a:p>
            <a:pPr marL="0" indent="0">
              <a:buNone/>
            </a:pPr>
            <a:endParaRPr lang="el-GR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Ατομικό επίπεδο και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Συλλογικό επίπεδο </a:t>
            </a:r>
            <a:r>
              <a:rPr lang="el-GR" dirty="0">
                <a:solidFill>
                  <a:schemeClr val="tx2"/>
                </a:solidFill>
              </a:rPr>
              <a:t>	</a:t>
            </a:r>
          </a:p>
          <a:p>
            <a:pPr marL="0" indent="0">
              <a:buNone/>
            </a:pPr>
            <a:endParaRPr lang="el-GR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  <p:pic>
        <p:nvPicPr>
          <p:cNvPr id="1026" name="Picture 2" descr="Η θέση του αγροτικού τομέα στο γενικό πλαίσιο της πολιτικής της Ευρωπαϊκής  Ένωσης για την κυκλική οικονομία - ΟΜΙΛΟΣ ΔΙΕΘΝΩΝ &amp;amp; ΕΥΡΩΠΑΪΚΩΝ ΘΕΜΑΤΩΝ">
            <a:extLst>
              <a:ext uri="{FF2B5EF4-FFF2-40B4-BE49-F238E27FC236}">
                <a16:creationId xmlns:a16="http://schemas.microsoft.com/office/drawing/2014/main" id="{343A73EA-CDCE-4392-9A2A-70CA695A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84682"/>
            <a:ext cx="3645024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490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Ευχαριστίες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88EC7-4A59-4145-833E-3AD24F0C6FBA}"/>
              </a:ext>
            </a:extLst>
          </p:cNvPr>
          <p:cNvSpPr txBox="1"/>
          <p:nvPr/>
        </p:nvSpPr>
        <p:spPr>
          <a:xfrm>
            <a:off x="5183560" y="632085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Αγρού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6E163-6341-4A03-A596-CEDCB3953FB9}"/>
              </a:ext>
            </a:extLst>
          </p:cNvPr>
          <p:cNvSpPr txBox="1"/>
          <p:nvPr/>
        </p:nvSpPr>
        <p:spPr>
          <a:xfrm>
            <a:off x="251521" y="1082927"/>
            <a:ext cx="5832648" cy="108645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l-GR" b="1" i="1" u="sng" dirty="0">
                <a:solidFill>
                  <a:srgbClr val="0070C0"/>
                </a:solidFill>
              </a:rPr>
              <a:t>Μαθητές:</a:t>
            </a:r>
          </a:p>
          <a:p>
            <a:r>
              <a:rPr lang="el-GR" b="1" dirty="0">
                <a:solidFill>
                  <a:srgbClr val="0070C0"/>
                </a:solidFill>
              </a:rPr>
              <a:t>Βασιλείου Μαρία</a:t>
            </a:r>
          </a:p>
          <a:p>
            <a:r>
              <a:rPr lang="el-GR" b="1" dirty="0">
                <a:solidFill>
                  <a:srgbClr val="0070C0"/>
                </a:solidFill>
              </a:rPr>
              <a:t>Μιχαήλ Σάββας</a:t>
            </a:r>
          </a:p>
          <a:p>
            <a:r>
              <a:rPr lang="el-GR" b="1" dirty="0">
                <a:solidFill>
                  <a:srgbClr val="0070C0"/>
                </a:solidFill>
              </a:rPr>
              <a:t>Βασιλείου Γεωργία</a:t>
            </a:r>
          </a:p>
          <a:p>
            <a:r>
              <a:rPr lang="el-GR" b="1" dirty="0">
                <a:solidFill>
                  <a:srgbClr val="0070C0"/>
                </a:solidFill>
              </a:rPr>
              <a:t>Παπανικολάου Αναστασία</a:t>
            </a:r>
          </a:p>
          <a:p>
            <a:r>
              <a:rPr lang="el-GR" b="1" dirty="0">
                <a:solidFill>
                  <a:srgbClr val="0070C0"/>
                </a:solidFill>
              </a:rPr>
              <a:t>Παπαχαραλάμπους Μαρία</a:t>
            </a:r>
          </a:p>
          <a:p>
            <a:r>
              <a:rPr lang="el-GR" b="1" dirty="0">
                <a:solidFill>
                  <a:srgbClr val="0070C0"/>
                </a:solidFill>
              </a:rPr>
              <a:t>Σάββα Νάσος</a:t>
            </a:r>
          </a:p>
          <a:p>
            <a:r>
              <a:rPr lang="el-GR" b="1" dirty="0">
                <a:solidFill>
                  <a:srgbClr val="0070C0"/>
                </a:solidFill>
              </a:rPr>
              <a:t>Μιχαήλ Έλενα</a:t>
            </a:r>
          </a:p>
          <a:p>
            <a:r>
              <a:rPr lang="el-GR" b="1" dirty="0">
                <a:solidFill>
                  <a:srgbClr val="0070C0"/>
                </a:solidFill>
              </a:rPr>
              <a:t>Μιχαήλ </a:t>
            </a:r>
            <a:r>
              <a:rPr lang="el-GR" b="1" dirty="0" err="1">
                <a:solidFill>
                  <a:srgbClr val="0070C0"/>
                </a:solidFill>
              </a:rPr>
              <a:t>Γεωργιάνα</a:t>
            </a:r>
            <a:endParaRPr lang="el-GR" b="1" dirty="0">
              <a:solidFill>
                <a:srgbClr val="0070C0"/>
              </a:solidFill>
            </a:endParaRPr>
          </a:p>
          <a:p>
            <a:r>
              <a:rPr lang="en-GB" b="1" dirty="0">
                <a:solidFill>
                  <a:srgbClr val="0070C0"/>
                </a:solidFill>
              </a:rPr>
              <a:t>Sydney </a:t>
            </a:r>
            <a:r>
              <a:rPr lang="en-GB" b="1" dirty="0" err="1">
                <a:solidFill>
                  <a:srgbClr val="0070C0"/>
                </a:solidFill>
              </a:rPr>
              <a:t>Duni</a:t>
            </a:r>
            <a:endParaRPr lang="el-GR" b="1" dirty="0">
              <a:solidFill>
                <a:srgbClr val="0070C0"/>
              </a:solidFill>
            </a:endParaRPr>
          </a:p>
          <a:p>
            <a:r>
              <a:rPr lang="el-GR" b="1" dirty="0">
                <a:solidFill>
                  <a:srgbClr val="0070C0"/>
                </a:solidFill>
              </a:rPr>
              <a:t>Γεωργιάδη Χαρά</a:t>
            </a:r>
          </a:p>
          <a:p>
            <a:r>
              <a:rPr lang="el-GR" b="1" dirty="0" err="1">
                <a:solidFill>
                  <a:srgbClr val="0070C0"/>
                </a:solidFill>
              </a:rPr>
              <a:t>Χατζηπετρή</a:t>
            </a:r>
            <a:r>
              <a:rPr lang="el-GR" b="1" dirty="0">
                <a:solidFill>
                  <a:srgbClr val="0070C0"/>
                </a:solidFill>
              </a:rPr>
              <a:t> Δήμητρα</a:t>
            </a:r>
          </a:p>
          <a:p>
            <a:r>
              <a:rPr lang="el-GR" b="1" dirty="0" err="1">
                <a:solidFill>
                  <a:srgbClr val="0070C0"/>
                </a:solidFill>
              </a:rPr>
              <a:t>Αυγουστή</a:t>
            </a:r>
            <a:r>
              <a:rPr lang="el-GR" b="1" dirty="0">
                <a:solidFill>
                  <a:srgbClr val="0070C0"/>
                </a:solidFill>
              </a:rPr>
              <a:t> </a:t>
            </a:r>
            <a:r>
              <a:rPr lang="el-GR" b="1" dirty="0" err="1">
                <a:solidFill>
                  <a:srgbClr val="0070C0"/>
                </a:solidFill>
              </a:rPr>
              <a:t>Αυγουστίνα</a:t>
            </a:r>
            <a:endParaRPr lang="el-GR" b="1" dirty="0">
              <a:solidFill>
                <a:srgbClr val="0070C0"/>
              </a:solidFill>
            </a:endParaRPr>
          </a:p>
          <a:p>
            <a:r>
              <a:rPr lang="el-GR" b="1" dirty="0">
                <a:solidFill>
                  <a:srgbClr val="0070C0"/>
                </a:solidFill>
              </a:rPr>
              <a:t>Κυπριανός Κυπριανού</a:t>
            </a:r>
          </a:p>
          <a:p>
            <a:r>
              <a:rPr lang="el-GR" b="1" dirty="0">
                <a:solidFill>
                  <a:srgbClr val="0070C0"/>
                </a:solidFill>
              </a:rPr>
              <a:t>Σάββα Μάξιμος</a:t>
            </a: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r>
              <a:rPr lang="el-GR" b="1" i="1" u="sng" dirty="0">
                <a:solidFill>
                  <a:srgbClr val="0070C0"/>
                </a:solidFill>
              </a:rPr>
              <a:t>Καθηγητές:</a:t>
            </a:r>
          </a:p>
          <a:p>
            <a:r>
              <a:rPr lang="el-GR" b="1" dirty="0" err="1">
                <a:solidFill>
                  <a:srgbClr val="0070C0"/>
                </a:solidFill>
              </a:rPr>
              <a:t>Θεοδότη</a:t>
            </a:r>
            <a:r>
              <a:rPr lang="el-GR" b="1" dirty="0">
                <a:solidFill>
                  <a:srgbClr val="0070C0"/>
                </a:solidFill>
              </a:rPr>
              <a:t> </a:t>
            </a:r>
            <a:r>
              <a:rPr lang="el-GR" b="1" dirty="0" err="1">
                <a:solidFill>
                  <a:srgbClr val="0070C0"/>
                </a:solidFill>
              </a:rPr>
              <a:t>Παπαλοΐζου</a:t>
            </a:r>
            <a:r>
              <a:rPr lang="el-GR" b="1" dirty="0">
                <a:solidFill>
                  <a:srgbClr val="0070C0"/>
                </a:solidFill>
              </a:rPr>
              <a:t> </a:t>
            </a:r>
            <a:r>
              <a:rPr lang="el-GR" b="1" dirty="0" err="1">
                <a:solidFill>
                  <a:srgbClr val="0070C0"/>
                </a:solidFill>
              </a:rPr>
              <a:t>Μαλακτού</a:t>
            </a:r>
            <a:endParaRPr lang="el-GR" b="1" dirty="0">
              <a:solidFill>
                <a:srgbClr val="0070C0"/>
              </a:solidFill>
            </a:endParaRPr>
          </a:p>
          <a:p>
            <a:r>
              <a:rPr lang="el-GR" b="1" dirty="0">
                <a:solidFill>
                  <a:srgbClr val="0070C0"/>
                </a:solidFill>
              </a:rPr>
              <a:t>Λεωνίδας Ιωάννου</a:t>
            </a:r>
          </a:p>
          <a:p>
            <a:r>
              <a:rPr lang="el-GR" b="1" dirty="0">
                <a:solidFill>
                  <a:srgbClr val="0070C0"/>
                </a:solidFill>
              </a:rPr>
              <a:t>Αντρέας Ξενοφώντος</a:t>
            </a:r>
          </a:p>
          <a:p>
            <a:r>
              <a:rPr lang="el-GR" b="1" dirty="0" err="1">
                <a:solidFill>
                  <a:srgbClr val="0070C0"/>
                </a:solidFill>
              </a:rPr>
              <a:t>Αναστάσης</a:t>
            </a:r>
            <a:r>
              <a:rPr lang="el-GR" b="1" dirty="0">
                <a:solidFill>
                  <a:srgbClr val="0070C0"/>
                </a:solidFill>
              </a:rPr>
              <a:t> Στυλιανού</a:t>
            </a:r>
          </a:p>
          <a:p>
            <a:r>
              <a:rPr lang="el-GR" b="1" dirty="0">
                <a:solidFill>
                  <a:srgbClr val="0070C0"/>
                </a:solidFill>
              </a:rPr>
              <a:t>Μάρθα Ποιητάρη</a:t>
            </a: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b="1" dirty="0">
              <a:solidFill>
                <a:srgbClr val="0070C0"/>
              </a:solidFill>
            </a:endParaRPr>
          </a:p>
          <a:p>
            <a:endParaRPr lang="el-GR" sz="175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el-GR" sz="175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el-GR" sz="175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el-GR" sz="175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el-GR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el-GR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0D3B5E-C69F-4E80-BB19-0CBBCA778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44" y="1228050"/>
            <a:ext cx="2702072" cy="1121684"/>
          </a:xfrm>
          <a:prstGeom prst="rect">
            <a:avLst/>
          </a:prstGeom>
        </p:spPr>
      </p:pic>
      <p:pic>
        <p:nvPicPr>
          <p:cNvPr id="20" name="Picture 19" descr="kafkalia new logo">
            <a:extLst>
              <a:ext uri="{FF2B5EF4-FFF2-40B4-BE49-F238E27FC236}">
                <a16:creationId xmlns:a16="http://schemas.microsoft.com/office/drawing/2014/main" id="{F5660D49-194E-4995-BF11-DF06E47747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44" y="2802711"/>
            <a:ext cx="2791046" cy="1143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557C71-E2BF-495E-96C9-6FB5C447B6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7" t="16960" r="3517" b="20643"/>
          <a:stretch/>
        </p:blipFill>
        <p:spPr>
          <a:xfrm>
            <a:off x="5775621" y="4413108"/>
            <a:ext cx="2825573" cy="13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8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BB32-DE3C-4336-8DA3-F0E416D1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ομάδα μας!</a:t>
            </a:r>
            <a:endParaRPr lang="en-GB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7E99F-9DE4-4A5B-A199-6C18C4C6D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  <p:pic>
        <p:nvPicPr>
          <p:cNvPr id="11" name="Content Placeholder 10" descr="&#10;">
            <a:extLst>
              <a:ext uri="{FF2B5EF4-FFF2-40B4-BE49-F238E27FC236}">
                <a16:creationId xmlns:a16="http://schemas.microsoft.com/office/drawing/2014/main" id="{F4AEC6D8-C5F6-4E3A-A1D9-C0B5C6F2D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7564"/>
            <a:ext cx="8147248" cy="4828916"/>
          </a:xfrm>
        </p:spPr>
      </p:pic>
    </p:spTree>
    <p:extLst>
      <p:ext uri="{BB962C8B-B14F-4D97-AF65-F5344CB8AC3E}">
        <p14:creationId xmlns:p14="http://schemas.microsoft.com/office/powerpoint/2010/main" val="507632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 txBox="1">
            <a:spLocks/>
          </p:cNvSpPr>
          <p:nvPr/>
        </p:nvSpPr>
        <p:spPr>
          <a:xfrm>
            <a:off x="900113" y="620688"/>
            <a:ext cx="7772400" cy="7461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  <a:defRPr/>
            </a:pPr>
            <a:r>
              <a:rPr lang="en-GB" sz="4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47864" y="2636912"/>
            <a:ext cx="250042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900" b="1" i="1" u="sng" dirty="0">
                <a:solidFill>
                  <a:srgbClr val="0070C0"/>
                </a:solidFill>
              </a:rPr>
              <a:t>Thank you!</a:t>
            </a:r>
            <a:endParaRPr lang="en-GB" sz="3900" b="1" i="1" u="sng" dirty="0">
              <a:solidFill>
                <a:srgbClr val="C00000"/>
              </a:solidFill>
            </a:endParaRPr>
          </a:p>
          <a:p>
            <a:endParaRPr lang="en-GB" sz="3900" dirty="0"/>
          </a:p>
        </p:txBody>
      </p:sp>
      <p:sp>
        <p:nvSpPr>
          <p:cNvPr id="10" name="TextBox 9"/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</p:spTree>
    <p:extLst>
      <p:ext uri="{BB962C8B-B14F-4D97-AF65-F5344CB8AC3E}">
        <p14:creationId xmlns:p14="http://schemas.microsoft.com/office/powerpoint/2010/main" val="717073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ΚΥΚΛΙΚΗ ΟΙΚΟΝΟΜΙΑ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E7D61F6-55AF-4F0C-8FF5-136CAD3D23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79061"/>
              </p:ext>
            </p:extLst>
          </p:nvPr>
        </p:nvGraphicFramePr>
        <p:xfrm>
          <a:off x="457200" y="1417639"/>
          <a:ext cx="8147248" cy="4459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004048" y="6309320"/>
            <a:ext cx="3896072" cy="268139"/>
          </a:xfrm>
        </p:spPr>
        <p:txBody>
          <a:bodyPr/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ΑΓΡΟΥ– PULCHRA 2021-2022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0178A34C-2864-418D-AEEE-F93B69ABDF34}"/>
              </a:ext>
            </a:extLst>
          </p:cNvPr>
          <p:cNvSpPr txBox="1">
            <a:spLocks/>
          </p:cNvSpPr>
          <p:nvPr/>
        </p:nvSpPr>
        <p:spPr>
          <a:xfrm>
            <a:off x="5004048" y="6315223"/>
            <a:ext cx="3896072" cy="268139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ΑΓΡΟΥ– PULCHRA 2021-2022</a:t>
            </a:r>
          </a:p>
        </p:txBody>
      </p:sp>
    </p:spTree>
    <p:extLst>
      <p:ext uri="{BB962C8B-B14F-4D97-AF65-F5344CB8AC3E}">
        <p14:creationId xmlns:p14="http://schemas.microsoft.com/office/powerpoint/2010/main" val="4258250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024" y="1008739"/>
            <a:ext cx="3394720" cy="1143000"/>
          </a:xfrm>
        </p:spPr>
        <p:txBody>
          <a:bodyPr/>
          <a:lstStyle/>
          <a:p>
            <a:r>
              <a:rPr lang="el-G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στην κοινότητα  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2466716"/>
            <a:ext cx="3929467" cy="7200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Ευαισθητοποίηση </a:t>
            </a:r>
            <a:r>
              <a:rPr lang="el-GR" dirty="0">
                <a:solidFill>
                  <a:schemeClr val="tx2"/>
                </a:solidFill>
              </a:rPr>
              <a:t> 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788024" y="6315690"/>
            <a:ext cx="3935322" cy="335633"/>
          </a:xfrm>
        </p:spPr>
        <p:txBody>
          <a:bodyPr/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ΑΓΡΟΥ– PULCHRA 2021-2022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7584" y="1008739"/>
            <a:ext cx="339472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στο σχολείο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39287" y="2438085"/>
            <a:ext cx="4148737" cy="30963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l-G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Ευαισθητοποίηση-ενημέρωση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Εφαρμογή κυκλικής οικονομίας στην πράξη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Εμπλοκή τοπικών επιχειρήσεων</a:t>
            </a:r>
          </a:p>
          <a:p>
            <a:pPr marL="0" indent="0">
              <a:buNone/>
            </a:pPr>
            <a:r>
              <a:rPr lang="el-GR" sz="3600" dirty="0">
                <a:solidFill>
                  <a:schemeClr val="tx2"/>
                </a:solidFill>
              </a:rPr>
              <a:t> 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EEA685-B7CA-4603-A7F9-FF12FDC9C36C}"/>
              </a:ext>
            </a:extLst>
          </p:cNvPr>
          <p:cNvSpPr txBox="1">
            <a:spLocks/>
          </p:cNvSpPr>
          <p:nvPr/>
        </p:nvSpPr>
        <p:spPr>
          <a:xfrm>
            <a:off x="673224" y="24293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Re-use, Re-birth…ahead of waste!</a:t>
            </a:r>
          </a:p>
          <a:p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6BCB0E-9F93-4A67-95DC-BA12D22CC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3" t="5572" r="11907" b="5287"/>
          <a:stretch/>
        </p:blipFill>
        <p:spPr>
          <a:xfrm>
            <a:off x="5546610" y="3215427"/>
            <a:ext cx="2376264" cy="27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31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στην κοινότητα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  <p:pic>
        <p:nvPicPr>
          <p:cNvPr id="5" name="Content Placeholder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2" y="2496576"/>
            <a:ext cx="7272808" cy="265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9DA73C-0FEE-4AEF-8070-A42A90352FDE}"/>
              </a:ext>
            </a:extLst>
          </p:cNvPr>
          <p:cNvSpPr txBox="1"/>
          <p:nvPr/>
        </p:nvSpPr>
        <p:spPr>
          <a:xfrm>
            <a:off x="781236" y="1702549"/>
            <a:ext cx="39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71500">
              <a:buFont typeface="Wingdings" panose="05000000000000000000" pitchFamily="2" charset="2"/>
              <a:buChar char="v"/>
            </a:pPr>
            <a:r>
              <a:rPr lang="el-GR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Ερωτηματολόγιο</a:t>
            </a:r>
          </a:p>
        </p:txBody>
      </p:sp>
    </p:spTree>
    <p:extLst>
      <p:ext uri="{BB962C8B-B14F-4D97-AF65-F5344CB8AC3E}">
        <p14:creationId xmlns:p14="http://schemas.microsoft.com/office/powerpoint/2010/main" val="3244825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στην κοινότητα </a:t>
            </a:r>
            <a:endParaRPr lang="en-US" dirty="0"/>
          </a:p>
        </p:txBody>
      </p:sp>
      <p:pic>
        <p:nvPicPr>
          <p:cNvPr id="5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12753"/>
            <a:ext cx="7632848" cy="210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3827542"/>
            <a:ext cx="7632848" cy="210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</p:spTree>
    <p:extLst>
      <p:ext uri="{BB962C8B-B14F-4D97-AF65-F5344CB8AC3E}">
        <p14:creationId xmlns:p14="http://schemas.microsoft.com/office/powerpoint/2010/main" val="2997060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στην κοινότητα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01" y="1268760"/>
            <a:ext cx="6945263" cy="2077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01" y="3518193"/>
            <a:ext cx="6945263" cy="2315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</p:spTree>
    <p:extLst>
      <p:ext uri="{BB962C8B-B14F-4D97-AF65-F5344CB8AC3E}">
        <p14:creationId xmlns:p14="http://schemas.microsoft.com/office/powerpoint/2010/main" val="1952877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στην κοινότητα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417638"/>
            <a:ext cx="4129011" cy="7872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l-GR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Αποτελέσματα 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23021"/>
            <a:ext cx="701591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004048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</p:spTree>
    <p:extLst>
      <p:ext uri="{BB962C8B-B14F-4D97-AF65-F5344CB8AC3E}">
        <p14:creationId xmlns:p14="http://schemas.microsoft.com/office/powerpoint/2010/main" val="4175205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Δράσεις στην κοινότητα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09" y="1253267"/>
            <a:ext cx="7118182" cy="2083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5" y="3491960"/>
            <a:ext cx="7118182" cy="258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76056" y="6308725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</a:rPr>
              <a:t>ΑΠΕΗΤΕΙΟ ΓΥΜΝΑΣΙΟ ΑΓΡΟΥ – </a:t>
            </a:r>
            <a:r>
              <a:rPr lang="en-US" sz="1400" dirty="0">
                <a:solidFill>
                  <a:schemeClr val="tx2"/>
                </a:solidFill>
              </a:rPr>
              <a:t>PULCHRA 2021-2022</a:t>
            </a:r>
          </a:p>
        </p:txBody>
      </p:sp>
    </p:spTree>
    <p:extLst>
      <p:ext uri="{BB962C8B-B14F-4D97-AF65-F5344CB8AC3E}">
        <p14:creationId xmlns:p14="http://schemas.microsoft.com/office/powerpoint/2010/main" val="121109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2270</TotalTime>
  <Words>413</Words>
  <Application>Microsoft Office PowerPoint</Application>
  <PresentationFormat>On-screen Show (4:3)</PresentationFormat>
  <Paragraphs>142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Θέμα του Office</vt:lpstr>
      <vt:lpstr>PowerPoint Presentation</vt:lpstr>
      <vt:lpstr>ΚΥΚΛΙΚΗ ΟΙΚΟΝΟΜΙΑ</vt:lpstr>
      <vt:lpstr>ΚΥΚΛΙΚΗ ΟΙΚΟΝΟΜΙΑ</vt:lpstr>
      <vt:lpstr>Δράσεις στην κοινότητα  </vt:lpstr>
      <vt:lpstr>Δράσεις στην κοινότητα </vt:lpstr>
      <vt:lpstr>Δράσεις στην κοινότητα </vt:lpstr>
      <vt:lpstr>Δράσεις στην κοινότητα </vt:lpstr>
      <vt:lpstr>Δράσεις στην κοινότητα </vt:lpstr>
      <vt:lpstr>Δράσεις στην κοινότητα </vt:lpstr>
      <vt:lpstr>Δράσεις στην κοινότητα </vt:lpstr>
      <vt:lpstr>Δράσεις στο σχολείο</vt:lpstr>
      <vt:lpstr>PowerPoint Presentation</vt:lpstr>
      <vt:lpstr>Δράσεις στο σχολείο </vt:lpstr>
      <vt:lpstr>Δράσεις στο σχολείο</vt:lpstr>
      <vt:lpstr>Δράσεις στο σχολείο</vt:lpstr>
      <vt:lpstr>Δράσεις στο σχολείο</vt:lpstr>
      <vt:lpstr>Δράσεις στο σχολείο</vt:lpstr>
      <vt:lpstr>Δράσεις στο σχολείο</vt:lpstr>
      <vt:lpstr>Δράσεις στο σχολείο</vt:lpstr>
      <vt:lpstr>Δράσεις στο σχολείο </vt:lpstr>
      <vt:lpstr>Συνοπτικά</vt:lpstr>
      <vt:lpstr>Ευχαριστίες</vt:lpstr>
      <vt:lpstr>Η ομάδα μας!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tp</dc:creator>
  <cp:lastModifiedBy>ΜΑΡΙΑ ΒΑΣΙΛΕΙΟΥ</cp:lastModifiedBy>
  <cp:revision>165</cp:revision>
  <dcterms:created xsi:type="dcterms:W3CDTF">2019-07-24T08:50:05Z</dcterms:created>
  <dcterms:modified xsi:type="dcterms:W3CDTF">2021-11-20T15:52:07Z</dcterms:modified>
</cp:coreProperties>
</file>