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69" r:id="rId3"/>
    <p:sldId id="270" r:id="rId4"/>
    <p:sldId id="284" r:id="rId5"/>
    <p:sldId id="277" r:id="rId6"/>
    <p:sldId id="260" r:id="rId7"/>
    <p:sldId id="259" r:id="rId8"/>
    <p:sldId id="261" r:id="rId9"/>
    <p:sldId id="273" r:id="rId10"/>
    <p:sldId id="262" r:id="rId11"/>
    <p:sldId id="274" r:id="rId12"/>
    <p:sldId id="276" r:id="rId13"/>
    <p:sldId id="275" r:id="rId14"/>
    <p:sldId id="283" r:id="rId15"/>
    <p:sldId id="285" r:id="rId16"/>
    <p:sldId id="278" r:id="rId17"/>
    <p:sldId id="286" r:id="rId18"/>
    <p:sldId id="263" r:id="rId19"/>
    <p:sldId id="264" r:id="rId20"/>
    <p:sldId id="279" r:id="rId21"/>
    <p:sldId id="265" r:id="rId22"/>
    <p:sldId id="266" r:id="rId23"/>
    <p:sldId id="268" r:id="rId24"/>
    <p:sldId id="267" r:id="rId25"/>
    <p:sldId id="280" r:id="rId26"/>
    <p:sldId id="271" r:id="rId27"/>
    <p:sldId id="281" r:id="rId28"/>
    <p:sldId id="282" r:id="rId29"/>
    <p:sldId id="258" r:id="rId30"/>
  </p:sldIdLst>
  <p:sldSz cx="9144000" cy="6858000" type="screen4x3"/>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TALIS KONSTANTINOS" initials="K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455"/>
    <a:srgbClr val="A66695"/>
    <a:srgbClr val="21ADD8"/>
    <a:srgbClr val="0A67A0"/>
    <a:srgbClr val="F3A71D"/>
    <a:srgbClr val="104455"/>
    <a:srgbClr val="92DD10"/>
    <a:srgbClr val="FF33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0" autoAdjust="0"/>
    <p:restoredTop sz="94660" autoAdjust="0"/>
  </p:normalViewPr>
  <p:slideViewPr>
    <p:cSldViewPr>
      <p:cViewPr>
        <p:scale>
          <a:sx n="90" d="100"/>
          <a:sy n="90" d="100"/>
        </p:scale>
        <p:origin x="54" y="2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2019</c:v>
                </c:pt>
              </c:strCache>
            </c:strRef>
          </c:tx>
          <c:cat>
            <c:numRef>
              <c:f>Sheet1!$A$2:$A$33</c:f>
              <c:numCache>
                <c:formatCode>d\-mmm</c:formatCode>
                <c:ptCount val="32"/>
                <c:pt idx="0">
                  <c:v>44284</c:v>
                </c:pt>
                <c:pt idx="1">
                  <c:v>44285</c:v>
                </c:pt>
                <c:pt idx="2">
                  <c:v>44286</c:v>
                </c:pt>
                <c:pt idx="3">
                  <c:v>44287</c:v>
                </c:pt>
                <c:pt idx="4">
                  <c:v>44288</c:v>
                </c:pt>
                <c:pt idx="5">
                  <c:v>44289</c:v>
                </c:pt>
                <c:pt idx="6">
                  <c:v>44290</c:v>
                </c:pt>
                <c:pt idx="7">
                  <c:v>44291</c:v>
                </c:pt>
                <c:pt idx="8">
                  <c:v>44292</c:v>
                </c:pt>
                <c:pt idx="9">
                  <c:v>44293</c:v>
                </c:pt>
                <c:pt idx="10">
                  <c:v>44294</c:v>
                </c:pt>
                <c:pt idx="11">
                  <c:v>44295</c:v>
                </c:pt>
                <c:pt idx="12">
                  <c:v>44296</c:v>
                </c:pt>
                <c:pt idx="13">
                  <c:v>44297</c:v>
                </c:pt>
                <c:pt idx="14">
                  <c:v>44298</c:v>
                </c:pt>
                <c:pt idx="15">
                  <c:v>44299</c:v>
                </c:pt>
                <c:pt idx="16">
                  <c:v>44300</c:v>
                </c:pt>
                <c:pt idx="17">
                  <c:v>44301</c:v>
                </c:pt>
                <c:pt idx="18">
                  <c:v>44302</c:v>
                </c:pt>
                <c:pt idx="19">
                  <c:v>44303</c:v>
                </c:pt>
                <c:pt idx="20">
                  <c:v>44304</c:v>
                </c:pt>
                <c:pt idx="21">
                  <c:v>44305</c:v>
                </c:pt>
                <c:pt idx="22">
                  <c:v>44306</c:v>
                </c:pt>
                <c:pt idx="23">
                  <c:v>44307</c:v>
                </c:pt>
                <c:pt idx="24">
                  <c:v>44308</c:v>
                </c:pt>
                <c:pt idx="25">
                  <c:v>44309</c:v>
                </c:pt>
                <c:pt idx="26">
                  <c:v>44310</c:v>
                </c:pt>
                <c:pt idx="27">
                  <c:v>44311</c:v>
                </c:pt>
                <c:pt idx="28">
                  <c:v>44312</c:v>
                </c:pt>
                <c:pt idx="29">
                  <c:v>44313</c:v>
                </c:pt>
                <c:pt idx="30">
                  <c:v>44314</c:v>
                </c:pt>
                <c:pt idx="31">
                  <c:v>44315</c:v>
                </c:pt>
              </c:numCache>
            </c:numRef>
          </c:cat>
          <c:val>
            <c:numRef>
              <c:f>Sheet1!$B$2:$B$33</c:f>
              <c:numCache>
                <c:formatCode>General</c:formatCode>
                <c:ptCount val="32"/>
                <c:pt idx="0">
                  <c:v>28.3</c:v>
                </c:pt>
                <c:pt idx="1">
                  <c:v>18.2</c:v>
                </c:pt>
                <c:pt idx="2">
                  <c:v>20.3</c:v>
                </c:pt>
                <c:pt idx="3">
                  <c:v>23.4</c:v>
                </c:pt>
                <c:pt idx="4">
                  <c:v>41.2</c:v>
                </c:pt>
                <c:pt idx="5">
                  <c:v>42.2</c:v>
                </c:pt>
                <c:pt idx="6">
                  <c:v>28.7</c:v>
                </c:pt>
                <c:pt idx="7">
                  <c:v>25.8</c:v>
                </c:pt>
                <c:pt idx="8">
                  <c:v>34.6</c:v>
                </c:pt>
                <c:pt idx="9">
                  <c:v>9.5</c:v>
                </c:pt>
                <c:pt idx="10">
                  <c:v>25.2</c:v>
                </c:pt>
                <c:pt idx="11">
                  <c:v>29</c:v>
                </c:pt>
                <c:pt idx="12">
                  <c:v>28.3</c:v>
                </c:pt>
                <c:pt idx="13">
                  <c:v>44.1</c:v>
                </c:pt>
                <c:pt idx="14">
                  <c:v>27.4</c:v>
                </c:pt>
                <c:pt idx="15">
                  <c:v>12.6</c:v>
                </c:pt>
                <c:pt idx="16">
                  <c:v>13.2</c:v>
                </c:pt>
                <c:pt idx="17">
                  <c:v>23.9</c:v>
                </c:pt>
                <c:pt idx="18">
                  <c:v>42.4</c:v>
                </c:pt>
                <c:pt idx="19">
                  <c:v>28.1</c:v>
                </c:pt>
                <c:pt idx="20">
                  <c:v>27.7</c:v>
                </c:pt>
                <c:pt idx="21">
                  <c:v>26.2</c:v>
                </c:pt>
                <c:pt idx="22">
                  <c:v>26.7</c:v>
                </c:pt>
                <c:pt idx="23">
                  <c:v>13.9</c:v>
                </c:pt>
                <c:pt idx="24">
                  <c:v>24.7</c:v>
                </c:pt>
                <c:pt idx="25">
                  <c:v>29.7</c:v>
                </c:pt>
                <c:pt idx="26">
                  <c:v>24.8</c:v>
                </c:pt>
                <c:pt idx="27">
                  <c:v>44.2</c:v>
                </c:pt>
                <c:pt idx="28">
                  <c:v>26.2</c:v>
                </c:pt>
                <c:pt idx="29">
                  <c:v>16.8</c:v>
                </c:pt>
                <c:pt idx="30">
                  <c:v>23</c:v>
                </c:pt>
                <c:pt idx="31">
                  <c:v>22</c:v>
                </c:pt>
              </c:numCache>
            </c:numRef>
          </c:val>
          <c:smooth val="0"/>
          <c:extLst xmlns:c16r2="http://schemas.microsoft.com/office/drawing/2015/06/chart">
            <c:ext xmlns:c16="http://schemas.microsoft.com/office/drawing/2014/chart" uri="{C3380CC4-5D6E-409C-BE32-E72D297353CC}">
              <c16:uniqueId val="{00000000-0451-4051-9195-458DDDEA580A}"/>
            </c:ext>
          </c:extLst>
        </c:ser>
        <c:ser>
          <c:idx val="1"/>
          <c:order val="1"/>
          <c:tx>
            <c:strRef>
              <c:f>Sheet1!$C$1</c:f>
              <c:strCache>
                <c:ptCount val="1"/>
                <c:pt idx="0">
                  <c:v>2020</c:v>
                </c:pt>
              </c:strCache>
            </c:strRef>
          </c:tx>
          <c:cat>
            <c:numRef>
              <c:f>Sheet1!$A$2:$A$33</c:f>
              <c:numCache>
                <c:formatCode>d\-mmm</c:formatCode>
                <c:ptCount val="32"/>
                <c:pt idx="0">
                  <c:v>44284</c:v>
                </c:pt>
                <c:pt idx="1">
                  <c:v>44285</c:v>
                </c:pt>
                <c:pt idx="2">
                  <c:v>44286</c:v>
                </c:pt>
                <c:pt idx="3">
                  <c:v>44287</c:v>
                </c:pt>
                <c:pt idx="4">
                  <c:v>44288</c:v>
                </c:pt>
                <c:pt idx="5">
                  <c:v>44289</c:v>
                </c:pt>
                <c:pt idx="6">
                  <c:v>44290</c:v>
                </c:pt>
                <c:pt idx="7">
                  <c:v>44291</c:v>
                </c:pt>
                <c:pt idx="8">
                  <c:v>44292</c:v>
                </c:pt>
                <c:pt idx="9">
                  <c:v>44293</c:v>
                </c:pt>
                <c:pt idx="10">
                  <c:v>44294</c:v>
                </c:pt>
                <c:pt idx="11">
                  <c:v>44295</c:v>
                </c:pt>
                <c:pt idx="12">
                  <c:v>44296</c:v>
                </c:pt>
                <c:pt idx="13">
                  <c:v>44297</c:v>
                </c:pt>
                <c:pt idx="14">
                  <c:v>44298</c:v>
                </c:pt>
                <c:pt idx="15">
                  <c:v>44299</c:v>
                </c:pt>
                <c:pt idx="16">
                  <c:v>44300</c:v>
                </c:pt>
                <c:pt idx="17">
                  <c:v>44301</c:v>
                </c:pt>
                <c:pt idx="18">
                  <c:v>44302</c:v>
                </c:pt>
                <c:pt idx="19">
                  <c:v>44303</c:v>
                </c:pt>
                <c:pt idx="20">
                  <c:v>44304</c:v>
                </c:pt>
                <c:pt idx="21">
                  <c:v>44305</c:v>
                </c:pt>
                <c:pt idx="22">
                  <c:v>44306</c:v>
                </c:pt>
                <c:pt idx="23">
                  <c:v>44307</c:v>
                </c:pt>
                <c:pt idx="24">
                  <c:v>44308</c:v>
                </c:pt>
                <c:pt idx="25">
                  <c:v>44309</c:v>
                </c:pt>
                <c:pt idx="26">
                  <c:v>44310</c:v>
                </c:pt>
                <c:pt idx="27">
                  <c:v>44311</c:v>
                </c:pt>
                <c:pt idx="28">
                  <c:v>44312</c:v>
                </c:pt>
                <c:pt idx="29">
                  <c:v>44313</c:v>
                </c:pt>
                <c:pt idx="30">
                  <c:v>44314</c:v>
                </c:pt>
                <c:pt idx="31">
                  <c:v>44315</c:v>
                </c:pt>
              </c:numCache>
            </c:numRef>
          </c:cat>
          <c:val>
            <c:numRef>
              <c:f>Sheet1!$C$2:$C$33</c:f>
              <c:numCache>
                <c:formatCode>General</c:formatCode>
                <c:ptCount val="32"/>
                <c:pt idx="0">
                  <c:v>5.2</c:v>
                </c:pt>
                <c:pt idx="1">
                  <c:v>10</c:v>
                </c:pt>
                <c:pt idx="2">
                  <c:v>4.9000000000000004</c:v>
                </c:pt>
                <c:pt idx="3">
                  <c:v>5</c:v>
                </c:pt>
                <c:pt idx="4">
                  <c:v>8.2000000000000011</c:v>
                </c:pt>
                <c:pt idx="5">
                  <c:v>8.3000000000000007</c:v>
                </c:pt>
                <c:pt idx="6">
                  <c:v>6.4</c:v>
                </c:pt>
                <c:pt idx="7">
                  <c:v>5</c:v>
                </c:pt>
                <c:pt idx="8">
                  <c:v>11.5</c:v>
                </c:pt>
                <c:pt idx="9">
                  <c:v>10.1</c:v>
                </c:pt>
                <c:pt idx="10">
                  <c:v>9.5</c:v>
                </c:pt>
                <c:pt idx="11">
                  <c:v>13.5</c:v>
                </c:pt>
                <c:pt idx="12">
                  <c:v>14.9</c:v>
                </c:pt>
                <c:pt idx="13">
                  <c:v>10.7</c:v>
                </c:pt>
                <c:pt idx="14">
                  <c:v>6.1</c:v>
                </c:pt>
                <c:pt idx="15">
                  <c:v>10.8</c:v>
                </c:pt>
                <c:pt idx="16">
                  <c:v>11.7</c:v>
                </c:pt>
                <c:pt idx="17">
                  <c:v>13.1</c:v>
                </c:pt>
                <c:pt idx="18">
                  <c:v>9.9</c:v>
                </c:pt>
                <c:pt idx="19">
                  <c:v>15</c:v>
                </c:pt>
                <c:pt idx="20">
                  <c:v>7.6</c:v>
                </c:pt>
                <c:pt idx="21">
                  <c:v>5.0999999999999996</c:v>
                </c:pt>
                <c:pt idx="22">
                  <c:v>5.3</c:v>
                </c:pt>
                <c:pt idx="23">
                  <c:v>9.7000000000000011</c:v>
                </c:pt>
                <c:pt idx="24">
                  <c:v>10.8</c:v>
                </c:pt>
                <c:pt idx="25">
                  <c:v>9.4</c:v>
                </c:pt>
                <c:pt idx="26">
                  <c:v>12.3</c:v>
                </c:pt>
                <c:pt idx="27">
                  <c:v>9.3000000000000007</c:v>
                </c:pt>
                <c:pt idx="28">
                  <c:v>6.5</c:v>
                </c:pt>
                <c:pt idx="29">
                  <c:v>14</c:v>
                </c:pt>
                <c:pt idx="30">
                  <c:v>10.9</c:v>
                </c:pt>
                <c:pt idx="31">
                  <c:v>12.3</c:v>
                </c:pt>
              </c:numCache>
            </c:numRef>
          </c:val>
          <c:smooth val="0"/>
          <c:extLst xmlns:c16r2="http://schemas.microsoft.com/office/drawing/2015/06/chart">
            <c:ext xmlns:c16="http://schemas.microsoft.com/office/drawing/2014/chart" uri="{C3380CC4-5D6E-409C-BE32-E72D297353CC}">
              <c16:uniqueId val="{00000001-0451-4051-9195-458DDDEA580A}"/>
            </c:ext>
          </c:extLst>
        </c:ser>
        <c:ser>
          <c:idx val="2"/>
          <c:order val="2"/>
          <c:tx>
            <c:strRef>
              <c:f>Sheet1!$D$1</c:f>
              <c:strCache>
                <c:ptCount val="1"/>
                <c:pt idx="0">
                  <c:v>2021</c:v>
                </c:pt>
              </c:strCache>
            </c:strRef>
          </c:tx>
          <c:cat>
            <c:numRef>
              <c:f>Sheet1!$A$2:$A$33</c:f>
              <c:numCache>
                <c:formatCode>d\-mmm</c:formatCode>
                <c:ptCount val="32"/>
                <c:pt idx="0">
                  <c:v>44284</c:v>
                </c:pt>
                <c:pt idx="1">
                  <c:v>44285</c:v>
                </c:pt>
                <c:pt idx="2">
                  <c:v>44286</c:v>
                </c:pt>
                <c:pt idx="3">
                  <c:v>44287</c:v>
                </c:pt>
                <c:pt idx="4">
                  <c:v>44288</c:v>
                </c:pt>
                <c:pt idx="5">
                  <c:v>44289</c:v>
                </c:pt>
                <c:pt idx="6">
                  <c:v>44290</c:v>
                </c:pt>
                <c:pt idx="7">
                  <c:v>44291</c:v>
                </c:pt>
                <c:pt idx="8">
                  <c:v>44292</c:v>
                </c:pt>
                <c:pt idx="9">
                  <c:v>44293</c:v>
                </c:pt>
                <c:pt idx="10">
                  <c:v>44294</c:v>
                </c:pt>
                <c:pt idx="11">
                  <c:v>44295</c:v>
                </c:pt>
                <c:pt idx="12">
                  <c:v>44296</c:v>
                </c:pt>
                <c:pt idx="13">
                  <c:v>44297</c:v>
                </c:pt>
                <c:pt idx="14">
                  <c:v>44298</c:v>
                </c:pt>
                <c:pt idx="15">
                  <c:v>44299</c:v>
                </c:pt>
                <c:pt idx="16">
                  <c:v>44300</c:v>
                </c:pt>
                <c:pt idx="17">
                  <c:v>44301</c:v>
                </c:pt>
                <c:pt idx="18">
                  <c:v>44302</c:v>
                </c:pt>
                <c:pt idx="19">
                  <c:v>44303</c:v>
                </c:pt>
                <c:pt idx="20">
                  <c:v>44304</c:v>
                </c:pt>
                <c:pt idx="21">
                  <c:v>44305</c:v>
                </c:pt>
                <c:pt idx="22">
                  <c:v>44306</c:v>
                </c:pt>
                <c:pt idx="23">
                  <c:v>44307</c:v>
                </c:pt>
                <c:pt idx="24">
                  <c:v>44308</c:v>
                </c:pt>
                <c:pt idx="25">
                  <c:v>44309</c:v>
                </c:pt>
                <c:pt idx="26">
                  <c:v>44310</c:v>
                </c:pt>
                <c:pt idx="27">
                  <c:v>44311</c:v>
                </c:pt>
                <c:pt idx="28">
                  <c:v>44312</c:v>
                </c:pt>
                <c:pt idx="29">
                  <c:v>44313</c:v>
                </c:pt>
                <c:pt idx="30">
                  <c:v>44314</c:v>
                </c:pt>
                <c:pt idx="31">
                  <c:v>44315</c:v>
                </c:pt>
              </c:numCache>
            </c:numRef>
          </c:cat>
          <c:val>
            <c:numRef>
              <c:f>Sheet1!$D$2:$D$33</c:f>
              <c:numCache>
                <c:formatCode>General</c:formatCode>
                <c:ptCount val="32"/>
                <c:pt idx="0">
                  <c:v>17</c:v>
                </c:pt>
                <c:pt idx="1">
                  <c:v>30.5</c:v>
                </c:pt>
                <c:pt idx="2">
                  <c:v>30.6</c:v>
                </c:pt>
                <c:pt idx="3">
                  <c:v>17.100000000000001</c:v>
                </c:pt>
                <c:pt idx="4">
                  <c:v>38.4</c:v>
                </c:pt>
                <c:pt idx="5">
                  <c:v>25.9</c:v>
                </c:pt>
                <c:pt idx="6">
                  <c:v>18.5</c:v>
                </c:pt>
                <c:pt idx="7">
                  <c:v>28.8</c:v>
                </c:pt>
                <c:pt idx="8">
                  <c:v>10.8</c:v>
                </c:pt>
                <c:pt idx="9">
                  <c:v>29.4</c:v>
                </c:pt>
                <c:pt idx="10">
                  <c:v>25.5</c:v>
                </c:pt>
                <c:pt idx="11">
                  <c:v>24.4</c:v>
                </c:pt>
                <c:pt idx="12">
                  <c:v>14.4</c:v>
                </c:pt>
                <c:pt idx="13">
                  <c:v>16.100000000000001</c:v>
                </c:pt>
                <c:pt idx="14">
                  <c:v>40.1</c:v>
                </c:pt>
                <c:pt idx="15">
                  <c:v>29.3</c:v>
                </c:pt>
                <c:pt idx="16">
                  <c:v>31.9</c:v>
                </c:pt>
                <c:pt idx="17">
                  <c:v>23.1</c:v>
                </c:pt>
                <c:pt idx="18">
                  <c:v>19</c:v>
                </c:pt>
                <c:pt idx="19">
                  <c:v>28.2</c:v>
                </c:pt>
                <c:pt idx="20">
                  <c:v>17.100000000000001</c:v>
                </c:pt>
                <c:pt idx="21">
                  <c:v>29.6</c:v>
                </c:pt>
                <c:pt idx="22">
                  <c:v>21.6</c:v>
                </c:pt>
                <c:pt idx="23">
                  <c:v>29.3</c:v>
                </c:pt>
                <c:pt idx="24">
                  <c:v>28.3</c:v>
                </c:pt>
                <c:pt idx="25">
                  <c:v>23.6</c:v>
                </c:pt>
                <c:pt idx="26">
                  <c:v>23</c:v>
                </c:pt>
                <c:pt idx="27">
                  <c:v>18.7</c:v>
                </c:pt>
                <c:pt idx="28">
                  <c:v>22.6</c:v>
                </c:pt>
                <c:pt idx="29">
                  <c:v>22.9</c:v>
                </c:pt>
                <c:pt idx="30">
                  <c:v>24.1</c:v>
                </c:pt>
                <c:pt idx="31">
                  <c:v>22.9</c:v>
                </c:pt>
              </c:numCache>
            </c:numRef>
          </c:val>
          <c:smooth val="0"/>
          <c:extLst xmlns:c16r2="http://schemas.microsoft.com/office/drawing/2015/06/chart">
            <c:ext xmlns:c16="http://schemas.microsoft.com/office/drawing/2014/chart" uri="{C3380CC4-5D6E-409C-BE32-E72D297353CC}">
              <c16:uniqueId val="{00000002-0451-4051-9195-458DDDEA580A}"/>
            </c:ext>
          </c:extLst>
        </c:ser>
        <c:dLbls>
          <c:showLegendKey val="0"/>
          <c:showVal val="0"/>
          <c:showCatName val="0"/>
          <c:showSerName val="0"/>
          <c:showPercent val="0"/>
          <c:showBubbleSize val="0"/>
        </c:dLbls>
        <c:marker val="1"/>
        <c:smooth val="0"/>
        <c:axId val="12319360"/>
        <c:axId val="38863232"/>
      </c:lineChart>
      <c:dateAx>
        <c:axId val="12319360"/>
        <c:scaling>
          <c:orientation val="minMax"/>
        </c:scaling>
        <c:delete val="0"/>
        <c:axPos val="b"/>
        <c:numFmt formatCode="d\-mmm" sourceLinked="1"/>
        <c:majorTickMark val="out"/>
        <c:minorTickMark val="none"/>
        <c:tickLblPos val="nextTo"/>
        <c:crossAx val="38863232"/>
        <c:crosses val="autoZero"/>
        <c:auto val="1"/>
        <c:lblOffset val="100"/>
        <c:baseTimeUnit val="days"/>
      </c:dateAx>
      <c:valAx>
        <c:axId val="38863232"/>
        <c:scaling>
          <c:orientation val="minMax"/>
        </c:scaling>
        <c:delete val="0"/>
        <c:axPos val="l"/>
        <c:majorGridlines/>
        <c:title>
          <c:tx>
            <c:rich>
              <a:bodyPr rot="-5400000" vert="horz"/>
              <a:lstStyle/>
              <a:p>
                <a:pPr>
                  <a:defRPr/>
                </a:pPr>
                <a:r>
                  <a:rPr lang="el-GR" sz="1600" dirty="0"/>
                  <a:t>Συγκέντρωση</a:t>
                </a:r>
                <a:r>
                  <a:rPr lang="el-GR" sz="1600" baseline="0" dirty="0"/>
                  <a:t> </a:t>
                </a:r>
                <a:r>
                  <a:rPr lang="en-US" sz="1600" baseline="0" dirty="0" smtClean="0"/>
                  <a:t>SO</a:t>
                </a:r>
                <a:r>
                  <a:rPr lang="en-US" sz="1600" baseline="-25000" dirty="0" smtClean="0"/>
                  <a:t>2</a:t>
                </a:r>
                <a:r>
                  <a:rPr lang="el-GR" sz="1600" baseline="0" dirty="0" smtClean="0"/>
                  <a:t> </a:t>
                </a:r>
                <a:r>
                  <a:rPr lang="el-GR" sz="1600" baseline="0" dirty="0"/>
                  <a:t>(μ</a:t>
                </a:r>
                <a:r>
                  <a:rPr lang="en-US" sz="1600" baseline="0" dirty="0"/>
                  <a:t>g/m</a:t>
                </a:r>
                <a:r>
                  <a:rPr lang="en-US" sz="1600" baseline="30000" dirty="0"/>
                  <a:t>3</a:t>
                </a:r>
                <a:r>
                  <a:rPr lang="en-US" sz="1600" baseline="0" dirty="0"/>
                  <a:t>)</a:t>
                </a:r>
                <a:endParaRPr lang="en-US" sz="1600" dirty="0"/>
              </a:p>
            </c:rich>
          </c:tx>
          <c:layout>
            <c:manualLayout>
              <c:xMode val="edge"/>
              <c:yMode val="edge"/>
              <c:x val="1.8515239175553914E-2"/>
              <c:y val="0.11432397429092241"/>
            </c:manualLayout>
          </c:layout>
          <c:overlay val="0"/>
        </c:title>
        <c:numFmt formatCode="General" sourceLinked="1"/>
        <c:majorTickMark val="out"/>
        <c:minorTickMark val="none"/>
        <c:tickLblPos val="nextTo"/>
        <c:crossAx val="12319360"/>
        <c:crosses val="autoZero"/>
        <c:crossBetween val="between"/>
      </c:valAx>
    </c:plotArea>
    <c:legend>
      <c:legendPos val="r"/>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2019</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Sheet1!$B$2:$B$33</c:f>
              <c:numCache>
                <c:formatCode>d\-mmm</c:formatCode>
                <c:ptCount val="32"/>
                <c:pt idx="0">
                  <c:v>44284</c:v>
                </c:pt>
                <c:pt idx="1">
                  <c:v>44285</c:v>
                </c:pt>
                <c:pt idx="2">
                  <c:v>44286</c:v>
                </c:pt>
                <c:pt idx="3">
                  <c:v>44287</c:v>
                </c:pt>
                <c:pt idx="4">
                  <c:v>44288</c:v>
                </c:pt>
                <c:pt idx="5">
                  <c:v>44289</c:v>
                </c:pt>
                <c:pt idx="6">
                  <c:v>44290</c:v>
                </c:pt>
                <c:pt idx="7">
                  <c:v>44291</c:v>
                </c:pt>
                <c:pt idx="8">
                  <c:v>44292</c:v>
                </c:pt>
                <c:pt idx="9">
                  <c:v>44293</c:v>
                </c:pt>
                <c:pt idx="10">
                  <c:v>44294</c:v>
                </c:pt>
                <c:pt idx="11">
                  <c:v>44295</c:v>
                </c:pt>
                <c:pt idx="12">
                  <c:v>44296</c:v>
                </c:pt>
                <c:pt idx="13">
                  <c:v>44297</c:v>
                </c:pt>
                <c:pt idx="14">
                  <c:v>44298</c:v>
                </c:pt>
                <c:pt idx="15">
                  <c:v>44299</c:v>
                </c:pt>
                <c:pt idx="16">
                  <c:v>44300</c:v>
                </c:pt>
                <c:pt idx="17">
                  <c:v>44301</c:v>
                </c:pt>
                <c:pt idx="18">
                  <c:v>44302</c:v>
                </c:pt>
                <c:pt idx="19">
                  <c:v>44303</c:v>
                </c:pt>
                <c:pt idx="20">
                  <c:v>44304</c:v>
                </c:pt>
                <c:pt idx="21">
                  <c:v>44305</c:v>
                </c:pt>
                <c:pt idx="22">
                  <c:v>44306</c:v>
                </c:pt>
                <c:pt idx="23">
                  <c:v>44307</c:v>
                </c:pt>
                <c:pt idx="24">
                  <c:v>44308</c:v>
                </c:pt>
                <c:pt idx="25">
                  <c:v>44309</c:v>
                </c:pt>
                <c:pt idx="26">
                  <c:v>44310</c:v>
                </c:pt>
                <c:pt idx="27">
                  <c:v>44311</c:v>
                </c:pt>
                <c:pt idx="28">
                  <c:v>44312</c:v>
                </c:pt>
                <c:pt idx="29">
                  <c:v>44313</c:v>
                </c:pt>
                <c:pt idx="30">
                  <c:v>44314</c:v>
                </c:pt>
                <c:pt idx="31">
                  <c:v>44315</c:v>
                </c:pt>
              </c:numCache>
            </c:numRef>
          </c:cat>
          <c:val>
            <c:numRef>
              <c:f>Sheet1!$C$2:$C$33</c:f>
              <c:numCache>
                <c:formatCode>General</c:formatCode>
                <c:ptCount val="32"/>
                <c:pt idx="0">
                  <c:v>76</c:v>
                </c:pt>
                <c:pt idx="1">
                  <c:v>52</c:v>
                </c:pt>
                <c:pt idx="2">
                  <c:v>18</c:v>
                </c:pt>
                <c:pt idx="3">
                  <c:v>15</c:v>
                </c:pt>
                <c:pt idx="4">
                  <c:v>54</c:v>
                </c:pt>
                <c:pt idx="5">
                  <c:v>34</c:v>
                </c:pt>
                <c:pt idx="6">
                  <c:v>19.7</c:v>
                </c:pt>
                <c:pt idx="7">
                  <c:v>49.2</c:v>
                </c:pt>
                <c:pt idx="8">
                  <c:v>26.4</c:v>
                </c:pt>
                <c:pt idx="9">
                  <c:v>8.4</c:v>
                </c:pt>
                <c:pt idx="10">
                  <c:v>9.5</c:v>
                </c:pt>
                <c:pt idx="11">
                  <c:v>30.5</c:v>
                </c:pt>
                <c:pt idx="12">
                  <c:v>30</c:v>
                </c:pt>
                <c:pt idx="13">
                  <c:v>31.6</c:v>
                </c:pt>
                <c:pt idx="14">
                  <c:v>16</c:v>
                </c:pt>
                <c:pt idx="15">
                  <c:v>12.2</c:v>
                </c:pt>
                <c:pt idx="16">
                  <c:v>26.6</c:v>
                </c:pt>
                <c:pt idx="17">
                  <c:v>30.1</c:v>
                </c:pt>
                <c:pt idx="18">
                  <c:v>67</c:v>
                </c:pt>
                <c:pt idx="19">
                  <c:v>35.6</c:v>
                </c:pt>
                <c:pt idx="20">
                  <c:v>37.5</c:v>
                </c:pt>
                <c:pt idx="21">
                  <c:v>32.6</c:v>
                </c:pt>
                <c:pt idx="22">
                  <c:v>29.5</c:v>
                </c:pt>
                <c:pt idx="23">
                  <c:v>20.6</c:v>
                </c:pt>
                <c:pt idx="24">
                  <c:v>36.200000000000003</c:v>
                </c:pt>
                <c:pt idx="25">
                  <c:v>42.7</c:v>
                </c:pt>
                <c:pt idx="26">
                  <c:v>10.3</c:v>
                </c:pt>
                <c:pt idx="27">
                  <c:v>39.799999999999997</c:v>
                </c:pt>
                <c:pt idx="28">
                  <c:v>17.100000000000001</c:v>
                </c:pt>
                <c:pt idx="29">
                  <c:v>9.3000000000000007</c:v>
                </c:pt>
                <c:pt idx="30">
                  <c:v>12.1</c:v>
                </c:pt>
                <c:pt idx="31">
                  <c:v>26.4</c:v>
                </c:pt>
              </c:numCache>
            </c:numRef>
          </c:val>
          <c:smooth val="0"/>
          <c:extLst xmlns:c16r2="http://schemas.microsoft.com/office/drawing/2015/06/chart">
            <c:ext xmlns:c16="http://schemas.microsoft.com/office/drawing/2014/chart" uri="{C3380CC4-5D6E-409C-BE32-E72D297353CC}">
              <c16:uniqueId val="{00000000-73B0-4E8E-970C-3EE8CF873B91}"/>
            </c:ext>
          </c:extLst>
        </c:ser>
        <c:ser>
          <c:idx val="1"/>
          <c:order val="1"/>
          <c:tx>
            <c:v>2020</c:v>
          </c:tx>
          <c:spPr>
            <a:ln w="28575" cap="rnd">
              <a:solidFill>
                <a:srgbClr val="C00000"/>
              </a:solidFill>
              <a:round/>
            </a:ln>
            <a:effectLst/>
          </c:spPr>
          <c:marker>
            <c:symbol val="circle"/>
            <c:size val="5"/>
            <c:spPr>
              <a:solidFill>
                <a:srgbClr val="C00000"/>
              </a:solidFill>
              <a:ln w="9525">
                <a:solidFill>
                  <a:srgbClr val="C00000"/>
                </a:solidFill>
              </a:ln>
              <a:effectLst/>
            </c:spPr>
          </c:marker>
          <c:cat>
            <c:numRef>
              <c:f>Sheet1!$B$2:$B$33</c:f>
              <c:numCache>
                <c:formatCode>d\-mmm</c:formatCode>
                <c:ptCount val="32"/>
                <c:pt idx="0">
                  <c:v>44284</c:v>
                </c:pt>
                <c:pt idx="1">
                  <c:v>44285</c:v>
                </c:pt>
                <c:pt idx="2">
                  <c:v>44286</c:v>
                </c:pt>
                <c:pt idx="3">
                  <c:v>44287</c:v>
                </c:pt>
                <c:pt idx="4">
                  <c:v>44288</c:v>
                </c:pt>
                <c:pt idx="5">
                  <c:v>44289</c:v>
                </c:pt>
                <c:pt idx="6">
                  <c:v>44290</c:v>
                </c:pt>
                <c:pt idx="7">
                  <c:v>44291</c:v>
                </c:pt>
                <c:pt idx="8">
                  <c:v>44292</c:v>
                </c:pt>
                <c:pt idx="9">
                  <c:v>44293</c:v>
                </c:pt>
                <c:pt idx="10">
                  <c:v>44294</c:v>
                </c:pt>
                <c:pt idx="11">
                  <c:v>44295</c:v>
                </c:pt>
                <c:pt idx="12">
                  <c:v>44296</c:v>
                </c:pt>
                <c:pt idx="13">
                  <c:v>44297</c:v>
                </c:pt>
                <c:pt idx="14">
                  <c:v>44298</c:v>
                </c:pt>
                <c:pt idx="15">
                  <c:v>44299</c:v>
                </c:pt>
                <c:pt idx="16">
                  <c:v>44300</c:v>
                </c:pt>
                <c:pt idx="17">
                  <c:v>44301</c:v>
                </c:pt>
                <c:pt idx="18">
                  <c:v>44302</c:v>
                </c:pt>
                <c:pt idx="19">
                  <c:v>44303</c:v>
                </c:pt>
                <c:pt idx="20">
                  <c:v>44304</c:v>
                </c:pt>
                <c:pt idx="21">
                  <c:v>44305</c:v>
                </c:pt>
                <c:pt idx="22">
                  <c:v>44306</c:v>
                </c:pt>
                <c:pt idx="23">
                  <c:v>44307</c:v>
                </c:pt>
                <c:pt idx="24">
                  <c:v>44308</c:v>
                </c:pt>
                <c:pt idx="25">
                  <c:v>44309</c:v>
                </c:pt>
                <c:pt idx="26">
                  <c:v>44310</c:v>
                </c:pt>
                <c:pt idx="27">
                  <c:v>44311</c:v>
                </c:pt>
                <c:pt idx="28">
                  <c:v>44312</c:v>
                </c:pt>
                <c:pt idx="29">
                  <c:v>44313</c:v>
                </c:pt>
                <c:pt idx="30">
                  <c:v>44314</c:v>
                </c:pt>
                <c:pt idx="31">
                  <c:v>44315</c:v>
                </c:pt>
              </c:numCache>
            </c:numRef>
          </c:cat>
          <c:val>
            <c:numRef>
              <c:f>Sheet1!$D$2:$D$33</c:f>
              <c:numCache>
                <c:formatCode>General</c:formatCode>
                <c:ptCount val="32"/>
                <c:pt idx="0">
                  <c:v>7.4</c:v>
                </c:pt>
                <c:pt idx="1">
                  <c:v>17.7</c:v>
                </c:pt>
                <c:pt idx="2">
                  <c:v>4.9000000000000004</c:v>
                </c:pt>
                <c:pt idx="3">
                  <c:v>5.2</c:v>
                </c:pt>
                <c:pt idx="4">
                  <c:v>8.1</c:v>
                </c:pt>
                <c:pt idx="5">
                  <c:v>12.8</c:v>
                </c:pt>
                <c:pt idx="6">
                  <c:v>4.9000000000000004</c:v>
                </c:pt>
                <c:pt idx="7">
                  <c:v>3.7</c:v>
                </c:pt>
                <c:pt idx="8">
                  <c:v>26.2</c:v>
                </c:pt>
                <c:pt idx="9">
                  <c:v>9.6</c:v>
                </c:pt>
                <c:pt idx="10">
                  <c:v>17.5</c:v>
                </c:pt>
                <c:pt idx="11">
                  <c:v>11.6</c:v>
                </c:pt>
                <c:pt idx="12">
                  <c:v>18.3</c:v>
                </c:pt>
                <c:pt idx="13">
                  <c:v>14.8</c:v>
                </c:pt>
                <c:pt idx="14">
                  <c:v>9.1999999999999993</c:v>
                </c:pt>
                <c:pt idx="15">
                  <c:v>7.9</c:v>
                </c:pt>
                <c:pt idx="16">
                  <c:v>17.2</c:v>
                </c:pt>
                <c:pt idx="17">
                  <c:v>20.399999999999999</c:v>
                </c:pt>
                <c:pt idx="18">
                  <c:v>5.5</c:v>
                </c:pt>
                <c:pt idx="19">
                  <c:v>9.6</c:v>
                </c:pt>
                <c:pt idx="20">
                  <c:v>7.6</c:v>
                </c:pt>
                <c:pt idx="21">
                  <c:v>5.7</c:v>
                </c:pt>
                <c:pt idx="22">
                  <c:v>6</c:v>
                </c:pt>
                <c:pt idx="23">
                  <c:v>17.2</c:v>
                </c:pt>
                <c:pt idx="24">
                  <c:v>8.9</c:v>
                </c:pt>
                <c:pt idx="25">
                  <c:v>18.100000000000001</c:v>
                </c:pt>
                <c:pt idx="26">
                  <c:v>6.9</c:v>
                </c:pt>
                <c:pt idx="27">
                  <c:v>9.9</c:v>
                </c:pt>
                <c:pt idx="28">
                  <c:v>28.4</c:v>
                </c:pt>
                <c:pt idx="29">
                  <c:v>21.2</c:v>
                </c:pt>
                <c:pt idx="30">
                  <c:v>7.5</c:v>
                </c:pt>
                <c:pt idx="31">
                  <c:v>29.5</c:v>
                </c:pt>
              </c:numCache>
            </c:numRef>
          </c:val>
          <c:smooth val="0"/>
          <c:extLst xmlns:c16r2="http://schemas.microsoft.com/office/drawing/2015/06/chart">
            <c:ext xmlns:c16="http://schemas.microsoft.com/office/drawing/2014/chart" uri="{C3380CC4-5D6E-409C-BE32-E72D297353CC}">
              <c16:uniqueId val="{00000001-73B0-4E8E-970C-3EE8CF873B91}"/>
            </c:ext>
          </c:extLst>
        </c:ser>
        <c:ser>
          <c:idx val="2"/>
          <c:order val="2"/>
          <c:tx>
            <c:v>2021</c:v>
          </c:tx>
          <c:spPr>
            <a:ln w="28575" cap="rnd">
              <a:solidFill>
                <a:srgbClr val="00B050"/>
              </a:solidFill>
              <a:round/>
            </a:ln>
            <a:effectLst/>
          </c:spPr>
          <c:marker>
            <c:symbol val="circle"/>
            <c:size val="5"/>
            <c:spPr>
              <a:solidFill>
                <a:srgbClr val="00B050"/>
              </a:solidFill>
              <a:ln w="9525">
                <a:solidFill>
                  <a:schemeClr val="accent3"/>
                </a:solidFill>
              </a:ln>
              <a:effectLst/>
            </c:spPr>
          </c:marker>
          <c:cat>
            <c:numRef>
              <c:f>Sheet1!$B$2:$B$33</c:f>
              <c:numCache>
                <c:formatCode>d\-mmm</c:formatCode>
                <c:ptCount val="32"/>
                <c:pt idx="0">
                  <c:v>44284</c:v>
                </c:pt>
                <c:pt idx="1">
                  <c:v>44285</c:v>
                </c:pt>
                <c:pt idx="2">
                  <c:v>44286</c:v>
                </c:pt>
                <c:pt idx="3">
                  <c:v>44287</c:v>
                </c:pt>
                <c:pt idx="4">
                  <c:v>44288</c:v>
                </c:pt>
                <c:pt idx="5">
                  <c:v>44289</c:v>
                </c:pt>
                <c:pt idx="6">
                  <c:v>44290</c:v>
                </c:pt>
                <c:pt idx="7">
                  <c:v>44291</c:v>
                </c:pt>
                <c:pt idx="8">
                  <c:v>44292</c:v>
                </c:pt>
                <c:pt idx="9">
                  <c:v>44293</c:v>
                </c:pt>
                <c:pt idx="10">
                  <c:v>44294</c:v>
                </c:pt>
                <c:pt idx="11">
                  <c:v>44295</c:v>
                </c:pt>
                <c:pt idx="12">
                  <c:v>44296</c:v>
                </c:pt>
                <c:pt idx="13">
                  <c:v>44297</c:v>
                </c:pt>
                <c:pt idx="14">
                  <c:v>44298</c:v>
                </c:pt>
                <c:pt idx="15">
                  <c:v>44299</c:v>
                </c:pt>
                <c:pt idx="16">
                  <c:v>44300</c:v>
                </c:pt>
                <c:pt idx="17">
                  <c:v>44301</c:v>
                </c:pt>
                <c:pt idx="18">
                  <c:v>44302</c:v>
                </c:pt>
                <c:pt idx="19">
                  <c:v>44303</c:v>
                </c:pt>
                <c:pt idx="20">
                  <c:v>44304</c:v>
                </c:pt>
                <c:pt idx="21">
                  <c:v>44305</c:v>
                </c:pt>
                <c:pt idx="22">
                  <c:v>44306</c:v>
                </c:pt>
                <c:pt idx="23">
                  <c:v>44307</c:v>
                </c:pt>
                <c:pt idx="24">
                  <c:v>44308</c:v>
                </c:pt>
                <c:pt idx="25">
                  <c:v>44309</c:v>
                </c:pt>
                <c:pt idx="26">
                  <c:v>44310</c:v>
                </c:pt>
                <c:pt idx="27">
                  <c:v>44311</c:v>
                </c:pt>
                <c:pt idx="28">
                  <c:v>44312</c:v>
                </c:pt>
                <c:pt idx="29">
                  <c:v>44313</c:v>
                </c:pt>
                <c:pt idx="30">
                  <c:v>44314</c:v>
                </c:pt>
                <c:pt idx="31">
                  <c:v>44315</c:v>
                </c:pt>
              </c:numCache>
            </c:numRef>
          </c:cat>
          <c:val>
            <c:numRef>
              <c:f>Sheet1!$E$2:$E$33</c:f>
              <c:numCache>
                <c:formatCode>General</c:formatCode>
                <c:ptCount val="32"/>
                <c:pt idx="0">
                  <c:v>14.8</c:v>
                </c:pt>
                <c:pt idx="1">
                  <c:v>16.2</c:v>
                </c:pt>
                <c:pt idx="2">
                  <c:v>41.6</c:v>
                </c:pt>
                <c:pt idx="3">
                  <c:v>19.8</c:v>
                </c:pt>
                <c:pt idx="4">
                  <c:v>26.8</c:v>
                </c:pt>
                <c:pt idx="5">
                  <c:v>38</c:v>
                </c:pt>
                <c:pt idx="6">
                  <c:v>17.399999999999999</c:v>
                </c:pt>
                <c:pt idx="7">
                  <c:v>13.1</c:v>
                </c:pt>
                <c:pt idx="8">
                  <c:v>15.7</c:v>
                </c:pt>
                <c:pt idx="9">
                  <c:v>26.1</c:v>
                </c:pt>
                <c:pt idx="10">
                  <c:v>25.3</c:v>
                </c:pt>
                <c:pt idx="11">
                  <c:v>34.700000000000003</c:v>
                </c:pt>
                <c:pt idx="12">
                  <c:v>19.8</c:v>
                </c:pt>
                <c:pt idx="13">
                  <c:v>26.3</c:v>
                </c:pt>
                <c:pt idx="14">
                  <c:v>34</c:v>
                </c:pt>
                <c:pt idx="15">
                  <c:v>33.4</c:v>
                </c:pt>
                <c:pt idx="16">
                  <c:v>12.8</c:v>
                </c:pt>
                <c:pt idx="17">
                  <c:v>17.2</c:v>
                </c:pt>
                <c:pt idx="18">
                  <c:v>9.6999999999999993</c:v>
                </c:pt>
                <c:pt idx="19">
                  <c:v>9.3000000000000007</c:v>
                </c:pt>
                <c:pt idx="20">
                  <c:v>11.8</c:v>
                </c:pt>
                <c:pt idx="21">
                  <c:v>16.3</c:v>
                </c:pt>
                <c:pt idx="22">
                  <c:v>20</c:v>
                </c:pt>
                <c:pt idx="23">
                  <c:v>40.5</c:v>
                </c:pt>
                <c:pt idx="24">
                  <c:v>18.8</c:v>
                </c:pt>
                <c:pt idx="25">
                  <c:v>15.5</c:v>
                </c:pt>
                <c:pt idx="26">
                  <c:v>29.2</c:v>
                </c:pt>
                <c:pt idx="27">
                  <c:v>19.600000000000001</c:v>
                </c:pt>
                <c:pt idx="28">
                  <c:v>23</c:v>
                </c:pt>
                <c:pt idx="29">
                  <c:v>24.8</c:v>
                </c:pt>
                <c:pt idx="30">
                  <c:v>38</c:v>
                </c:pt>
                <c:pt idx="31">
                  <c:v>10.199999999999999</c:v>
                </c:pt>
              </c:numCache>
            </c:numRef>
          </c:val>
          <c:smooth val="0"/>
          <c:extLst xmlns:c16r2="http://schemas.microsoft.com/office/drawing/2015/06/chart">
            <c:ext xmlns:c16="http://schemas.microsoft.com/office/drawing/2014/chart" uri="{C3380CC4-5D6E-409C-BE32-E72D297353CC}">
              <c16:uniqueId val="{00000002-73B0-4E8E-970C-3EE8CF873B91}"/>
            </c:ext>
          </c:extLst>
        </c:ser>
        <c:dLbls>
          <c:showLegendKey val="0"/>
          <c:showVal val="0"/>
          <c:showCatName val="0"/>
          <c:showSerName val="0"/>
          <c:showPercent val="0"/>
          <c:showBubbleSize val="0"/>
        </c:dLbls>
        <c:marker val="1"/>
        <c:smooth val="0"/>
        <c:axId val="38500224"/>
        <c:axId val="38510592"/>
      </c:lineChart>
      <c:dateAx>
        <c:axId val="38500224"/>
        <c:scaling>
          <c:orientation val="minMax"/>
        </c:scaling>
        <c:delete val="0"/>
        <c:axPos val="b"/>
        <c:minorGridlines>
          <c:spPr>
            <a:ln w="9525" cap="flat" cmpd="sng" algn="ctr">
              <a:solidFill>
                <a:schemeClr val="tx1">
                  <a:lumMod val="5000"/>
                  <a:lumOff val="95000"/>
                </a:schemeClr>
              </a:solidFill>
              <a:round/>
            </a:ln>
            <a:effectLst/>
          </c:spPr>
        </c:minorGridlines>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l-GR"/>
          </a:p>
        </c:txPr>
        <c:crossAx val="38510592"/>
        <c:crosses val="autoZero"/>
        <c:auto val="1"/>
        <c:lblOffset val="100"/>
        <c:baseTimeUnit val="days"/>
        <c:majorUnit val="1"/>
        <c:majorTimeUnit val="days"/>
      </c:dateAx>
      <c:valAx>
        <c:axId val="38510592"/>
        <c:scaling>
          <c:orientation val="minMax"/>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l-GR" sz="1600" b="1" dirty="0">
                    <a:solidFill>
                      <a:schemeClr val="tx1"/>
                    </a:solidFill>
                  </a:rPr>
                  <a:t>Συγκέντρωση</a:t>
                </a:r>
                <a:r>
                  <a:rPr lang="el-GR" sz="1600" b="1" baseline="0" dirty="0">
                    <a:solidFill>
                      <a:schemeClr val="tx1"/>
                    </a:solidFill>
                  </a:rPr>
                  <a:t> </a:t>
                </a:r>
                <a:r>
                  <a:rPr lang="en-US" sz="1600" b="1" baseline="0" dirty="0">
                    <a:solidFill>
                      <a:schemeClr val="tx1"/>
                    </a:solidFill>
                  </a:rPr>
                  <a:t>NOx (</a:t>
                </a:r>
                <a:r>
                  <a:rPr lang="el-GR" sz="1600" b="1" baseline="0" dirty="0">
                    <a:solidFill>
                      <a:schemeClr val="tx1"/>
                    </a:solidFill>
                  </a:rPr>
                  <a:t>μ</a:t>
                </a:r>
                <a:r>
                  <a:rPr lang="en-US" sz="1600" b="1" baseline="0" dirty="0">
                    <a:solidFill>
                      <a:schemeClr val="tx1"/>
                    </a:solidFill>
                  </a:rPr>
                  <a:t>g/m</a:t>
                </a:r>
                <a:r>
                  <a:rPr lang="en-US" sz="1600" b="1" baseline="30000" dirty="0">
                    <a:solidFill>
                      <a:schemeClr val="tx1"/>
                    </a:solidFill>
                  </a:rPr>
                  <a:t>3</a:t>
                </a:r>
                <a:r>
                  <a:rPr lang="en-US" sz="1600" b="1" baseline="0" dirty="0">
                    <a:solidFill>
                      <a:schemeClr val="tx1"/>
                    </a:solidFill>
                  </a:rPr>
                  <a:t>)</a:t>
                </a:r>
                <a:endParaRPr lang="en-GB" sz="1600" b="1" dirty="0">
                  <a:solidFill>
                    <a:schemeClr val="tx1"/>
                  </a:solidFill>
                </a:endParaRPr>
              </a:p>
            </c:rich>
          </c:tx>
          <c:layout>
            <c:manualLayout>
              <c:xMode val="edge"/>
              <c:yMode val="edge"/>
              <c:x val="1.4154378074212036E-2"/>
              <c:y val="0.1066905686602197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l-GR"/>
          </a:p>
        </c:txPr>
        <c:crossAx val="3850022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CAD5E-559E-42A4-817C-365895A76C1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09847E27-15C6-4910-9DF5-3389259B8536}">
      <dgm:prSet phldrT="[Text]" custT="1"/>
      <dgm:spPr/>
      <dgm:t>
        <a:bodyPr/>
        <a:lstStyle/>
        <a:p>
          <a:r>
            <a:rPr lang="el-GR" sz="2400" dirty="0" smtClean="0"/>
            <a:t>Ποιότητα ατμοσφαιρικού αέρα στην περίοδο απαγόρευσης της κυκλοφορίας (</a:t>
          </a:r>
          <a:r>
            <a:rPr lang="en-US" sz="2400" dirty="0" smtClean="0"/>
            <a:t>Lock Down</a:t>
          </a:r>
          <a:r>
            <a:rPr lang="el-GR" sz="2400" dirty="0" smtClean="0"/>
            <a:t>)</a:t>
          </a:r>
          <a:r>
            <a:rPr lang="en-US" sz="2400" dirty="0" smtClean="0"/>
            <a:t> </a:t>
          </a:r>
          <a:r>
            <a:rPr lang="el-GR" sz="2400" dirty="0" smtClean="0"/>
            <a:t>Απριλίου </a:t>
          </a:r>
          <a:r>
            <a:rPr lang="en-US" sz="2400" dirty="0" smtClean="0"/>
            <a:t>2020 </a:t>
          </a:r>
          <a:r>
            <a:rPr lang="el-GR" sz="2400" dirty="0" smtClean="0"/>
            <a:t>και </a:t>
          </a:r>
          <a:r>
            <a:rPr lang="en-US" sz="2400" dirty="0" smtClean="0"/>
            <a:t>2021</a:t>
          </a:r>
          <a:r>
            <a:rPr lang="el-GR" sz="2400" dirty="0" smtClean="0"/>
            <a:t> σε σχέση με το 2019</a:t>
          </a:r>
          <a:endParaRPr lang="el-GR" sz="2400" dirty="0"/>
        </a:p>
      </dgm:t>
    </dgm:pt>
    <dgm:pt modelId="{02E96FE3-14D4-497A-AA69-0D65F2C8DD3F}" type="parTrans" cxnId="{3B5DF801-01DB-43ED-B762-89E2733E8877}">
      <dgm:prSet/>
      <dgm:spPr/>
      <dgm:t>
        <a:bodyPr/>
        <a:lstStyle/>
        <a:p>
          <a:endParaRPr lang="el-GR"/>
        </a:p>
      </dgm:t>
    </dgm:pt>
    <dgm:pt modelId="{C1790BC5-6065-4D99-86EF-3392C90ED381}" type="sibTrans" cxnId="{3B5DF801-01DB-43ED-B762-89E2733E8877}">
      <dgm:prSet/>
      <dgm:spPr/>
      <dgm:t>
        <a:bodyPr/>
        <a:lstStyle/>
        <a:p>
          <a:endParaRPr lang="el-GR"/>
        </a:p>
      </dgm:t>
    </dgm:pt>
    <dgm:pt modelId="{EFB7D01F-9D27-41F4-896C-BC0DAF08EC75}">
      <dgm:prSet phldrT="[Text]" custT="1"/>
      <dgm:spPr/>
      <dgm:t>
        <a:bodyPr/>
        <a:lstStyle/>
        <a:p>
          <a:r>
            <a:rPr lang="el-GR" sz="2400" dirty="0" smtClean="0"/>
            <a:t>Από τη </a:t>
          </a:r>
          <a:r>
            <a:rPr lang="en-US" sz="2400" b="1" dirty="0" smtClean="0"/>
            <a:t>Black Friday</a:t>
          </a:r>
          <a:r>
            <a:rPr lang="en-US" sz="2400" dirty="0" smtClean="0"/>
            <a:t> </a:t>
          </a:r>
          <a:r>
            <a:rPr lang="el-GR" sz="2400" dirty="0" smtClean="0"/>
            <a:t>στην </a:t>
          </a:r>
          <a:r>
            <a:rPr lang="en-US" sz="2400" b="1" dirty="0" smtClean="0">
              <a:solidFill>
                <a:srgbClr val="00B050"/>
              </a:solidFill>
            </a:rPr>
            <a:t>Green Friday</a:t>
          </a:r>
          <a:endParaRPr lang="el-GR" sz="2400" dirty="0"/>
        </a:p>
      </dgm:t>
    </dgm:pt>
    <dgm:pt modelId="{01845539-021D-4B40-BC26-7E9F777C2340}" type="parTrans" cxnId="{A9F630D3-39E4-41CB-9EAF-9603682B003E}">
      <dgm:prSet/>
      <dgm:spPr/>
      <dgm:t>
        <a:bodyPr/>
        <a:lstStyle/>
        <a:p>
          <a:endParaRPr lang="el-GR"/>
        </a:p>
      </dgm:t>
    </dgm:pt>
    <dgm:pt modelId="{A80CEE69-02F0-4940-BE0C-0AB3FF73B2A9}" type="sibTrans" cxnId="{A9F630D3-39E4-41CB-9EAF-9603682B003E}">
      <dgm:prSet/>
      <dgm:spPr/>
      <dgm:t>
        <a:bodyPr/>
        <a:lstStyle/>
        <a:p>
          <a:endParaRPr lang="el-GR"/>
        </a:p>
      </dgm:t>
    </dgm:pt>
    <dgm:pt modelId="{E157BEC2-C9E9-4510-B8BE-08A2C4E4ED5E}">
      <dgm:prSet phldrT="[Text]" custT="1"/>
      <dgm:spPr/>
      <dgm:t>
        <a:bodyPr/>
        <a:lstStyle/>
        <a:p>
          <a:r>
            <a:rPr lang="el-GR" sz="2400" dirty="0" smtClean="0"/>
            <a:t>Ένας </a:t>
          </a:r>
          <a:r>
            <a:rPr lang="el-GR" sz="2400" b="1" dirty="0" smtClean="0">
              <a:solidFill>
                <a:srgbClr val="00B050"/>
              </a:solidFill>
            </a:rPr>
            <a:t>ιδιαίτερος κήπος</a:t>
          </a:r>
          <a:r>
            <a:rPr lang="el-GR" sz="2400" dirty="0" smtClean="0"/>
            <a:t> παραγωγής </a:t>
          </a:r>
          <a:r>
            <a:rPr lang="el-GR" sz="2400" dirty="0" err="1" smtClean="0"/>
            <a:t>φυτοπολλαπλασιαστικού</a:t>
          </a:r>
          <a:r>
            <a:rPr lang="el-GR" sz="2400" dirty="0" smtClean="0"/>
            <a:t> υλικού στο σχολείο μας </a:t>
          </a:r>
          <a:endParaRPr lang="el-GR" sz="2400" dirty="0"/>
        </a:p>
      </dgm:t>
    </dgm:pt>
    <dgm:pt modelId="{AF6826C9-AED2-4CED-8898-DA31F6DE690E}" type="sibTrans" cxnId="{D8F6B733-3899-42E5-940F-917D11D300B2}">
      <dgm:prSet/>
      <dgm:spPr/>
      <dgm:t>
        <a:bodyPr/>
        <a:lstStyle/>
        <a:p>
          <a:endParaRPr lang="el-GR"/>
        </a:p>
      </dgm:t>
    </dgm:pt>
    <dgm:pt modelId="{E814056C-3447-4440-8972-2CE5343A1831}" type="parTrans" cxnId="{D8F6B733-3899-42E5-940F-917D11D300B2}">
      <dgm:prSet/>
      <dgm:spPr/>
      <dgm:t>
        <a:bodyPr/>
        <a:lstStyle/>
        <a:p>
          <a:endParaRPr lang="el-GR"/>
        </a:p>
      </dgm:t>
    </dgm:pt>
    <dgm:pt modelId="{53AFED08-9984-4C84-B810-023E07561C7A}">
      <dgm:prSet phldrT="[Text]" custT="1"/>
      <dgm:spPr/>
      <dgm:t>
        <a:bodyPr/>
        <a:lstStyle/>
        <a:p>
          <a:endParaRPr lang="el-GR" sz="2400" dirty="0" smtClean="0"/>
        </a:p>
        <a:p>
          <a:r>
            <a:rPr lang="el-GR" sz="2400" dirty="0" smtClean="0"/>
            <a:t>Το </a:t>
          </a:r>
          <a:r>
            <a:rPr lang="el-GR" sz="2400" b="1" dirty="0" smtClean="0">
              <a:solidFill>
                <a:srgbClr val="00B050"/>
              </a:solidFill>
            </a:rPr>
            <a:t>οικολογικό αποτύπωμα </a:t>
          </a:r>
          <a:r>
            <a:rPr lang="el-GR" sz="2400" dirty="0" smtClean="0"/>
            <a:t>των μαθητών του σχολείου μας</a:t>
          </a:r>
        </a:p>
        <a:p>
          <a:endParaRPr lang="el-GR" sz="2400" dirty="0"/>
        </a:p>
      </dgm:t>
    </dgm:pt>
    <dgm:pt modelId="{2205F2E7-CA22-41A8-9420-1A222C7AD489}" type="parTrans" cxnId="{D19AB1C5-2805-44EA-BBA4-E8F39B21C1FC}">
      <dgm:prSet/>
      <dgm:spPr/>
      <dgm:t>
        <a:bodyPr/>
        <a:lstStyle/>
        <a:p>
          <a:endParaRPr lang="el-GR"/>
        </a:p>
      </dgm:t>
    </dgm:pt>
    <dgm:pt modelId="{034D3C1F-BF59-4AD2-A713-BEE353DE5478}" type="sibTrans" cxnId="{D19AB1C5-2805-44EA-BBA4-E8F39B21C1FC}">
      <dgm:prSet/>
      <dgm:spPr/>
      <dgm:t>
        <a:bodyPr/>
        <a:lstStyle/>
        <a:p>
          <a:endParaRPr lang="el-GR"/>
        </a:p>
      </dgm:t>
    </dgm:pt>
    <dgm:pt modelId="{2485B0E1-2436-46F5-82EA-748C9BA9681D}" type="pres">
      <dgm:prSet presAssocID="{4E5CAD5E-559E-42A4-817C-365895A76C13}" presName="linear" presStyleCnt="0">
        <dgm:presLayoutVars>
          <dgm:dir/>
          <dgm:resizeHandles val="exact"/>
        </dgm:presLayoutVars>
      </dgm:prSet>
      <dgm:spPr/>
      <dgm:t>
        <a:bodyPr/>
        <a:lstStyle/>
        <a:p>
          <a:endParaRPr lang="el-GR"/>
        </a:p>
      </dgm:t>
    </dgm:pt>
    <dgm:pt modelId="{93DDE4A6-4C0C-4D29-84A9-47484BC4A377}" type="pres">
      <dgm:prSet presAssocID="{09847E27-15C6-4910-9DF5-3389259B8536}" presName="comp" presStyleCnt="0"/>
      <dgm:spPr/>
    </dgm:pt>
    <dgm:pt modelId="{6C134B7F-BC4A-4A5A-9E37-3AA80F82437E}" type="pres">
      <dgm:prSet presAssocID="{09847E27-15C6-4910-9DF5-3389259B8536}" presName="box" presStyleLbl="node1" presStyleIdx="0" presStyleCnt="4"/>
      <dgm:spPr/>
      <dgm:t>
        <a:bodyPr/>
        <a:lstStyle/>
        <a:p>
          <a:endParaRPr lang="el-GR"/>
        </a:p>
      </dgm:t>
    </dgm:pt>
    <dgm:pt modelId="{B2D719CD-AF99-466E-8E23-CCC1C984FD3A}" type="pres">
      <dgm:prSet presAssocID="{09847E27-15C6-4910-9DF5-3389259B8536}" presName="img" presStyleLbl="fgImgPlace1" presStyleIdx="0" presStyleCnt="4"/>
      <dgm:spPr>
        <a:blipFill rotWithShape="1">
          <a:blip xmlns:r="http://schemas.openxmlformats.org/officeDocument/2006/relationships" r:embed="rId1"/>
          <a:stretch>
            <a:fillRect/>
          </a:stretch>
        </a:blipFill>
      </dgm:spPr>
    </dgm:pt>
    <dgm:pt modelId="{4F5C8671-80BA-4D5E-B0B1-8F62F08719FB}" type="pres">
      <dgm:prSet presAssocID="{09847E27-15C6-4910-9DF5-3389259B8536}" presName="text" presStyleLbl="node1" presStyleIdx="0" presStyleCnt="4">
        <dgm:presLayoutVars>
          <dgm:bulletEnabled val="1"/>
        </dgm:presLayoutVars>
      </dgm:prSet>
      <dgm:spPr/>
      <dgm:t>
        <a:bodyPr/>
        <a:lstStyle/>
        <a:p>
          <a:endParaRPr lang="el-GR"/>
        </a:p>
      </dgm:t>
    </dgm:pt>
    <dgm:pt modelId="{1B547F35-9F7A-428E-9593-CCEE784A77D9}" type="pres">
      <dgm:prSet presAssocID="{C1790BC5-6065-4D99-86EF-3392C90ED381}" presName="spacer" presStyleCnt="0"/>
      <dgm:spPr/>
    </dgm:pt>
    <dgm:pt modelId="{B26EF9BC-9613-4D6A-8531-5A1A029480E8}" type="pres">
      <dgm:prSet presAssocID="{EFB7D01F-9D27-41F4-896C-BC0DAF08EC75}" presName="comp" presStyleCnt="0"/>
      <dgm:spPr/>
    </dgm:pt>
    <dgm:pt modelId="{6C6D919F-50E7-4863-9590-8D56F6231CCE}" type="pres">
      <dgm:prSet presAssocID="{EFB7D01F-9D27-41F4-896C-BC0DAF08EC75}" presName="box" presStyleLbl="node1" presStyleIdx="1" presStyleCnt="4"/>
      <dgm:spPr/>
      <dgm:t>
        <a:bodyPr/>
        <a:lstStyle/>
        <a:p>
          <a:endParaRPr lang="el-GR"/>
        </a:p>
      </dgm:t>
    </dgm:pt>
    <dgm:pt modelId="{FF1E14A8-3FB3-4426-A9EF-A6D52424E19A}" type="pres">
      <dgm:prSet presAssocID="{EFB7D01F-9D27-41F4-896C-BC0DAF08EC75}" presName="img" presStyleLbl="fgImgPlace1" presStyleIdx="1" presStyleCnt="4"/>
      <dgm:spPr>
        <a:blipFill rotWithShape="1">
          <a:blip xmlns:r="http://schemas.openxmlformats.org/officeDocument/2006/relationships" r:embed="rId2"/>
          <a:stretch>
            <a:fillRect/>
          </a:stretch>
        </a:blipFill>
      </dgm:spPr>
    </dgm:pt>
    <dgm:pt modelId="{82690E03-164B-4308-B661-E0475E0A1EFC}" type="pres">
      <dgm:prSet presAssocID="{EFB7D01F-9D27-41F4-896C-BC0DAF08EC75}" presName="text" presStyleLbl="node1" presStyleIdx="1" presStyleCnt="4">
        <dgm:presLayoutVars>
          <dgm:bulletEnabled val="1"/>
        </dgm:presLayoutVars>
      </dgm:prSet>
      <dgm:spPr/>
      <dgm:t>
        <a:bodyPr/>
        <a:lstStyle/>
        <a:p>
          <a:endParaRPr lang="el-GR"/>
        </a:p>
      </dgm:t>
    </dgm:pt>
    <dgm:pt modelId="{A4662E3A-57CC-42A1-A155-71EFB65E4C2F}" type="pres">
      <dgm:prSet presAssocID="{A80CEE69-02F0-4940-BE0C-0AB3FF73B2A9}" presName="spacer" presStyleCnt="0"/>
      <dgm:spPr/>
    </dgm:pt>
    <dgm:pt modelId="{98CB1838-359F-445B-BE69-C7CAE47DFD6B}" type="pres">
      <dgm:prSet presAssocID="{53AFED08-9984-4C84-B810-023E07561C7A}" presName="comp" presStyleCnt="0"/>
      <dgm:spPr/>
    </dgm:pt>
    <dgm:pt modelId="{F4A73F4D-A748-4D63-AE3C-5D3BA1039F92}" type="pres">
      <dgm:prSet presAssocID="{53AFED08-9984-4C84-B810-023E07561C7A}" presName="box" presStyleLbl="node1" presStyleIdx="2" presStyleCnt="4"/>
      <dgm:spPr/>
      <dgm:t>
        <a:bodyPr/>
        <a:lstStyle/>
        <a:p>
          <a:endParaRPr lang="el-GR"/>
        </a:p>
      </dgm:t>
    </dgm:pt>
    <dgm:pt modelId="{0E60B4C3-310D-4EB7-897C-C7D5170BCE37}" type="pres">
      <dgm:prSet presAssocID="{53AFED08-9984-4C84-B810-023E07561C7A}" presName="img" presStyleLbl="fgImgPlace1" presStyleIdx="2" presStyleCnt="4"/>
      <dgm:spPr>
        <a:blipFill rotWithShape="1">
          <a:blip xmlns:r="http://schemas.openxmlformats.org/officeDocument/2006/relationships" r:embed="rId3"/>
          <a:stretch>
            <a:fillRect/>
          </a:stretch>
        </a:blipFill>
      </dgm:spPr>
    </dgm:pt>
    <dgm:pt modelId="{BBEF11A5-044C-4CD5-9698-8AE85ACA21B2}" type="pres">
      <dgm:prSet presAssocID="{53AFED08-9984-4C84-B810-023E07561C7A}" presName="text" presStyleLbl="node1" presStyleIdx="2" presStyleCnt="4">
        <dgm:presLayoutVars>
          <dgm:bulletEnabled val="1"/>
        </dgm:presLayoutVars>
      </dgm:prSet>
      <dgm:spPr/>
      <dgm:t>
        <a:bodyPr/>
        <a:lstStyle/>
        <a:p>
          <a:endParaRPr lang="el-GR"/>
        </a:p>
      </dgm:t>
    </dgm:pt>
    <dgm:pt modelId="{54FE4D50-775A-4540-8F4E-F79FCDC5546A}" type="pres">
      <dgm:prSet presAssocID="{034D3C1F-BF59-4AD2-A713-BEE353DE5478}" presName="spacer" presStyleCnt="0"/>
      <dgm:spPr/>
    </dgm:pt>
    <dgm:pt modelId="{4802D97B-232F-40EB-B8A1-9319FC3A02D1}" type="pres">
      <dgm:prSet presAssocID="{E157BEC2-C9E9-4510-B8BE-08A2C4E4ED5E}" presName="comp" presStyleCnt="0"/>
      <dgm:spPr/>
    </dgm:pt>
    <dgm:pt modelId="{B19366AA-56F4-4FDF-B73E-FC6CA2F8A0F4}" type="pres">
      <dgm:prSet presAssocID="{E157BEC2-C9E9-4510-B8BE-08A2C4E4ED5E}" presName="box" presStyleLbl="node1" presStyleIdx="3" presStyleCnt="4"/>
      <dgm:spPr/>
      <dgm:t>
        <a:bodyPr/>
        <a:lstStyle/>
        <a:p>
          <a:endParaRPr lang="el-GR"/>
        </a:p>
      </dgm:t>
    </dgm:pt>
    <dgm:pt modelId="{EC91021E-36D5-496C-BC75-EEDF5758261C}" type="pres">
      <dgm:prSet presAssocID="{E157BEC2-C9E9-4510-B8BE-08A2C4E4ED5E}" presName="img" presStyleLbl="fgImgPlace1" presStyleIdx="3" presStyleCnt="4"/>
      <dgm:spPr>
        <a:blipFill rotWithShape="1">
          <a:blip xmlns:r="http://schemas.openxmlformats.org/officeDocument/2006/relationships" r:embed="rId4"/>
          <a:stretch>
            <a:fillRect/>
          </a:stretch>
        </a:blipFill>
      </dgm:spPr>
    </dgm:pt>
    <dgm:pt modelId="{71661014-3AE5-4B53-AB28-346F918BEF10}" type="pres">
      <dgm:prSet presAssocID="{E157BEC2-C9E9-4510-B8BE-08A2C4E4ED5E}" presName="text" presStyleLbl="node1" presStyleIdx="3" presStyleCnt="4">
        <dgm:presLayoutVars>
          <dgm:bulletEnabled val="1"/>
        </dgm:presLayoutVars>
      </dgm:prSet>
      <dgm:spPr/>
      <dgm:t>
        <a:bodyPr/>
        <a:lstStyle/>
        <a:p>
          <a:endParaRPr lang="el-GR"/>
        </a:p>
      </dgm:t>
    </dgm:pt>
  </dgm:ptLst>
  <dgm:cxnLst>
    <dgm:cxn modelId="{C96B55F4-F580-4E95-9BEC-F1FC876ABD22}" type="presOf" srcId="{53AFED08-9984-4C84-B810-023E07561C7A}" destId="{F4A73F4D-A748-4D63-AE3C-5D3BA1039F92}" srcOrd="0" destOrd="0" presId="urn:microsoft.com/office/officeart/2005/8/layout/vList4"/>
    <dgm:cxn modelId="{2AF87DD4-2F9C-4C78-B87F-6F9EF91737D7}" type="presOf" srcId="{09847E27-15C6-4910-9DF5-3389259B8536}" destId="{6C134B7F-BC4A-4A5A-9E37-3AA80F82437E}" srcOrd="0" destOrd="0" presId="urn:microsoft.com/office/officeart/2005/8/layout/vList4"/>
    <dgm:cxn modelId="{DE7D0196-4FE2-4101-956A-2F39F3048A97}" type="presOf" srcId="{E157BEC2-C9E9-4510-B8BE-08A2C4E4ED5E}" destId="{71661014-3AE5-4B53-AB28-346F918BEF10}" srcOrd="1" destOrd="0" presId="urn:microsoft.com/office/officeart/2005/8/layout/vList4"/>
    <dgm:cxn modelId="{A9F630D3-39E4-41CB-9EAF-9603682B003E}" srcId="{4E5CAD5E-559E-42A4-817C-365895A76C13}" destId="{EFB7D01F-9D27-41F4-896C-BC0DAF08EC75}" srcOrd="1" destOrd="0" parTransId="{01845539-021D-4B40-BC26-7E9F777C2340}" sibTransId="{A80CEE69-02F0-4940-BE0C-0AB3FF73B2A9}"/>
    <dgm:cxn modelId="{D19AB1C5-2805-44EA-BBA4-E8F39B21C1FC}" srcId="{4E5CAD5E-559E-42A4-817C-365895A76C13}" destId="{53AFED08-9984-4C84-B810-023E07561C7A}" srcOrd="2" destOrd="0" parTransId="{2205F2E7-CA22-41A8-9420-1A222C7AD489}" sibTransId="{034D3C1F-BF59-4AD2-A713-BEE353DE5478}"/>
    <dgm:cxn modelId="{A7EAE2DF-8111-46AE-9362-6C781A00B167}" type="presOf" srcId="{EFB7D01F-9D27-41F4-896C-BC0DAF08EC75}" destId="{82690E03-164B-4308-B661-E0475E0A1EFC}" srcOrd="1" destOrd="0" presId="urn:microsoft.com/office/officeart/2005/8/layout/vList4"/>
    <dgm:cxn modelId="{3B5DF801-01DB-43ED-B762-89E2733E8877}" srcId="{4E5CAD5E-559E-42A4-817C-365895A76C13}" destId="{09847E27-15C6-4910-9DF5-3389259B8536}" srcOrd="0" destOrd="0" parTransId="{02E96FE3-14D4-497A-AA69-0D65F2C8DD3F}" sibTransId="{C1790BC5-6065-4D99-86EF-3392C90ED381}"/>
    <dgm:cxn modelId="{C62A1E9A-7A12-480F-9535-5F154B3079D1}" type="presOf" srcId="{EFB7D01F-9D27-41F4-896C-BC0DAF08EC75}" destId="{6C6D919F-50E7-4863-9590-8D56F6231CCE}" srcOrd="0" destOrd="0" presId="urn:microsoft.com/office/officeart/2005/8/layout/vList4"/>
    <dgm:cxn modelId="{4366EE5B-9CAD-491F-8F02-E425D7107814}" type="presOf" srcId="{E157BEC2-C9E9-4510-B8BE-08A2C4E4ED5E}" destId="{B19366AA-56F4-4FDF-B73E-FC6CA2F8A0F4}" srcOrd="0" destOrd="0" presId="urn:microsoft.com/office/officeart/2005/8/layout/vList4"/>
    <dgm:cxn modelId="{84352839-35F5-4D3F-87A5-B18EDCAE6B63}" type="presOf" srcId="{53AFED08-9984-4C84-B810-023E07561C7A}" destId="{BBEF11A5-044C-4CD5-9698-8AE85ACA21B2}" srcOrd="1" destOrd="0" presId="urn:microsoft.com/office/officeart/2005/8/layout/vList4"/>
    <dgm:cxn modelId="{D141AE59-D50E-4798-864B-DBFE4055D65D}" type="presOf" srcId="{09847E27-15C6-4910-9DF5-3389259B8536}" destId="{4F5C8671-80BA-4D5E-B0B1-8F62F08719FB}" srcOrd="1" destOrd="0" presId="urn:microsoft.com/office/officeart/2005/8/layout/vList4"/>
    <dgm:cxn modelId="{D8F6B733-3899-42E5-940F-917D11D300B2}" srcId="{4E5CAD5E-559E-42A4-817C-365895A76C13}" destId="{E157BEC2-C9E9-4510-B8BE-08A2C4E4ED5E}" srcOrd="3" destOrd="0" parTransId="{E814056C-3447-4440-8972-2CE5343A1831}" sibTransId="{AF6826C9-AED2-4CED-8898-DA31F6DE690E}"/>
    <dgm:cxn modelId="{AEA3300D-6639-4C71-A3DA-3A3DEA43567B}" type="presOf" srcId="{4E5CAD5E-559E-42A4-817C-365895A76C13}" destId="{2485B0E1-2436-46F5-82EA-748C9BA9681D}" srcOrd="0" destOrd="0" presId="urn:microsoft.com/office/officeart/2005/8/layout/vList4"/>
    <dgm:cxn modelId="{E983291E-F3C7-4532-8A38-D22B997C7BC9}" type="presParOf" srcId="{2485B0E1-2436-46F5-82EA-748C9BA9681D}" destId="{93DDE4A6-4C0C-4D29-84A9-47484BC4A377}" srcOrd="0" destOrd="0" presId="urn:microsoft.com/office/officeart/2005/8/layout/vList4"/>
    <dgm:cxn modelId="{682BE80A-A7E5-4220-B14A-1D0C4F06B9E9}" type="presParOf" srcId="{93DDE4A6-4C0C-4D29-84A9-47484BC4A377}" destId="{6C134B7F-BC4A-4A5A-9E37-3AA80F82437E}" srcOrd="0" destOrd="0" presId="urn:microsoft.com/office/officeart/2005/8/layout/vList4"/>
    <dgm:cxn modelId="{331B2E61-75A0-4150-8E92-2603BD7389D1}" type="presParOf" srcId="{93DDE4A6-4C0C-4D29-84A9-47484BC4A377}" destId="{B2D719CD-AF99-466E-8E23-CCC1C984FD3A}" srcOrd="1" destOrd="0" presId="urn:microsoft.com/office/officeart/2005/8/layout/vList4"/>
    <dgm:cxn modelId="{5EA51234-CA38-4802-BA55-D9257F7E0497}" type="presParOf" srcId="{93DDE4A6-4C0C-4D29-84A9-47484BC4A377}" destId="{4F5C8671-80BA-4D5E-B0B1-8F62F08719FB}" srcOrd="2" destOrd="0" presId="urn:microsoft.com/office/officeart/2005/8/layout/vList4"/>
    <dgm:cxn modelId="{35E28420-132E-4BC4-8557-97B03E47FFAC}" type="presParOf" srcId="{2485B0E1-2436-46F5-82EA-748C9BA9681D}" destId="{1B547F35-9F7A-428E-9593-CCEE784A77D9}" srcOrd="1" destOrd="0" presId="urn:microsoft.com/office/officeart/2005/8/layout/vList4"/>
    <dgm:cxn modelId="{C5C789B6-8026-4F14-9E49-7B70BCA579CC}" type="presParOf" srcId="{2485B0E1-2436-46F5-82EA-748C9BA9681D}" destId="{B26EF9BC-9613-4D6A-8531-5A1A029480E8}" srcOrd="2" destOrd="0" presId="urn:microsoft.com/office/officeart/2005/8/layout/vList4"/>
    <dgm:cxn modelId="{E5D2B37A-77A8-483A-A504-4ED30671FC22}" type="presParOf" srcId="{B26EF9BC-9613-4D6A-8531-5A1A029480E8}" destId="{6C6D919F-50E7-4863-9590-8D56F6231CCE}" srcOrd="0" destOrd="0" presId="urn:microsoft.com/office/officeart/2005/8/layout/vList4"/>
    <dgm:cxn modelId="{998D68D0-2BC4-46BC-907A-C1923C6CB205}" type="presParOf" srcId="{B26EF9BC-9613-4D6A-8531-5A1A029480E8}" destId="{FF1E14A8-3FB3-4426-A9EF-A6D52424E19A}" srcOrd="1" destOrd="0" presId="urn:microsoft.com/office/officeart/2005/8/layout/vList4"/>
    <dgm:cxn modelId="{784D2C43-CB02-4858-A7F2-5F492876F27A}" type="presParOf" srcId="{B26EF9BC-9613-4D6A-8531-5A1A029480E8}" destId="{82690E03-164B-4308-B661-E0475E0A1EFC}" srcOrd="2" destOrd="0" presId="urn:microsoft.com/office/officeart/2005/8/layout/vList4"/>
    <dgm:cxn modelId="{10AAC417-DE49-44F8-A719-A53DAD11505B}" type="presParOf" srcId="{2485B0E1-2436-46F5-82EA-748C9BA9681D}" destId="{A4662E3A-57CC-42A1-A155-71EFB65E4C2F}" srcOrd="3" destOrd="0" presId="urn:microsoft.com/office/officeart/2005/8/layout/vList4"/>
    <dgm:cxn modelId="{9430751B-0ABD-4C98-A2A3-9DEB3D9E694D}" type="presParOf" srcId="{2485B0E1-2436-46F5-82EA-748C9BA9681D}" destId="{98CB1838-359F-445B-BE69-C7CAE47DFD6B}" srcOrd="4" destOrd="0" presId="urn:microsoft.com/office/officeart/2005/8/layout/vList4"/>
    <dgm:cxn modelId="{8D1670C2-E703-4579-9AEE-A285D9B5E886}" type="presParOf" srcId="{98CB1838-359F-445B-BE69-C7CAE47DFD6B}" destId="{F4A73F4D-A748-4D63-AE3C-5D3BA1039F92}" srcOrd="0" destOrd="0" presId="urn:microsoft.com/office/officeart/2005/8/layout/vList4"/>
    <dgm:cxn modelId="{50E3EA71-BDCA-4997-8954-F932C16EA298}" type="presParOf" srcId="{98CB1838-359F-445B-BE69-C7CAE47DFD6B}" destId="{0E60B4C3-310D-4EB7-897C-C7D5170BCE37}" srcOrd="1" destOrd="0" presId="urn:microsoft.com/office/officeart/2005/8/layout/vList4"/>
    <dgm:cxn modelId="{13718928-0800-48A4-AD52-FDE79A279ADD}" type="presParOf" srcId="{98CB1838-359F-445B-BE69-C7CAE47DFD6B}" destId="{BBEF11A5-044C-4CD5-9698-8AE85ACA21B2}" srcOrd="2" destOrd="0" presId="urn:microsoft.com/office/officeart/2005/8/layout/vList4"/>
    <dgm:cxn modelId="{C8F5DEB1-92DB-45CE-AF7F-2CE06B7C79ED}" type="presParOf" srcId="{2485B0E1-2436-46F5-82EA-748C9BA9681D}" destId="{54FE4D50-775A-4540-8F4E-F79FCDC5546A}" srcOrd="5" destOrd="0" presId="urn:microsoft.com/office/officeart/2005/8/layout/vList4"/>
    <dgm:cxn modelId="{5408F651-9FE0-4EE0-AE4C-765E5C317438}" type="presParOf" srcId="{2485B0E1-2436-46F5-82EA-748C9BA9681D}" destId="{4802D97B-232F-40EB-B8A1-9319FC3A02D1}" srcOrd="6" destOrd="0" presId="urn:microsoft.com/office/officeart/2005/8/layout/vList4"/>
    <dgm:cxn modelId="{4E17AF71-BF2F-40AF-BAED-59B1FFCC018B}" type="presParOf" srcId="{4802D97B-232F-40EB-B8A1-9319FC3A02D1}" destId="{B19366AA-56F4-4FDF-B73E-FC6CA2F8A0F4}" srcOrd="0" destOrd="0" presId="urn:microsoft.com/office/officeart/2005/8/layout/vList4"/>
    <dgm:cxn modelId="{AA0034C4-5C42-4B5D-839F-80045375A987}" type="presParOf" srcId="{4802D97B-232F-40EB-B8A1-9319FC3A02D1}" destId="{EC91021E-36D5-496C-BC75-EEDF5758261C}" srcOrd="1" destOrd="0" presId="urn:microsoft.com/office/officeart/2005/8/layout/vList4"/>
    <dgm:cxn modelId="{C9D33C66-32D5-4DB0-A92C-93CFBDB0D639}" type="presParOf" srcId="{4802D97B-232F-40EB-B8A1-9319FC3A02D1}" destId="{71661014-3AE5-4B53-AB28-346F918BEF1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BEB829-86A2-49EC-8DED-A8B952AFCE04}" type="doc">
      <dgm:prSet loTypeId="urn:microsoft.com/office/officeart/2005/8/layout/hProcess9" loCatId="process" qsTypeId="urn:microsoft.com/office/officeart/2005/8/quickstyle/simple1" qsCatId="simple" csTypeId="urn:microsoft.com/office/officeart/2005/8/colors/colorful3" csCatId="colorful" phldr="1"/>
      <dgm:spPr/>
    </dgm:pt>
    <dgm:pt modelId="{47E6963B-ADF0-4DEA-B137-D1C02E8B9D68}">
      <dgm:prSet phldrT="[Text]" custT="1"/>
      <dgm:spPr/>
      <dgm:t>
        <a:bodyPr/>
        <a:lstStyle/>
        <a:p>
          <a:r>
            <a:rPr lang="el-GR" sz="2000" dirty="0"/>
            <a:t>ΥΠΕΡΚΑΤΑΝΑΛΩΣΗ</a:t>
          </a:r>
          <a:endParaRPr lang="en-US" sz="2000" dirty="0"/>
        </a:p>
      </dgm:t>
    </dgm:pt>
    <dgm:pt modelId="{C8922CDB-C29E-4CE8-A1D7-F1EB6DC340EC}" type="parTrans" cxnId="{791CBA0C-E30A-4756-99A9-8AF7B4D145B0}">
      <dgm:prSet/>
      <dgm:spPr/>
      <dgm:t>
        <a:bodyPr/>
        <a:lstStyle/>
        <a:p>
          <a:endParaRPr lang="en-US"/>
        </a:p>
      </dgm:t>
    </dgm:pt>
    <dgm:pt modelId="{81CB20D6-A43A-4486-9A6A-55D1D5DC62E7}" type="sibTrans" cxnId="{791CBA0C-E30A-4756-99A9-8AF7B4D145B0}">
      <dgm:prSet/>
      <dgm:spPr/>
      <dgm:t>
        <a:bodyPr/>
        <a:lstStyle/>
        <a:p>
          <a:endParaRPr lang="en-US"/>
        </a:p>
      </dgm:t>
    </dgm:pt>
    <dgm:pt modelId="{FA47DDE9-8993-4BB0-B2ED-5C00A398CC13}">
      <dgm:prSet phldrT="[Text]"/>
      <dgm:spPr/>
      <dgm:t>
        <a:bodyPr/>
        <a:lstStyle/>
        <a:p>
          <a:r>
            <a:rPr lang="el-GR" dirty="0"/>
            <a:t>ΑΥΞΗΣΗ ΟΙΚΟΛΟΓΙΚΟΎ ΑΠΟΤΥΠΩΜΑΤΟΣ</a:t>
          </a:r>
          <a:endParaRPr lang="en-US" dirty="0"/>
        </a:p>
      </dgm:t>
    </dgm:pt>
    <dgm:pt modelId="{67A1E98E-F822-43C9-8F5F-0FCD30DB77BF}" type="parTrans" cxnId="{BD8358D6-F366-47E8-ADFE-A0C7CDD59A98}">
      <dgm:prSet/>
      <dgm:spPr/>
      <dgm:t>
        <a:bodyPr/>
        <a:lstStyle/>
        <a:p>
          <a:endParaRPr lang="en-US"/>
        </a:p>
      </dgm:t>
    </dgm:pt>
    <dgm:pt modelId="{5A412203-75BD-4EA9-BED8-D4CE102133BD}" type="sibTrans" cxnId="{BD8358D6-F366-47E8-ADFE-A0C7CDD59A98}">
      <dgm:prSet/>
      <dgm:spPr/>
      <dgm:t>
        <a:bodyPr/>
        <a:lstStyle/>
        <a:p>
          <a:endParaRPr lang="en-US"/>
        </a:p>
      </dgm:t>
    </dgm:pt>
    <dgm:pt modelId="{1FC7D16D-C7FD-4B65-95E4-345D8CD3CB68}">
      <dgm:prSet phldrT="[Text]"/>
      <dgm:spPr/>
      <dgm:t>
        <a:bodyPr/>
        <a:lstStyle/>
        <a:p>
          <a:r>
            <a:rPr lang="el-GR"/>
            <a:t>ΚΛΙΜΑΤΙΚΗ ΑΛΛΑΓΗ</a:t>
          </a:r>
          <a:endParaRPr lang="en-US"/>
        </a:p>
      </dgm:t>
    </dgm:pt>
    <dgm:pt modelId="{D8E01041-7004-4AC8-BD38-E208F943BC07}" type="parTrans" cxnId="{B98A3492-E0CF-4854-BE60-B81750F1B35D}">
      <dgm:prSet/>
      <dgm:spPr/>
      <dgm:t>
        <a:bodyPr/>
        <a:lstStyle/>
        <a:p>
          <a:endParaRPr lang="en-US"/>
        </a:p>
      </dgm:t>
    </dgm:pt>
    <dgm:pt modelId="{277B7970-9605-4168-81D6-355AD85854CB}" type="sibTrans" cxnId="{B98A3492-E0CF-4854-BE60-B81750F1B35D}">
      <dgm:prSet/>
      <dgm:spPr/>
      <dgm:t>
        <a:bodyPr/>
        <a:lstStyle/>
        <a:p>
          <a:endParaRPr lang="en-US"/>
        </a:p>
      </dgm:t>
    </dgm:pt>
    <dgm:pt modelId="{B3926656-85DB-4CF7-B180-13ACA9BD7804}" type="pres">
      <dgm:prSet presAssocID="{FABEB829-86A2-49EC-8DED-A8B952AFCE04}" presName="CompostProcess" presStyleCnt="0">
        <dgm:presLayoutVars>
          <dgm:dir/>
          <dgm:resizeHandles val="exact"/>
        </dgm:presLayoutVars>
      </dgm:prSet>
      <dgm:spPr/>
    </dgm:pt>
    <dgm:pt modelId="{AECA0888-31A2-4AA2-B835-F06B3F95C39E}" type="pres">
      <dgm:prSet presAssocID="{FABEB829-86A2-49EC-8DED-A8B952AFCE04}" presName="arrow" presStyleLbl="bgShp" presStyleIdx="0" presStyleCnt="1" custLinFactNeighborX="2905" custLinFactNeighborY="-9945"/>
      <dgm:spPr>
        <a:solidFill>
          <a:schemeClr val="accent2"/>
        </a:solidFill>
        <a:ln>
          <a:solidFill>
            <a:schemeClr val="accent4">
              <a:lumMod val="75000"/>
            </a:schemeClr>
          </a:solidFill>
        </a:ln>
      </dgm:spPr>
    </dgm:pt>
    <dgm:pt modelId="{4AF26336-5BBB-470B-A5D2-17136B4E604F}" type="pres">
      <dgm:prSet presAssocID="{FABEB829-86A2-49EC-8DED-A8B952AFCE04}" presName="linearProcess" presStyleCnt="0"/>
      <dgm:spPr/>
    </dgm:pt>
    <dgm:pt modelId="{89F71880-AEAE-429D-B5F9-910F71BAAC24}" type="pres">
      <dgm:prSet presAssocID="{47E6963B-ADF0-4DEA-B137-D1C02E8B9D68}" presName="textNode" presStyleLbl="node1" presStyleIdx="0" presStyleCnt="3" custScaleX="109906" custLinFactNeighborX="31604">
        <dgm:presLayoutVars>
          <dgm:bulletEnabled val="1"/>
        </dgm:presLayoutVars>
      </dgm:prSet>
      <dgm:spPr/>
      <dgm:t>
        <a:bodyPr/>
        <a:lstStyle/>
        <a:p>
          <a:endParaRPr lang="en-US"/>
        </a:p>
      </dgm:t>
    </dgm:pt>
    <dgm:pt modelId="{B8EA0D73-45E0-4259-81DC-5A035115B226}" type="pres">
      <dgm:prSet presAssocID="{81CB20D6-A43A-4486-9A6A-55D1D5DC62E7}" presName="sibTrans" presStyleCnt="0"/>
      <dgm:spPr/>
    </dgm:pt>
    <dgm:pt modelId="{B32E9D5C-BC8C-42F8-9592-CA84E88ACE98}" type="pres">
      <dgm:prSet presAssocID="{FA47DDE9-8993-4BB0-B2ED-5C00A398CC13}" presName="textNode" presStyleLbl="node1" presStyleIdx="1" presStyleCnt="3">
        <dgm:presLayoutVars>
          <dgm:bulletEnabled val="1"/>
        </dgm:presLayoutVars>
      </dgm:prSet>
      <dgm:spPr/>
      <dgm:t>
        <a:bodyPr/>
        <a:lstStyle/>
        <a:p>
          <a:endParaRPr lang="en-US"/>
        </a:p>
      </dgm:t>
    </dgm:pt>
    <dgm:pt modelId="{513F0BE3-177B-448D-8BCB-F4204F3C15EE}" type="pres">
      <dgm:prSet presAssocID="{5A412203-75BD-4EA9-BED8-D4CE102133BD}" presName="sibTrans" presStyleCnt="0"/>
      <dgm:spPr/>
    </dgm:pt>
    <dgm:pt modelId="{9F6482E9-D6E9-4CC3-974D-B93D5EE70FBA}" type="pres">
      <dgm:prSet presAssocID="{1FC7D16D-C7FD-4B65-95E4-345D8CD3CB68}" presName="textNode" presStyleLbl="node1" presStyleIdx="2" presStyleCnt="3">
        <dgm:presLayoutVars>
          <dgm:bulletEnabled val="1"/>
        </dgm:presLayoutVars>
      </dgm:prSet>
      <dgm:spPr/>
      <dgm:t>
        <a:bodyPr/>
        <a:lstStyle/>
        <a:p>
          <a:endParaRPr lang="en-US"/>
        </a:p>
      </dgm:t>
    </dgm:pt>
  </dgm:ptLst>
  <dgm:cxnLst>
    <dgm:cxn modelId="{E443F711-4E79-4A8C-9C49-AAAC9A3E0FCA}" type="presOf" srcId="{47E6963B-ADF0-4DEA-B137-D1C02E8B9D68}" destId="{89F71880-AEAE-429D-B5F9-910F71BAAC24}" srcOrd="0" destOrd="0" presId="urn:microsoft.com/office/officeart/2005/8/layout/hProcess9"/>
    <dgm:cxn modelId="{24D2FC54-332C-45E9-8608-D0716BA61D66}" type="presOf" srcId="{1FC7D16D-C7FD-4B65-95E4-345D8CD3CB68}" destId="{9F6482E9-D6E9-4CC3-974D-B93D5EE70FBA}" srcOrd="0" destOrd="0" presId="urn:microsoft.com/office/officeart/2005/8/layout/hProcess9"/>
    <dgm:cxn modelId="{6042D82C-FA12-43DC-B82A-4AC02EB7329D}" type="presOf" srcId="{FABEB829-86A2-49EC-8DED-A8B952AFCE04}" destId="{B3926656-85DB-4CF7-B180-13ACA9BD7804}" srcOrd="0" destOrd="0" presId="urn:microsoft.com/office/officeart/2005/8/layout/hProcess9"/>
    <dgm:cxn modelId="{BD8358D6-F366-47E8-ADFE-A0C7CDD59A98}" srcId="{FABEB829-86A2-49EC-8DED-A8B952AFCE04}" destId="{FA47DDE9-8993-4BB0-B2ED-5C00A398CC13}" srcOrd="1" destOrd="0" parTransId="{67A1E98E-F822-43C9-8F5F-0FCD30DB77BF}" sibTransId="{5A412203-75BD-4EA9-BED8-D4CE102133BD}"/>
    <dgm:cxn modelId="{B98A3492-E0CF-4854-BE60-B81750F1B35D}" srcId="{FABEB829-86A2-49EC-8DED-A8B952AFCE04}" destId="{1FC7D16D-C7FD-4B65-95E4-345D8CD3CB68}" srcOrd="2" destOrd="0" parTransId="{D8E01041-7004-4AC8-BD38-E208F943BC07}" sibTransId="{277B7970-9605-4168-81D6-355AD85854CB}"/>
    <dgm:cxn modelId="{32921E11-2C90-4645-A564-283676E8B552}" type="presOf" srcId="{FA47DDE9-8993-4BB0-B2ED-5C00A398CC13}" destId="{B32E9D5C-BC8C-42F8-9592-CA84E88ACE98}" srcOrd="0" destOrd="0" presId="urn:microsoft.com/office/officeart/2005/8/layout/hProcess9"/>
    <dgm:cxn modelId="{791CBA0C-E30A-4756-99A9-8AF7B4D145B0}" srcId="{FABEB829-86A2-49EC-8DED-A8B952AFCE04}" destId="{47E6963B-ADF0-4DEA-B137-D1C02E8B9D68}" srcOrd="0" destOrd="0" parTransId="{C8922CDB-C29E-4CE8-A1D7-F1EB6DC340EC}" sibTransId="{81CB20D6-A43A-4486-9A6A-55D1D5DC62E7}"/>
    <dgm:cxn modelId="{CE07CD88-9008-4F78-B07F-78FF5BD591A9}" type="presParOf" srcId="{B3926656-85DB-4CF7-B180-13ACA9BD7804}" destId="{AECA0888-31A2-4AA2-B835-F06B3F95C39E}" srcOrd="0" destOrd="0" presId="urn:microsoft.com/office/officeart/2005/8/layout/hProcess9"/>
    <dgm:cxn modelId="{9FE63A8D-B1E4-4094-A785-61CC8207930E}" type="presParOf" srcId="{B3926656-85DB-4CF7-B180-13ACA9BD7804}" destId="{4AF26336-5BBB-470B-A5D2-17136B4E604F}" srcOrd="1" destOrd="0" presId="urn:microsoft.com/office/officeart/2005/8/layout/hProcess9"/>
    <dgm:cxn modelId="{E3069809-DFF6-4E1E-BA93-4ABDDC46AF7D}" type="presParOf" srcId="{4AF26336-5BBB-470B-A5D2-17136B4E604F}" destId="{89F71880-AEAE-429D-B5F9-910F71BAAC24}" srcOrd="0" destOrd="0" presId="urn:microsoft.com/office/officeart/2005/8/layout/hProcess9"/>
    <dgm:cxn modelId="{5FEE373B-F2E0-4FAA-9297-4A2EE9AC9D76}" type="presParOf" srcId="{4AF26336-5BBB-470B-A5D2-17136B4E604F}" destId="{B8EA0D73-45E0-4259-81DC-5A035115B226}" srcOrd="1" destOrd="0" presId="urn:microsoft.com/office/officeart/2005/8/layout/hProcess9"/>
    <dgm:cxn modelId="{F909DF67-4A70-41CF-BC8C-61632C6C2375}" type="presParOf" srcId="{4AF26336-5BBB-470B-A5D2-17136B4E604F}" destId="{B32E9D5C-BC8C-42F8-9592-CA84E88ACE98}" srcOrd="2" destOrd="0" presId="urn:microsoft.com/office/officeart/2005/8/layout/hProcess9"/>
    <dgm:cxn modelId="{A9C78867-44C7-4507-AE9E-F7BA2E26B75F}" type="presParOf" srcId="{4AF26336-5BBB-470B-A5D2-17136B4E604F}" destId="{513F0BE3-177B-448D-8BCB-F4204F3C15EE}" srcOrd="3" destOrd="0" presId="urn:microsoft.com/office/officeart/2005/8/layout/hProcess9"/>
    <dgm:cxn modelId="{2480318F-066E-43C0-89F4-29BFAF68D5D0}" type="presParOf" srcId="{4AF26336-5BBB-470B-A5D2-17136B4E604F}" destId="{9F6482E9-D6E9-4CC3-974D-B93D5EE70FB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34B7F-BC4A-4A5A-9E37-3AA80F82437E}">
      <dsp:nvSpPr>
        <dsp:cNvPr id="0" name=""/>
        <dsp:cNvSpPr/>
      </dsp:nvSpPr>
      <dsp:spPr>
        <a:xfrm>
          <a:off x="0" y="0"/>
          <a:ext cx="9144000" cy="1349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smtClean="0"/>
            <a:t>Ποιότητα ατμοσφαιρικού αέρα στην περίοδο απαγόρευσης της κυκλοφορίας (</a:t>
          </a:r>
          <a:r>
            <a:rPr lang="en-US" sz="2400" kern="1200" dirty="0" smtClean="0"/>
            <a:t>Lock Down</a:t>
          </a:r>
          <a:r>
            <a:rPr lang="el-GR" sz="2400" kern="1200" dirty="0" smtClean="0"/>
            <a:t>)</a:t>
          </a:r>
          <a:r>
            <a:rPr lang="en-US" sz="2400" kern="1200" dirty="0" smtClean="0"/>
            <a:t> </a:t>
          </a:r>
          <a:r>
            <a:rPr lang="el-GR" sz="2400" kern="1200" dirty="0" smtClean="0"/>
            <a:t>Απριλίου </a:t>
          </a:r>
          <a:r>
            <a:rPr lang="en-US" sz="2400" kern="1200" dirty="0" smtClean="0"/>
            <a:t>2020 </a:t>
          </a:r>
          <a:r>
            <a:rPr lang="el-GR" sz="2400" kern="1200" dirty="0" smtClean="0"/>
            <a:t>και </a:t>
          </a:r>
          <a:r>
            <a:rPr lang="en-US" sz="2400" kern="1200" dirty="0" smtClean="0"/>
            <a:t>2021</a:t>
          </a:r>
          <a:r>
            <a:rPr lang="el-GR" sz="2400" kern="1200" dirty="0" smtClean="0"/>
            <a:t> σε σχέση με το 2019</a:t>
          </a:r>
          <a:endParaRPr lang="el-GR" sz="2400" kern="1200" dirty="0"/>
        </a:p>
      </dsp:txBody>
      <dsp:txXfrm>
        <a:off x="1963727" y="0"/>
        <a:ext cx="7180272" cy="1349270"/>
      </dsp:txXfrm>
    </dsp:sp>
    <dsp:sp modelId="{B2D719CD-AF99-466E-8E23-CCC1C984FD3A}">
      <dsp:nvSpPr>
        <dsp:cNvPr id="0" name=""/>
        <dsp:cNvSpPr/>
      </dsp:nvSpPr>
      <dsp:spPr>
        <a:xfrm>
          <a:off x="134927" y="134927"/>
          <a:ext cx="1828800" cy="1079416"/>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6D919F-50E7-4863-9590-8D56F6231CCE}">
      <dsp:nvSpPr>
        <dsp:cNvPr id="0" name=""/>
        <dsp:cNvSpPr/>
      </dsp:nvSpPr>
      <dsp:spPr>
        <a:xfrm>
          <a:off x="0" y="1484197"/>
          <a:ext cx="9144000" cy="1349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smtClean="0"/>
            <a:t>Από τη </a:t>
          </a:r>
          <a:r>
            <a:rPr lang="en-US" sz="2400" b="1" kern="1200" dirty="0" smtClean="0"/>
            <a:t>Black Friday</a:t>
          </a:r>
          <a:r>
            <a:rPr lang="en-US" sz="2400" kern="1200" dirty="0" smtClean="0"/>
            <a:t> </a:t>
          </a:r>
          <a:r>
            <a:rPr lang="el-GR" sz="2400" kern="1200" dirty="0" smtClean="0"/>
            <a:t>στην </a:t>
          </a:r>
          <a:r>
            <a:rPr lang="en-US" sz="2400" b="1" kern="1200" dirty="0" smtClean="0">
              <a:solidFill>
                <a:srgbClr val="00B050"/>
              </a:solidFill>
            </a:rPr>
            <a:t>Green Friday</a:t>
          </a:r>
          <a:endParaRPr lang="el-GR" sz="2400" kern="1200" dirty="0"/>
        </a:p>
      </dsp:txBody>
      <dsp:txXfrm>
        <a:off x="1963727" y="1484197"/>
        <a:ext cx="7180272" cy="1349270"/>
      </dsp:txXfrm>
    </dsp:sp>
    <dsp:sp modelId="{FF1E14A8-3FB3-4426-A9EF-A6D52424E19A}">
      <dsp:nvSpPr>
        <dsp:cNvPr id="0" name=""/>
        <dsp:cNvSpPr/>
      </dsp:nvSpPr>
      <dsp:spPr>
        <a:xfrm>
          <a:off x="134927" y="1619124"/>
          <a:ext cx="1828800" cy="107941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A73F4D-A748-4D63-AE3C-5D3BA1039F92}">
      <dsp:nvSpPr>
        <dsp:cNvPr id="0" name=""/>
        <dsp:cNvSpPr/>
      </dsp:nvSpPr>
      <dsp:spPr>
        <a:xfrm>
          <a:off x="0" y="2968394"/>
          <a:ext cx="9144000" cy="1349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el-GR" sz="2400" kern="1200" dirty="0" smtClean="0"/>
        </a:p>
        <a:p>
          <a:pPr lvl="0" algn="l" defTabSz="1066800">
            <a:lnSpc>
              <a:spcPct val="90000"/>
            </a:lnSpc>
            <a:spcBef>
              <a:spcPct val="0"/>
            </a:spcBef>
            <a:spcAft>
              <a:spcPct val="35000"/>
            </a:spcAft>
          </a:pPr>
          <a:r>
            <a:rPr lang="el-GR" sz="2400" kern="1200" dirty="0" smtClean="0"/>
            <a:t>Το </a:t>
          </a:r>
          <a:r>
            <a:rPr lang="el-GR" sz="2400" b="1" kern="1200" dirty="0" smtClean="0">
              <a:solidFill>
                <a:srgbClr val="00B050"/>
              </a:solidFill>
            </a:rPr>
            <a:t>οικολογικό αποτύπωμα </a:t>
          </a:r>
          <a:r>
            <a:rPr lang="el-GR" sz="2400" kern="1200" dirty="0" smtClean="0"/>
            <a:t>των μαθητών του σχολείου μας</a:t>
          </a:r>
        </a:p>
        <a:p>
          <a:pPr lvl="0" algn="l" defTabSz="1066800">
            <a:lnSpc>
              <a:spcPct val="90000"/>
            </a:lnSpc>
            <a:spcBef>
              <a:spcPct val="0"/>
            </a:spcBef>
            <a:spcAft>
              <a:spcPct val="35000"/>
            </a:spcAft>
          </a:pPr>
          <a:endParaRPr lang="el-GR" sz="2400" kern="1200" dirty="0"/>
        </a:p>
      </dsp:txBody>
      <dsp:txXfrm>
        <a:off x="1963727" y="2968394"/>
        <a:ext cx="7180272" cy="1349270"/>
      </dsp:txXfrm>
    </dsp:sp>
    <dsp:sp modelId="{0E60B4C3-310D-4EB7-897C-C7D5170BCE37}">
      <dsp:nvSpPr>
        <dsp:cNvPr id="0" name=""/>
        <dsp:cNvSpPr/>
      </dsp:nvSpPr>
      <dsp:spPr>
        <a:xfrm>
          <a:off x="134927" y="3103321"/>
          <a:ext cx="1828800" cy="1079416"/>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9366AA-56F4-4FDF-B73E-FC6CA2F8A0F4}">
      <dsp:nvSpPr>
        <dsp:cNvPr id="0" name=""/>
        <dsp:cNvSpPr/>
      </dsp:nvSpPr>
      <dsp:spPr>
        <a:xfrm>
          <a:off x="0" y="4452592"/>
          <a:ext cx="9144000" cy="13492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smtClean="0"/>
            <a:t>Ένας </a:t>
          </a:r>
          <a:r>
            <a:rPr lang="el-GR" sz="2400" b="1" kern="1200" dirty="0" smtClean="0">
              <a:solidFill>
                <a:srgbClr val="00B050"/>
              </a:solidFill>
            </a:rPr>
            <a:t>ιδιαίτερος κήπος</a:t>
          </a:r>
          <a:r>
            <a:rPr lang="el-GR" sz="2400" kern="1200" dirty="0" smtClean="0"/>
            <a:t> παραγωγής </a:t>
          </a:r>
          <a:r>
            <a:rPr lang="el-GR" sz="2400" kern="1200" dirty="0" err="1" smtClean="0"/>
            <a:t>φυτοπολλαπλασιαστικού</a:t>
          </a:r>
          <a:r>
            <a:rPr lang="el-GR" sz="2400" kern="1200" dirty="0" smtClean="0"/>
            <a:t> υλικού στο σχολείο μας </a:t>
          </a:r>
          <a:endParaRPr lang="el-GR" sz="2400" kern="1200" dirty="0"/>
        </a:p>
      </dsp:txBody>
      <dsp:txXfrm>
        <a:off x="1963727" y="4452592"/>
        <a:ext cx="7180272" cy="1349270"/>
      </dsp:txXfrm>
    </dsp:sp>
    <dsp:sp modelId="{EC91021E-36D5-496C-BC75-EEDF5758261C}">
      <dsp:nvSpPr>
        <dsp:cNvPr id="0" name=""/>
        <dsp:cNvSpPr/>
      </dsp:nvSpPr>
      <dsp:spPr>
        <a:xfrm>
          <a:off x="134927" y="4587519"/>
          <a:ext cx="1828800" cy="1079416"/>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A0888-31A2-4AA2-B835-F06B3F95C39E}">
      <dsp:nvSpPr>
        <dsp:cNvPr id="0" name=""/>
        <dsp:cNvSpPr/>
      </dsp:nvSpPr>
      <dsp:spPr>
        <a:xfrm>
          <a:off x="796783" y="0"/>
          <a:ext cx="6793553" cy="2448271"/>
        </a:xfrm>
        <a:prstGeom prst="rightArrow">
          <a:avLst/>
        </a:prstGeom>
        <a:solidFill>
          <a:schemeClr val="accent2"/>
        </a:solidFill>
        <a:ln>
          <a:solidFill>
            <a:schemeClr val="accent4">
              <a:lumMod val="75000"/>
            </a:schemeClr>
          </a:solidFill>
        </a:ln>
        <a:effectLst/>
      </dsp:spPr>
      <dsp:style>
        <a:lnRef idx="0">
          <a:scrgbClr r="0" g="0" b="0"/>
        </a:lnRef>
        <a:fillRef idx="1">
          <a:scrgbClr r="0" g="0" b="0"/>
        </a:fillRef>
        <a:effectRef idx="0">
          <a:scrgbClr r="0" g="0" b="0"/>
        </a:effectRef>
        <a:fontRef idx="minor"/>
      </dsp:style>
    </dsp:sp>
    <dsp:sp modelId="{89F71880-AEAE-429D-B5F9-910F71BAAC24}">
      <dsp:nvSpPr>
        <dsp:cNvPr id="0" name=""/>
        <dsp:cNvSpPr/>
      </dsp:nvSpPr>
      <dsp:spPr>
        <a:xfrm>
          <a:off x="40641" y="734481"/>
          <a:ext cx="2745045" cy="9793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ΥΠΕΡΚΑΤΑΝΑΛΩΣΗ</a:t>
          </a:r>
          <a:endParaRPr lang="en-US" sz="2000" kern="1200" dirty="0"/>
        </a:p>
      </dsp:txBody>
      <dsp:txXfrm>
        <a:off x="88447" y="782287"/>
        <a:ext cx="2649433" cy="883696"/>
      </dsp:txXfrm>
    </dsp:sp>
    <dsp:sp modelId="{B32E9D5C-BC8C-42F8-9592-CA84E88ACE98}">
      <dsp:nvSpPr>
        <dsp:cNvPr id="0" name=""/>
        <dsp:cNvSpPr/>
      </dsp:nvSpPr>
      <dsp:spPr>
        <a:xfrm>
          <a:off x="2871100" y="734481"/>
          <a:ext cx="2497629" cy="979308"/>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dirty="0"/>
            <a:t>ΑΥΞΗΣΗ ΟΙΚΟΛΟΓΙΚΟΎ ΑΠΟΤΥΠΩΜΑΤΟΣ</a:t>
          </a:r>
          <a:endParaRPr lang="en-US" sz="1900" kern="1200" dirty="0"/>
        </a:p>
      </dsp:txBody>
      <dsp:txXfrm>
        <a:off x="2918906" y="782287"/>
        <a:ext cx="2402017" cy="883696"/>
      </dsp:txXfrm>
    </dsp:sp>
    <dsp:sp modelId="{9F6482E9-D6E9-4CC3-974D-B93D5EE70FBA}">
      <dsp:nvSpPr>
        <dsp:cNvPr id="0" name=""/>
        <dsp:cNvSpPr/>
      </dsp:nvSpPr>
      <dsp:spPr>
        <a:xfrm>
          <a:off x="5493612" y="734481"/>
          <a:ext cx="2497629" cy="979308"/>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a:t>ΚΛΙΜΑΤΙΚΗ ΑΛΛΑΓΗ</a:t>
          </a:r>
          <a:endParaRPr lang="en-US" sz="1900" kern="1200"/>
        </a:p>
      </dsp:txBody>
      <dsp:txXfrm>
        <a:off x="5541418" y="782287"/>
        <a:ext cx="2402017" cy="883696"/>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952D3EC-A4AF-4345-B6FA-6AC898BB3DFD}" type="datetimeFigureOut">
              <a:rPr lang="el-GR" smtClean="0"/>
              <a:t>19/11/2021</a:t>
            </a:fld>
            <a:endParaRPr lang="el-GR"/>
          </a:p>
        </p:txBody>
      </p:sp>
      <p:sp>
        <p:nvSpPr>
          <p:cNvPr id="4" name="Θέση υποσέλιδου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142EE1F-77D0-45F5-85B2-28E961F3E3A2}" type="slidenum">
              <a:rPr lang="el-GR" smtClean="0"/>
              <a:t>‹#›</a:t>
            </a:fld>
            <a:endParaRPr lang="el-GR"/>
          </a:p>
        </p:txBody>
      </p:sp>
    </p:spTree>
    <p:extLst>
      <p:ext uri="{BB962C8B-B14F-4D97-AF65-F5344CB8AC3E}">
        <p14:creationId xmlns:p14="http://schemas.microsoft.com/office/powerpoint/2010/main" val="1525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9B3A9F3-E724-488E-8539-1F4AF33C2AC8}" type="datetimeFigureOut">
              <a:rPr lang="en-GB" smtClean="0"/>
              <a:t>19/11/2021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6D8D087-31E7-4AA9-8205-582CC5974445}" type="slidenum">
              <a:rPr lang="en-GB" smtClean="0"/>
              <a:t>‹#›</a:t>
            </a:fld>
            <a:endParaRPr lang="en-GB"/>
          </a:p>
        </p:txBody>
      </p:sp>
    </p:spTree>
    <p:extLst>
      <p:ext uri="{BB962C8B-B14F-4D97-AF65-F5344CB8AC3E}">
        <p14:creationId xmlns:p14="http://schemas.microsoft.com/office/powerpoint/2010/main" val="1641827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10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a:prstGeom prst="rect">
            <a:avLst/>
          </a:prstGeom>
        </p:spPr>
        <p:txBody>
          <a:bodyPr/>
          <a:lstStyle/>
          <a:p>
            <a:r>
              <a:rPr lang="el-GR"/>
              <a:t>Στυλ κύριου τίτλου</a:t>
            </a:r>
          </a:p>
        </p:txBody>
      </p:sp>
      <p:sp>
        <p:nvSpPr>
          <p:cNvPr id="3" name="Θέση κατακόρυφου κειμένου 2"/>
          <p:cNvSpPr>
            <a:spLocks noGrp="1"/>
          </p:cNvSpPr>
          <p:nvPr>
            <p:ph type="body" orient="vert" idx="1"/>
          </p:nvPr>
        </p:nvSpPr>
        <p:spPr>
          <a:xfrm>
            <a:off x="457200" y="1600200"/>
            <a:ext cx="8229600" cy="4525963"/>
          </a:xfrm>
          <a:prstGeom prst="rect">
            <a:avLst/>
          </a:prstGeo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a:xfrm>
            <a:off x="457200" y="6356350"/>
            <a:ext cx="2133600" cy="365125"/>
          </a:xfrm>
          <a:prstGeom prst="rect">
            <a:avLst/>
          </a:prstGeom>
        </p:spPr>
        <p:txBody>
          <a:bodyPr/>
          <a:lstStyle/>
          <a:p>
            <a:fld id="{DFF55F14-87C2-424C-9695-2B37462CA29B}" type="datetimeFigureOut">
              <a:rPr lang="el-GR" smtClean="0"/>
              <a:t>19/11/2021</a:t>
            </a:fld>
            <a:endParaRPr lang="el-GR"/>
          </a:p>
        </p:txBody>
      </p:sp>
      <p:sp>
        <p:nvSpPr>
          <p:cNvPr id="5" name="Θέση υποσέλιδου 4"/>
          <p:cNvSpPr>
            <a:spLocks noGrp="1"/>
          </p:cNvSpPr>
          <p:nvPr>
            <p:ph type="ftr" sz="quarter" idx="11"/>
          </p:nvPr>
        </p:nvSpPr>
        <p:spPr>
          <a:xfrm>
            <a:off x="3124200" y="6356350"/>
            <a:ext cx="2895600" cy="365125"/>
          </a:xfrm>
          <a:prstGeom prst="rect">
            <a:avLst/>
          </a:prstGeom>
        </p:spPr>
        <p:txBody>
          <a:bodyPr/>
          <a:lstStyle/>
          <a:p>
            <a:endParaRPr lang="el-GR"/>
          </a:p>
        </p:txBody>
      </p:sp>
      <p:sp>
        <p:nvSpPr>
          <p:cNvPr id="6" name="Θέση αριθμού διαφάνειας 5"/>
          <p:cNvSpPr>
            <a:spLocks noGrp="1"/>
          </p:cNvSpPr>
          <p:nvPr>
            <p:ph type="sldNum" sz="quarter" idx="12"/>
          </p:nvPr>
        </p:nvSpPr>
        <p:spPr>
          <a:xfrm>
            <a:off x="6553200" y="6356350"/>
            <a:ext cx="2133600" cy="365125"/>
          </a:xfrm>
          <a:prstGeom prst="rect">
            <a:avLst/>
          </a:prstGeom>
        </p:spPr>
        <p:txBody>
          <a:bodyPr/>
          <a:lstStyle/>
          <a:p>
            <a:fld id="{615647D6-36D8-4F08-AC0A-98B08C90B241}" type="slidenum">
              <a:rPr lang="el-GR" smtClean="0"/>
              <a:t>‹#›</a:t>
            </a:fld>
            <a:endParaRPr lang="el-GR"/>
          </a:p>
        </p:txBody>
      </p:sp>
    </p:spTree>
    <p:extLst>
      <p:ext uri="{BB962C8B-B14F-4D97-AF65-F5344CB8AC3E}">
        <p14:creationId xmlns:p14="http://schemas.microsoft.com/office/powerpoint/2010/main" val="105326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a:prstGeom prst="rect">
            <a:avLst/>
          </a:prstGeo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a:prstGeom prst="rect">
            <a:avLst/>
          </a:prstGeo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a:xfrm>
            <a:off x="457200" y="6356350"/>
            <a:ext cx="2133600" cy="365125"/>
          </a:xfrm>
          <a:prstGeom prst="rect">
            <a:avLst/>
          </a:prstGeom>
        </p:spPr>
        <p:txBody>
          <a:bodyPr/>
          <a:lstStyle/>
          <a:p>
            <a:fld id="{DFF55F14-87C2-424C-9695-2B37462CA29B}" type="datetimeFigureOut">
              <a:rPr lang="el-GR" smtClean="0"/>
              <a:t>19/11/2021</a:t>
            </a:fld>
            <a:endParaRPr lang="el-GR"/>
          </a:p>
        </p:txBody>
      </p:sp>
      <p:sp>
        <p:nvSpPr>
          <p:cNvPr id="5" name="Θέση υποσέλιδου 4"/>
          <p:cNvSpPr>
            <a:spLocks noGrp="1"/>
          </p:cNvSpPr>
          <p:nvPr>
            <p:ph type="ftr" sz="quarter" idx="11"/>
          </p:nvPr>
        </p:nvSpPr>
        <p:spPr>
          <a:xfrm>
            <a:off x="3124200" y="6356350"/>
            <a:ext cx="2895600" cy="365125"/>
          </a:xfrm>
          <a:prstGeom prst="rect">
            <a:avLst/>
          </a:prstGeom>
        </p:spPr>
        <p:txBody>
          <a:bodyPr/>
          <a:lstStyle/>
          <a:p>
            <a:endParaRPr lang="el-GR"/>
          </a:p>
        </p:txBody>
      </p:sp>
      <p:sp>
        <p:nvSpPr>
          <p:cNvPr id="6" name="Θέση αριθμού διαφάνειας 5"/>
          <p:cNvSpPr>
            <a:spLocks noGrp="1"/>
          </p:cNvSpPr>
          <p:nvPr>
            <p:ph type="sldNum" sz="quarter" idx="12"/>
          </p:nvPr>
        </p:nvSpPr>
        <p:spPr>
          <a:xfrm>
            <a:off x="6553200" y="6356350"/>
            <a:ext cx="2133600" cy="365125"/>
          </a:xfrm>
          <a:prstGeom prst="rect">
            <a:avLst/>
          </a:prstGeom>
        </p:spPr>
        <p:txBody>
          <a:bodyPr/>
          <a:lstStyle/>
          <a:p>
            <a:fld id="{615647D6-36D8-4F08-AC0A-98B08C90B241}" type="slidenum">
              <a:rPr lang="el-GR" smtClean="0"/>
              <a:t>‹#›</a:t>
            </a:fld>
            <a:endParaRPr lang="el-GR"/>
          </a:p>
        </p:txBody>
      </p:sp>
    </p:spTree>
    <p:extLst>
      <p:ext uri="{BB962C8B-B14F-4D97-AF65-F5344CB8AC3E}">
        <p14:creationId xmlns:p14="http://schemas.microsoft.com/office/powerpoint/2010/main" val="38329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a:prstGeom prst="rect">
            <a:avLst/>
          </a:prstGeom>
        </p:spPr>
        <p:txBody>
          <a:bodyPr/>
          <a:lstStyle/>
          <a:p>
            <a:r>
              <a:rPr lang="el-GR"/>
              <a:t>Στυλ κύριου τίτλου</a:t>
            </a:r>
          </a:p>
        </p:txBody>
      </p:sp>
      <p:sp>
        <p:nvSpPr>
          <p:cNvPr id="3" name="Θέση περιεχομένου 2"/>
          <p:cNvSpPr>
            <a:spLocks noGrp="1"/>
          </p:cNvSpPr>
          <p:nvPr>
            <p:ph idx="1"/>
          </p:nvPr>
        </p:nvSpPr>
        <p:spPr>
          <a:xfrm>
            <a:off x="457200" y="1600200"/>
            <a:ext cx="8229600" cy="4525963"/>
          </a:xfrm>
          <a:prstGeom prst="rect">
            <a:avLst/>
          </a:prstGeo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a:xfrm>
            <a:off x="457200" y="6356350"/>
            <a:ext cx="2133600" cy="365125"/>
          </a:xfrm>
          <a:prstGeom prst="rect">
            <a:avLst/>
          </a:prstGeom>
        </p:spPr>
        <p:txBody>
          <a:bodyPr/>
          <a:lstStyle/>
          <a:p>
            <a:fld id="{DFF55F14-87C2-424C-9695-2B37462CA29B}" type="datetimeFigureOut">
              <a:rPr lang="el-GR" smtClean="0"/>
              <a:t>19/11/2021</a:t>
            </a:fld>
            <a:endParaRPr lang="el-GR"/>
          </a:p>
        </p:txBody>
      </p:sp>
      <p:sp>
        <p:nvSpPr>
          <p:cNvPr id="5" name="Θέση υποσέλιδου 4"/>
          <p:cNvSpPr>
            <a:spLocks noGrp="1"/>
          </p:cNvSpPr>
          <p:nvPr>
            <p:ph type="ftr" sz="quarter" idx="11"/>
          </p:nvPr>
        </p:nvSpPr>
        <p:spPr>
          <a:xfrm>
            <a:off x="3124200" y="6356350"/>
            <a:ext cx="2895600" cy="365125"/>
          </a:xfrm>
          <a:prstGeom prst="rect">
            <a:avLst/>
          </a:prstGeom>
        </p:spPr>
        <p:txBody>
          <a:bodyPr/>
          <a:lstStyle/>
          <a:p>
            <a:endParaRPr lang="el-GR"/>
          </a:p>
        </p:txBody>
      </p:sp>
      <p:sp>
        <p:nvSpPr>
          <p:cNvPr id="6" name="Θέση αριθμού διαφάνειας 5"/>
          <p:cNvSpPr>
            <a:spLocks noGrp="1"/>
          </p:cNvSpPr>
          <p:nvPr>
            <p:ph type="sldNum" sz="quarter" idx="12"/>
          </p:nvPr>
        </p:nvSpPr>
        <p:spPr>
          <a:xfrm>
            <a:off x="6553200" y="6356350"/>
            <a:ext cx="2133600" cy="365125"/>
          </a:xfrm>
          <a:prstGeom prst="rect">
            <a:avLst/>
          </a:prstGeom>
        </p:spPr>
        <p:txBody>
          <a:bodyPr/>
          <a:lstStyle/>
          <a:p>
            <a:fld id="{615647D6-36D8-4F08-AC0A-98B08C90B241}" type="slidenum">
              <a:rPr lang="el-GR" smtClean="0"/>
              <a:t>‹#›</a:t>
            </a:fld>
            <a:endParaRPr lang="el-GR"/>
          </a:p>
        </p:txBody>
      </p:sp>
    </p:spTree>
    <p:extLst>
      <p:ext uri="{BB962C8B-B14F-4D97-AF65-F5344CB8AC3E}">
        <p14:creationId xmlns:p14="http://schemas.microsoft.com/office/powerpoint/2010/main" val="301298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a:xfrm>
            <a:off x="457200" y="6356350"/>
            <a:ext cx="2133600" cy="365125"/>
          </a:xfrm>
          <a:prstGeom prst="rect">
            <a:avLst/>
          </a:prstGeom>
        </p:spPr>
        <p:txBody>
          <a:bodyPr/>
          <a:lstStyle/>
          <a:p>
            <a:fld id="{DFF55F14-87C2-424C-9695-2B37462CA29B}" type="datetimeFigureOut">
              <a:rPr lang="el-GR" smtClean="0"/>
              <a:t>19/11/2021</a:t>
            </a:fld>
            <a:endParaRPr lang="el-GR"/>
          </a:p>
        </p:txBody>
      </p:sp>
      <p:sp>
        <p:nvSpPr>
          <p:cNvPr id="5" name="Θέση υποσέλιδου 4"/>
          <p:cNvSpPr>
            <a:spLocks noGrp="1"/>
          </p:cNvSpPr>
          <p:nvPr>
            <p:ph type="ftr" sz="quarter" idx="11"/>
          </p:nvPr>
        </p:nvSpPr>
        <p:spPr>
          <a:xfrm>
            <a:off x="3124200" y="6356350"/>
            <a:ext cx="2895600" cy="365125"/>
          </a:xfrm>
          <a:prstGeom prst="rect">
            <a:avLst/>
          </a:prstGeom>
        </p:spPr>
        <p:txBody>
          <a:bodyPr/>
          <a:lstStyle/>
          <a:p>
            <a:endParaRPr lang="el-GR"/>
          </a:p>
        </p:txBody>
      </p:sp>
      <p:sp>
        <p:nvSpPr>
          <p:cNvPr id="6" name="Θέση αριθμού διαφάνειας 5"/>
          <p:cNvSpPr>
            <a:spLocks noGrp="1"/>
          </p:cNvSpPr>
          <p:nvPr>
            <p:ph type="sldNum" sz="quarter" idx="12"/>
          </p:nvPr>
        </p:nvSpPr>
        <p:spPr>
          <a:xfrm>
            <a:off x="6553200" y="6356350"/>
            <a:ext cx="2133600" cy="365125"/>
          </a:xfrm>
          <a:prstGeom prst="rect">
            <a:avLst/>
          </a:prstGeom>
        </p:spPr>
        <p:txBody>
          <a:bodyPr/>
          <a:lstStyle/>
          <a:p>
            <a:fld id="{615647D6-36D8-4F08-AC0A-98B08C90B241}" type="slidenum">
              <a:rPr lang="el-GR" smtClean="0"/>
              <a:t>‹#›</a:t>
            </a:fld>
            <a:endParaRPr lang="el-GR"/>
          </a:p>
        </p:txBody>
      </p:sp>
    </p:spTree>
    <p:extLst>
      <p:ext uri="{BB962C8B-B14F-4D97-AF65-F5344CB8AC3E}">
        <p14:creationId xmlns:p14="http://schemas.microsoft.com/office/powerpoint/2010/main" val="2235929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a:prstGeom prst="rect">
            <a:avLst/>
          </a:prstGeom>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a:xfrm>
            <a:off x="457200" y="6356350"/>
            <a:ext cx="2133600" cy="365125"/>
          </a:xfrm>
          <a:prstGeom prst="rect">
            <a:avLst/>
          </a:prstGeom>
        </p:spPr>
        <p:txBody>
          <a:bodyPr/>
          <a:lstStyle/>
          <a:p>
            <a:fld id="{DFF55F14-87C2-424C-9695-2B37462CA29B}" type="datetimeFigureOut">
              <a:rPr lang="el-GR" smtClean="0"/>
              <a:t>19/11/2021</a:t>
            </a:fld>
            <a:endParaRPr lang="el-GR"/>
          </a:p>
        </p:txBody>
      </p:sp>
      <p:sp>
        <p:nvSpPr>
          <p:cNvPr id="6" name="Θέση υποσέλιδου 5"/>
          <p:cNvSpPr>
            <a:spLocks noGrp="1"/>
          </p:cNvSpPr>
          <p:nvPr>
            <p:ph type="ftr" sz="quarter" idx="11"/>
          </p:nvPr>
        </p:nvSpPr>
        <p:spPr>
          <a:xfrm>
            <a:off x="3124200" y="6356350"/>
            <a:ext cx="2895600" cy="365125"/>
          </a:xfrm>
          <a:prstGeom prst="rect">
            <a:avLst/>
          </a:prstGeom>
        </p:spPr>
        <p:txBody>
          <a:bodyPr/>
          <a:lstStyle/>
          <a:p>
            <a:endParaRPr lang="el-G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615647D6-36D8-4F08-AC0A-98B08C90B241}" type="slidenum">
              <a:rPr lang="el-GR" smtClean="0"/>
              <a:t>‹#›</a:t>
            </a:fld>
            <a:endParaRPr lang="el-GR"/>
          </a:p>
        </p:txBody>
      </p:sp>
    </p:spTree>
    <p:extLst>
      <p:ext uri="{BB962C8B-B14F-4D97-AF65-F5344CB8AC3E}">
        <p14:creationId xmlns:p14="http://schemas.microsoft.com/office/powerpoint/2010/main" val="371276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a:prstGeom prst="rect">
            <a:avLst/>
          </a:prstGeo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a:xfrm>
            <a:off x="457200" y="6356350"/>
            <a:ext cx="2133600" cy="365125"/>
          </a:xfrm>
          <a:prstGeom prst="rect">
            <a:avLst/>
          </a:prstGeom>
        </p:spPr>
        <p:txBody>
          <a:bodyPr/>
          <a:lstStyle/>
          <a:p>
            <a:fld id="{DFF55F14-87C2-424C-9695-2B37462CA29B}" type="datetimeFigureOut">
              <a:rPr lang="el-GR" smtClean="0"/>
              <a:t>19/11/2021</a:t>
            </a:fld>
            <a:endParaRPr lang="el-GR"/>
          </a:p>
        </p:txBody>
      </p:sp>
      <p:sp>
        <p:nvSpPr>
          <p:cNvPr id="8" name="Θέση υποσέλιδου 7"/>
          <p:cNvSpPr>
            <a:spLocks noGrp="1"/>
          </p:cNvSpPr>
          <p:nvPr>
            <p:ph type="ftr" sz="quarter" idx="11"/>
          </p:nvPr>
        </p:nvSpPr>
        <p:spPr>
          <a:xfrm>
            <a:off x="3124200" y="6356350"/>
            <a:ext cx="2895600" cy="365125"/>
          </a:xfrm>
          <a:prstGeom prst="rect">
            <a:avLst/>
          </a:prstGeom>
        </p:spPr>
        <p:txBody>
          <a:bodyPr/>
          <a:lstStyle/>
          <a:p>
            <a:endParaRPr lang="el-GR"/>
          </a:p>
        </p:txBody>
      </p:sp>
      <p:sp>
        <p:nvSpPr>
          <p:cNvPr id="9" name="Θέση αριθμού διαφάνειας 8"/>
          <p:cNvSpPr>
            <a:spLocks noGrp="1"/>
          </p:cNvSpPr>
          <p:nvPr>
            <p:ph type="sldNum" sz="quarter" idx="12"/>
          </p:nvPr>
        </p:nvSpPr>
        <p:spPr>
          <a:xfrm>
            <a:off x="6553200" y="6356350"/>
            <a:ext cx="2133600" cy="365125"/>
          </a:xfrm>
          <a:prstGeom prst="rect">
            <a:avLst/>
          </a:prstGeom>
        </p:spPr>
        <p:txBody>
          <a:bodyPr/>
          <a:lstStyle/>
          <a:p>
            <a:fld id="{615647D6-36D8-4F08-AC0A-98B08C90B241}" type="slidenum">
              <a:rPr lang="el-GR" smtClean="0"/>
              <a:t>‹#›</a:t>
            </a:fld>
            <a:endParaRPr lang="el-GR"/>
          </a:p>
        </p:txBody>
      </p:sp>
    </p:spTree>
    <p:extLst>
      <p:ext uri="{BB962C8B-B14F-4D97-AF65-F5344CB8AC3E}">
        <p14:creationId xmlns:p14="http://schemas.microsoft.com/office/powerpoint/2010/main" val="146834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a:prstGeom prst="rect">
            <a:avLst/>
          </a:prstGeom>
        </p:spPr>
        <p:txBody>
          <a:bodyPr/>
          <a:lstStyle/>
          <a:p>
            <a:r>
              <a:rPr lang="el-GR"/>
              <a:t>Στυλ κύριου τίτλου</a:t>
            </a:r>
          </a:p>
        </p:txBody>
      </p:sp>
      <p:sp>
        <p:nvSpPr>
          <p:cNvPr id="3" name="Θέση ημερομηνίας 2"/>
          <p:cNvSpPr>
            <a:spLocks noGrp="1"/>
          </p:cNvSpPr>
          <p:nvPr>
            <p:ph type="dt" sz="half" idx="10"/>
          </p:nvPr>
        </p:nvSpPr>
        <p:spPr>
          <a:xfrm>
            <a:off x="457200" y="6356350"/>
            <a:ext cx="2133600" cy="365125"/>
          </a:xfrm>
          <a:prstGeom prst="rect">
            <a:avLst/>
          </a:prstGeom>
        </p:spPr>
        <p:txBody>
          <a:bodyPr/>
          <a:lstStyle/>
          <a:p>
            <a:fld id="{DFF55F14-87C2-424C-9695-2B37462CA29B}" type="datetimeFigureOut">
              <a:rPr lang="el-GR" smtClean="0"/>
              <a:t>19/11/2021</a:t>
            </a:fld>
            <a:endParaRPr lang="el-GR"/>
          </a:p>
        </p:txBody>
      </p:sp>
      <p:sp>
        <p:nvSpPr>
          <p:cNvPr id="4" name="Θέση υποσέλιδου 3"/>
          <p:cNvSpPr>
            <a:spLocks noGrp="1"/>
          </p:cNvSpPr>
          <p:nvPr>
            <p:ph type="ftr" sz="quarter" idx="11"/>
          </p:nvPr>
        </p:nvSpPr>
        <p:spPr>
          <a:xfrm>
            <a:off x="3124200" y="6356350"/>
            <a:ext cx="2895600" cy="365125"/>
          </a:xfrm>
          <a:prstGeom prst="rect">
            <a:avLst/>
          </a:prstGeom>
        </p:spPr>
        <p:txBody>
          <a:bodyPr/>
          <a:lstStyle/>
          <a:p>
            <a:endParaRPr lang="el-GR"/>
          </a:p>
        </p:txBody>
      </p:sp>
      <p:sp>
        <p:nvSpPr>
          <p:cNvPr id="5" name="Θέση αριθμού διαφάνειας 4"/>
          <p:cNvSpPr>
            <a:spLocks noGrp="1"/>
          </p:cNvSpPr>
          <p:nvPr>
            <p:ph type="sldNum" sz="quarter" idx="12"/>
          </p:nvPr>
        </p:nvSpPr>
        <p:spPr>
          <a:xfrm>
            <a:off x="6553200" y="6356350"/>
            <a:ext cx="2133600" cy="365125"/>
          </a:xfrm>
          <a:prstGeom prst="rect">
            <a:avLst/>
          </a:prstGeom>
        </p:spPr>
        <p:txBody>
          <a:bodyPr/>
          <a:lstStyle/>
          <a:p>
            <a:fld id="{615647D6-36D8-4F08-AC0A-98B08C90B241}" type="slidenum">
              <a:rPr lang="el-GR" smtClean="0"/>
              <a:t>‹#›</a:t>
            </a:fld>
            <a:endParaRPr lang="el-GR"/>
          </a:p>
        </p:txBody>
      </p:sp>
    </p:spTree>
    <p:extLst>
      <p:ext uri="{BB962C8B-B14F-4D97-AF65-F5344CB8AC3E}">
        <p14:creationId xmlns:p14="http://schemas.microsoft.com/office/powerpoint/2010/main" val="384490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457200" y="6356350"/>
            <a:ext cx="2133600" cy="365125"/>
          </a:xfrm>
          <a:prstGeom prst="rect">
            <a:avLst/>
          </a:prstGeom>
        </p:spPr>
        <p:txBody>
          <a:bodyPr/>
          <a:lstStyle/>
          <a:p>
            <a:fld id="{DFF55F14-87C2-424C-9695-2B37462CA29B}" type="datetimeFigureOut">
              <a:rPr lang="el-GR" smtClean="0"/>
              <a:t>19/11/2021</a:t>
            </a:fld>
            <a:endParaRPr lang="el-GR"/>
          </a:p>
        </p:txBody>
      </p:sp>
      <p:sp>
        <p:nvSpPr>
          <p:cNvPr id="3" name="Θέση υποσέλιδου 2"/>
          <p:cNvSpPr>
            <a:spLocks noGrp="1"/>
          </p:cNvSpPr>
          <p:nvPr>
            <p:ph type="ftr" sz="quarter" idx="11"/>
          </p:nvPr>
        </p:nvSpPr>
        <p:spPr>
          <a:xfrm>
            <a:off x="3124200" y="6356350"/>
            <a:ext cx="2895600" cy="365125"/>
          </a:xfrm>
          <a:prstGeom prst="rect">
            <a:avLst/>
          </a:prstGeom>
        </p:spPr>
        <p:txBody>
          <a:bodyPr/>
          <a:lstStyle/>
          <a:p>
            <a:endParaRPr lang="el-GR"/>
          </a:p>
        </p:txBody>
      </p:sp>
      <p:sp>
        <p:nvSpPr>
          <p:cNvPr id="4" name="Θέση αριθμού διαφάνειας 3"/>
          <p:cNvSpPr>
            <a:spLocks noGrp="1"/>
          </p:cNvSpPr>
          <p:nvPr>
            <p:ph type="sldNum" sz="quarter" idx="12"/>
          </p:nvPr>
        </p:nvSpPr>
        <p:spPr>
          <a:xfrm>
            <a:off x="6553200" y="6356350"/>
            <a:ext cx="2133600" cy="365125"/>
          </a:xfrm>
          <a:prstGeom prst="rect">
            <a:avLst/>
          </a:prstGeom>
        </p:spPr>
        <p:txBody>
          <a:bodyPr/>
          <a:lstStyle/>
          <a:p>
            <a:fld id="{615647D6-36D8-4F08-AC0A-98B08C90B241}" type="slidenum">
              <a:rPr lang="el-GR" smtClean="0"/>
              <a:t>‹#›</a:t>
            </a:fld>
            <a:endParaRPr lang="el-GR"/>
          </a:p>
        </p:txBody>
      </p:sp>
    </p:spTree>
    <p:extLst>
      <p:ext uri="{BB962C8B-B14F-4D97-AF65-F5344CB8AC3E}">
        <p14:creationId xmlns:p14="http://schemas.microsoft.com/office/powerpoint/2010/main" val="197869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a:prstGeom prst="rect">
            <a:avLst/>
          </a:prstGeo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a:xfrm>
            <a:off x="457200" y="6356350"/>
            <a:ext cx="2133600" cy="365125"/>
          </a:xfrm>
          <a:prstGeom prst="rect">
            <a:avLst/>
          </a:prstGeom>
        </p:spPr>
        <p:txBody>
          <a:bodyPr/>
          <a:lstStyle/>
          <a:p>
            <a:fld id="{DFF55F14-87C2-424C-9695-2B37462CA29B}" type="datetimeFigureOut">
              <a:rPr lang="el-GR" smtClean="0"/>
              <a:t>19/11/2021</a:t>
            </a:fld>
            <a:endParaRPr lang="el-GR"/>
          </a:p>
        </p:txBody>
      </p:sp>
      <p:sp>
        <p:nvSpPr>
          <p:cNvPr id="6" name="Θέση υποσέλιδου 5"/>
          <p:cNvSpPr>
            <a:spLocks noGrp="1"/>
          </p:cNvSpPr>
          <p:nvPr>
            <p:ph type="ftr" sz="quarter" idx="11"/>
          </p:nvPr>
        </p:nvSpPr>
        <p:spPr>
          <a:xfrm>
            <a:off x="3124200" y="6356350"/>
            <a:ext cx="2895600" cy="365125"/>
          </a:xfrm>
          <a:prstGeom prst="rect">
            <a:avLst/>
          </a:prstGeom>
        </p:spPr>
        <p:txBody>
          <a:bodyPr/>
          <a:lstStyle/>
          <a:p>
            <a:endParaRPr lang="el-G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615647D6-36D8-4F08-AC0A-98B08C90B241}" type="slidenum">
              <a:rPr lang="el-GR" smtClean="0"/>
              <a:t>‹#›</a:t>
            </a:fld>
            <a:endParaRPr lang="el-GR"/>
          </a:p>
        </p:txBody>
      </p:sp>
    </p:spTree>
    <p:extLst>
      <p:ext uri="{BB962C8B-B14F-4D97-AF65-F5344CB8AC3E}">
        <p14:creationId xmlns:p14="http://schemas.microsoft.com/office/powerpoint/2010/main" val="287423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a:xfrm>
            <a:off x="457200" y="6356350"/>
            <a:ext cx="2133600" cy="365125"/>
          </a:xfrm>
          <a:prstGeom prst="rect">
            <a:avLst/>
          </a:prstGeom>
        </p:spPr>
        <p:txBody>
          <a:bodyPr/>
          <a:lstStyle/>
          <a:p>
            <a:fld id="{DFF55F14-87C2-424C-9695-2B37462CA29B}" type="datetimeFigureOut">
              <a:rPr lang="el-GR" smtClean="0"/>
              <a:t>19/11/2021</a:t>
            </a:fld>
            <a:endParaRPr lang="el-GR"/>
          </a:p>
        </p:txBody>
      </p:sp>
      <p:sp>
        <p:nvSpPr>
          <p:cNvPr id="6" name="Θέση υποσέλιδου 5"/>
          <p:cNvSpPr>
            <a:spLocks noGrp="1"/>
          </p:cNvSpPr>
          <p:nvPr>
            <p:ph type="ftr" sz="quarter" idx="11"/>
          </p:nvPr>
        </p:nvSpPr>
        <p:spPr>
          <a:xfrm>
            <a:off x="3124200" y="6356350"/>
            <a:ext cx="2895600" cy="365125"/>
          </a:xfrm>
          <a:prstGeom prst="rect">
            <a:avLst/>
          </a:prstGeom>
        </p:spPr>
        <p:txBody>
          <a:bodyPr/>
          <a:lstStyle/>
          <a:p>
            <a:endParaRPr lang="el-G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615647D6-36D8-4F08-AC0A-98B08C90B241}" type="slidenum">
              <a:rPr lang="el-GR" smtClean="0"/>
              <a:t>‹#›</a:t>
            </a:fld>
            <a:endParaRPr lang="el-GR"/>
          </a:p>
        </p:txBody>
      </p:sp>
    </p:spTree>
    <p:extLst>
      <p:ext uri="{BB962C8B-B14F-4D97-AF65-F5344CB8AC3E}">
        <p14:creationId xmlns:p14="http://schemas.microsoft.com/office/powerpoint/2010/main" val="886908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p:cNvSpPr txBox="1"/>
          <p:nvPr userDrawn="1"/>
        </p:nvSpPr>
        <p:spPr>
          <a:xfrm>
            <a:off x="179512" y="116632"/>
            <a:ext cx="8784976" cy="677108"/>
          </a:xfrm>
          <a:prstGeom prst="rect">
            <a:avLst/>
          </a:prstGeom>
          <a:noFill/>
        </p:spPr>
        <p:txBody>
          <a:bodyPr wrap="square" rtlCol="0">
            <a:spAutoFit/>
          </a:bodyPr>
          <a:lstStyle/>
          <a:p>
            <a:pPr marL="0" lvl="1" indent="0"/>
            <a:r>
              <a:rPr lang="en-US" sz="2000" b="1" dirty="0">
                <a:solidFill>
                  <a:schemeClr val="accent2">
                    <a:lumMod val="75000"/>
                  </a:schemeClr>
                </a:solidFill>
              </a:rPr>
              <a:t> </a:t>
            </a:r>
          </a:p>
          <a:p>
            <a:pPr marL="3175" lvl="1" indent="0"/>
            <a:r>
              <a:rPr lang="en-US" sz="1800" b="1" baseline="0" dirty="0">
                <a:solidFill>
                  <a:schemeClr val="accent2">
                    <a:lumMod val="75000"/>
                  </a:schemeClr>
                </a:solidFill>
              </a:rPr>
              <a:t>					</a:t>
            </a:r>
            <a:endParaRPr lang="el-GR" sz="1400" dirty="0">
              <a:solidFill>
                <a:schemeClr val="accent2">
                  <a:lumMod val="75000"/>
                </a:schemeClr>
              </a:solidFill>
            </a:endParaRPr>
          </a:p>
        </p:txBody>
      </p:sp>
      <p:pic>
        <p:nvPicPr>
          <p:cNvPr id="14" name="Εικόνα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9512" y="6282472"/>
            <a:ext cx="700248" cy="468000"/>
          </a:xfrm>
          <a:prstGeom prst="rect">
            <a:avLst/>
          </a:prstGeom>
        </p:spPr>
      </p:pic>
      <p:sp>
        <p:nvSpPr>
          <p:cNvPr id="15" name="TextBox 14"/>
          <p:cNvSpPr txBox="1"/>
          <p:nvPr userDrawn="1"/>
        </p:nvSpPr>
        <p:spPr>
          <a:xfrm>
            <a:off x="881498" y="6262556"/>
            <a:ext cx="3114438" cy="507831"/>
          </a:xfrm>
          <a:prstGeom prst="rect">
            <a:avLst/>
          </a:prstGeom>
          <a:noFill/>
        </p:spPr>
        <p:txBody>
          <a:bodyPr wrap="square" rtlCol="0">
            <a:spAutoFit/>
          </a:bodyPr>
          <a:lstStyle/>
          <a:p>
            <a:pPr algn="just"/>
            <a:r>
              <a:rPr lang="en-US" sz="900" dirty="0">
                <a:solidFill>
                  <a:srgbClr val="002060"/>
                </a:solidFill>
              </a:rPr>
              <a:t>This project has received funding from the European Union’s Horizon 2020 research and innovation </a:t>
            </a:r>
            <a:r>
              <a:rPr lang="en-US" sz="900" dirty="0" err="1">
                <a:solidFill>
                  <a:srgbClr val="002060"/>
                </a:solidFill>
              </a:rPr>
              <a:t>programme</a:t>
            </a:r>
            <a:r>
              <a:rPr lang="en-US" sz="900" dirty="0">
                <a:solidFill>
                  <a:srgbClr val="002060"/>
                </a:solidFill>
              </a:rPr>
              <a:t> under grant agreement No 824466</a:t>
            </a:r>
            <a:endParaRPr lang="el-GR" sz="900" dirty="0">
              <a:solidFill>
                <a:srgbClr val="002060"/>
              </a:solidFill>
            </a:endParaRPr>
          </a:p>
        </p:txBody>
      </p:sp>
      <p:cxnSp>
        <p:nvCxnSpPr>
          <p:cNvPr id="5" name="Straight Connector 4"/>
          <p:cNvCxnSpPr/>
          <p:nvPr userDrawn="1"/>
        </p:nvCxnSpPr>
        <p:spPr>
          <a:xfrm>
            <a:off x="179512" y="908720"/>
            <a:ext cx="8712968"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79512" y="6165304"/>
            <a:ext cx="8712968"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2" name="Εικόνα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9512" y="80720"/>
            <a:ext cx="784974" cy="828000"/>
          </a:xfrm>
          <a:prstGeom prst="rect">
            <a:avLst/>
          </a:prstGeom>
        </p:spPr>
      </p:pic>
    </p:spTree>
    <p:extLst>
      <p:ext uri="{BB962C8B-B14F-4D97-AF65-F5344CB8AC3E}">
        <p14:creationId xmlns:p14="http://schemas.microsoft.com/office/powerpoint/2010/main" val="710293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82" y="4221088"/>
            <a:ext cx="9144000" cy="2708434"/>
          </a:xfrm>
          <a:prstGeom prst="rect">
            <a:avLst/>
          </a:prstGeom>
          <a:noFill/>
        </p:spPr>
        <p:txBody>
          <a:bodyPr wrap="square" rtlCol="0">
            <a:spAutoFit/>
          </a:bodyPr>
          <a:lstStyle/>
          <a:p>
            <a:pPr algn="ctr"/>
            <a:r>
              <a:rPr lang="en-US" sz="3200" dirty="0">
                <a:solidFill>
                  <a:srgbClr val="0070C0"/>
                </a:solidFill>
              </a:rPr>
              <a:t>Share your PULCHRA challenges</a:t>
            </a:r>
          </a:p>
          <a:p>
            <a:pPr algn="ctr"/>
            <a:r>
              <a:rPr lang="el-GR" sz="3200" b="1" dirty="0">
                <a:solidFill>
                  <a:srgbClr val="FF0000"/>
                </a:solidFill>
              </a:rPr>
              <a:t>Μελετώ το παρόν προετοιμάζω το  </a:t>
            </a:r>
            <a:r>
              <a:rPr lang="el-GR" sz="3200" b="1" dirty="0" smtClean="0">
                <a:solidFill>
                  <a:srgbClr val="FF0000"/>
                </a:solidFill>
              </a:rPr>
              <a:t>μέλλον!</a:t>
            </a:r>
            <a:endParaRPr lang="el-GR" sz="3200" b="1" dirty="0">
              <a:solidFill>
                <a:srgbClr val="FF0000"/>
              </a:solidFill>
            </a:endParaRPr>
          </a:p>
          <a:p>
            <a:pPr algn="ctr"/>
            <a:r>
              <a:rPr lang="el-GR" sz="3200" b="1" dirty="0" smtClean="0"/>
              <a:t>Λύκειο </a:t>
            </a:r>
            <a:r>
              <a:rPr lang="el-GR" sz="3200" b="1" dirty="0" err="1" smtClean="0"/>
              <a:t>Κοκκινοχωρίων</a:t>
            </a:r>
            <a:r>
              <a:rPr lang="el-GR" sz="3200" b="1" dirty="0" smtClean="0"/>
              <a:t> Φώτη Πίττα</a:t>
            </a:r>
          </a:p>
          <a:p>
            <a:pPr algn="ctr"/>
            <a:r>
              <a:rPr lang="el-GR" sz="2400" dirty="0" smtClean="0"/>
              <a:t>Δημοσιογραφική Εστία</a:t>
            </a:r>
            <a:r>
              <a:rPr lang="en-US" sz="2400" dirty="0" smtClean="0"/>
              <a:t> 22</a:t>
            </a:r>
            <a:r>
              <a:rPr lang="el-GR" sz="2400" dirty="0" smtClean="0"/>
              <a:t> Νοεμβρίου 2021</a:t>
            </a:r>
            <a:endParaRPr lang="en-US" sz="2400" dirty="0" smtClean="0"/>
          </a:p>
          <a:p>
            <a:pPr algn="ctr"/>
            <a:endParaRPr lang="en-US" sz="3200" dirty="0">
              <a:solidFill>
                <a:srgbClr val="0070C0"/>
              </a:solidFill>
            </a:endParaRPr>
          </a:p>
          <a:p>
            <a:pPr algn="ctr"/>
            <a:endParaRPr lang="en-US" dirty="0">
              <a:solidFill>
                <a:schemeClr val="tx2">
                  <a:lumMod val="60000"/>
                  <a:lumOff val="40000"/>
                </a:schemeClr>
              </a:solidFill>
            </a:endParaRPr>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043046"/>
            <a:ext cx="3071640" cy="3240000"/>
          </a:xfrm>
          <a:prstGeom prst="rect">
            <a:avLst/>
          </a:prstGeom>
        </p:spPr>
      </p:pic>
      <p:sp>
        <p:nvSpPr>
          <p:cNvPr id="2" name="TextBox 1"/>
          <p:cNvSpPr txBox="1"/>
          <p:nvPr/>
        </p:nvSpPr>
        <p:spPr>
          <a:xfrm>
            <a:off x="6660232" y="188640"/>
            <a:ext cx="2160240" cy="846386"/>
          </a:xfrm>
          <a:prstGeom prst="rect">
            <a:avLst/>
          </a:prstGeom>
          <a:noFill/>
        </p:spPr>
        <p:txBody>
          <a:bodyPr wrap="square" rtlCol="0">
            <a:spAutoFit/>
          </a:bodyPr>
          <a:lstStyle/>
          <a:p>
            <a:pPr lvl="0" algn="r">
              <a:defRPr/>
            </a:pPr>
            <a:r>
              <a:rPr lang="en-GB" sz="3100" dirty="0">
                <a:solidFill>
                  <a:srgbClr val="0070C0"/>
                </a:solidFill>
              </a:rPr>
              <a:t>PULCHRA</a:t>
            </a:r>
            <a:endParaRPr lang="en-GB" sz="3100" dirty="0">
              <a:solidFill>
                <a:srgbClr val="C00000"/>
              </a:solidFill>
            </a:endParaRPr>
          </a:p>
          <a:p>
            <a:endParaRPr lang="el-GR" dirty="0">
              <a:solidFill>
                <a:srgbClr val="00B0F0"/>
              </a:solidFill>
            </a:endParaRPr>
          </a:p>
        </p:txBody>
      </p:sp>
      <p:sp>
        <p:nvSpPr>
          <p:cNvPr id="4" name="TextBox 3">
            <a:extLst>
              <a:ext uri="{FF2B5EF4-FFF2-40B4-BE49-F238E27FC236}">
                <a16:creationId xmlns="" xmlns:a16="http://schemas.microsoft.com/office/drawing/2014/main" id="{CAA4F730-9E1A-42E1-B5C0-E467289E6AA8}"/>
              </a:ext>
            </a:extLst>
          </p:cNvPr>
          <p:cNvSpPr txBox="1"/>
          <p:nvPr/>
        </p:nvSpPr>
        <p:spPr>
          <a:xfrm>
            <a:off x="4788024" y="1332632"/>
            <a:ext cx="3240360" cy="2862322"/>
          </a:xfrm>
          <a:prstGeom prst="rect">
            <a:avLst/>
          </a:prstGeom>
          <a:noFill/>
          <a:ln>
            <a:solidFill>
              <a:schemeClr val="accent1"/>
            </a:solidFill>
          </a:ln>
        </p:spPr>
        <p:txBody>
          <a:bodyPr wrap="square" rtlCol="0">
            <a:spAutoFit/>
          </a:bodyPr>
          <a:lstStyle/>
          <a:p>
            <a:r>
              <a:rPr lang="en-US" dirty="0"/>
              <a:t>Schools logo</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endParaRPr lang="x-none" dirty="0"/>
          </a:p>
        </p:txBody>
      </p:sp>
      <p:pic>
        <p:nvPicPr>
          <p:cNvPr id="6146" name="Picture 2" descr="http://lyk-kokkinochoria-amm.schools.ac.cy/data/uploads/sfragid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009182"/>
            <a:ext cx="3426406" cy="327386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563455" y="2298858"/>
            <a:ext cx="8568952" cy="7283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600" b="1" dirty="0" smtClean="0">
                <a:solidFill>
                  <a:srgbClr val="FF0000"/>
                </a:solidFill>
              </a:rPr>
              <a:t>    </a:t>
            </a:r>
            <a:endParaRPr lang="el-GR" sz="3600" b="1" dirty="0">
              <a:solidFill>
                <a:srgbClr val="FF0000"/>
              </a:solidFill>
            </a:endParaRPr>
          </a:p>
        </p:txBody>
      </p:sp>
    </p:spTree>
    <p:extLst>
      <p:ext uri="{BB962C8B-B14F-4D97-AF65-F5344CB8AC3E}">
        <p14:creationId xmlns:p14="http://schemas.microsoft.com/office/powerpoint/2010/main" val="2617426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Το Όζον </a:t>
            </a:r>
            <a:r>
              <a:rPr lang="el-GR" b="1" dirty="0" smtClean="0"/>
              <a:t>ως ρύπος </a:t>
            </a:r>
            <a:r>
              <a:rPr lang="el-GR" dirty="0"/>
              <a:t/>
            </a:r>
            <a:br>
              <a:rPr lang="el-GR" dirty="0"/>
            </a:br>
            <a:endParaRPr lang="el-GR" dirty="0"/>
          </a:p>
        </p:txBody>
      </p:sp>
      <p:sp>
        <p:nvSpPr>
          <p:cNvPr id="3" name="Content Placeholder 2"/>
          <p:cNvSpPr>
            <a:spLocks noGrp="1"/>
          </p:cNvSpPr>
          <p:nvPr>
            <p:ph idx="1"/>
          </p:nvPr>
        </p:nvSpPr>
        <p:spPr>
          <a:xfrm>
            <a:off x="467544" y="1052736"/>
            <a:ext cx="8229600" cy="4968552"/>
          </a:xfrm>
        </p:spPr>
        <p:txBody>
          <a:bodyPr/>
          <a:lstStyle/>
          <a:p>
            <a:pPr lvl="0" fontAlgn="ctr"/>
            <a:r>
              <a:rPr lang="el-GR" sz="2400" dirty="0" smtClean="0"/>
              <a:t>Το </a:t>
            </a:r>
            <a:r>
              <a:rPr lang="el-GR" sz="2400" dirty="0"/>
              <a:t>όζον </a:t>
            </a:r>
            <a:r>
              <a:rPr lang="el-GR" sz="2400" dirty="0" smtClean="0"/>
              <a:t>(Ο</a:t>
            </a:r>
            <a:r>
              <a:rPr lang="el-GR" sz="2000" baseline="-25000" dirty="0"/>
              <a:t>3</a:t>
            </a:r>
            <a:r>
              <a:rPr lang="el-GR" sz="2400" dirty="0" smtClean="0"/>
              <a:t>) είναι </a:t>
            </a:r>
            <a:r>
              <a:rPr lang="el-GR" sz="2400" dirty="0"/>
              <a:t>μια τριατομική μορφή οξυγόνου</a:t>
            </a:r>
            <a:r>
              <a:rPr lang="el-GR" sz="2400" dirty="0" smtClean="0"/>
              <a:t>, δηλαδή </a:t>
            </a:r>
            <a:r>
              <a:rPr lang="el-GR" sz="2400" dirty="0"/>
              <a:t>αποτελείται από 3 άτομα </a:t>
            </a:r>
            <a:r>
              <a:rPr lang="el-GR" sz="2400" dirty="0" smtClean="0"/>
              <a:t>οξυγόνου. Προκύπτει </a:t>
            </a:r>
            <a:r>
              <a:rPr lang="el-GR" sz="2400" dirty="0"/>
              <a:t>ως αποτέλεσμα χημικών μετασχηματισμών στην ατμόσφαιρα. Έτσι, δεν εκπέμπεται άμεσα, και γι</a:t>
            </a:r>
            <a:r>
              <a:rPr lang="el-GR" sz="2400" dirty="0" smtClean="0"/>
              <a:t>’ αυτό </a:t>
            </a:r>
            <a:r>
              <a:rPr lang="el-GR" sz="2400" dirty="0"/>
              <a:t>ονομάζεται δευτερογενής ρύπος</a:t>
            </a:r>
            <a:r>
              <a:rPr lang="el-GR" sz="2400" dirty="0" smtClean="0"/>
              <a:t>. </a:t>
            </a:r>
          </a:p>
          <a:p>
            <a:pPr lvl="0" fontAlgn="ctr"/>
            <a:r>
              <a:rPr lang="el-GR" sz="2400" dirty="0" smtClean="0"/>
              <a:t> </a:t>
            </a:r>
            <a:r>
              <a:rPr lang="el-GR" sz="2400" dirty="0"/>
              <a:t>Όταν το Ο</a:t>
            </a:r>
            <a:r>
              <a:rPr lang="el-GR" sz="2000" baseline="-25000" dirty="0"/>
              <a:t>3</a:t>
            </a:r>
            <a:r>
              <a:rPr lang="el-GR" sz="2400" dirty="0" smtClean="0"/>
              <a:t> </a:t>
            </a:r>
            <a:r>
              <a:rPr lang="el-GR" sz="2400" dirty="0"/>
              <a:t>βρίσκεται στα ανώτερα στρώματα της ατμόσφαιρας (στρατόσφαιρα), μας προστατεύει από την επικίνδυνη </a:t>
            </a:r>
            <a:r>
              <a:rPr lang="el-GR" sz="2400" dirty="0" smtClean="0"/>
              <a:t>υπεριώδη ακτινοβολία </a:t>
            </a:r>
            <a:r>
              <a:rPr lang="el-GR" sz="2400" dirty="0"/>
              <a:t>του Ήλιου. Όταν όμως βρίσκεται στο στρώμα της ατμόσφαιρας όπου ζούμε και δραστηριοποιούμαστε (δηλ. στην τροπόσφαιρα), το όζον είναι ένας σημαντικός ρύπος που επηρεάζει τη δημόσια υγεία και τα </a:t>
            </a:r>
            <a:r>
              <a:rPr lang="el-GR" sz="2400" dirty="0" smtClean="0"/>
              <a:t>οικοσυστήματα καθώς λειτουργεί </a:t>
            </a:r>
            <a:r>
              <a:rPr lang="el-GR" sz="2400" dirty="0"/>
              <a:t>ως πολύ ισχυρό χημικό </a:t>
            </a:r>
            <a:r>
              <a:rPr lang="el-GR" sz="2400" dirty="0" smtClean="0"/>
              <a:t>οξειδωτικό.</a:t>
            </a:r>
            <a:endParaRPr lang="el-GR" sz="2400" dirty="0"/>
          </a:p>
          <a:p>
            <a:pPr marL="0" indent="0">
              <a:buNone/>
            </a:pPr>
            <a:endParaRPr lang="el-GR" sz="2400" dirty="0"/>
          </a:p>
        </p:txBody>
      </p:sp>
    </p:spTree>
    <p:extLst>
      <p:ext uri="{BB962C8B-B14F-4D97-AF65-F5344CB8AC3E}">
        <p14:creationId xmlns:p14="http://schemas.microsoft.com/office/powerpoint/2010/main" val="2292056161"/>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sz="4000" b="1" dirty="0" smtClean="0"/>
              <a:t>Επιπτώσεις των ρύπων στην Υγεία</a:t>
            </a:r>
            <a:endParaRPr lang="en-GB"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08720"/>
            <a:ext cx="9036497" cy="5184576"/>
          </a:xfrm>
        </p:spPr>
      </p:pic>
    </p:spTree>
    <p:extLst>
      <p:ext uri="{BB962C8B-B14F-4D97-AF65-F5344CB8AC3E}">
        <p14:creationId xmlns:p14="http://schemas.microsoft.com/office/powerpoint/2010/main" val="2720677768"/>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Μεθοδολογία</a:t>
            </a:r>
            <a:endParaRPr lang="en-GB" b="1" dirty="0"/>
          </a:p>
        </p:txBody>
      </p:sp>
      <p:sp>
        <p:nvSpPr>
          <p:cNvPr id="3" name="Content Placeholder 2"/>
          <p:cNvSpPr>
            <a:spLocks noGrp="1"/>
          </p:cNvSpPr>
          <p:nvPr>
            <p:ph idx="1"/>
          </p:nvPr>
        </p:nvSpPr>
        <p:spPr>
          <a:xfrm>
            <a:off x="457200" y="1196752"/>
            <a:ext cx="8229600" cy="4896544"/>
          </a:xfrm>
        </p:spPr>
        <p:txBody>
          <a:bodyPr/>
          <a:lstStyle/>
          <a:p>
            <a:r>
              <a:rPr lang="el-GR" sz="2800" dirty="0" smtClean="0"/>
              <a:t>Πήραμε τις μετρήσεις και τις πληροφορίες από την ιστοσελίδα του τμήματος επιθεώρησης εργασίας: </a:t>
            </a:r>
            <a:r>
              <a:rPr lang="en-US" sz="2800" b="1" dirty="0" smtClean="0">
                <a:solidFill>
                  <a:srgbClr val="0070C0"/>
                </a:solidFill>
              </a:rPr>
              <a:t>http</a:t>
            </a:r>
            <a:r>
              <a:rPr lang="en-US" sz="2800" b="1" dirty="0">
                <a:solidFill>
                  <a:srgbClr val="0070C0"/>
                </a:solidFill>
              </a:rPr>
              <a:t>://www.mlsi.gov.cy/mlsi/dli/dliup.nsf/index_gr/index_gr?OpenDocument</a:t>
            </a:r>
            <a:endParaRPr lang="el-GR" sz="2800" b="1" dirty="0">
              <a:solidFill>
                <a:srgbClr val="0070C0"/>
              </a:solidFill>
            </a:endParaRPr>
          </a:p>
          <a:p>
            <a:r>
              <a:rPr lang="el-GR" sz="2800" dirty="0" smtClean="0"/>
              <a:t>Επιλέξαμε ειδικά τις μετρήσεις για τον Απρίλη του 2019 και συγκρίναμε με τον Απρίλη του 2020 και 2021. </a:t>
            </a:r>
            <a:r>
              <a:rPr lang="el-GR" sz="2800" dirty="0"/>
              <a:t>Οι μετρήσεις γίνονται αυτόματα σε 24ωρη </a:t>
            </a:r>
            <a:r>
              <a:rPr lang="el-GR" sz="2800" dirty="0" smtClean="0"/>
              <a:t>βάση, όμως επιλέξαμε να καταγράψουμε μετρήσεις μεταξύ των ωρών 11:00-12:00 που θεωρούνται ώρες αιχμής. </a:t>
            </a:r>
          </a:p>
        </p:txBody>
      </p:sp>
    </p:spTree>
    <p:extLst>
      <p:ext uri="{BB962C8B-B14F-4D97-AF65-F5344CB8AC3E}">
        <p14:creationId xmlns:p14="http://schemas.microsoft.com/office/powerpoint/2010/main" val="3851341367"/>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Σύγκριση επιπέδων </a:t>
            </a:r>
            <a:r>
              <a:rPr lang="en-US" dirty="0" smtClean="0"/>
              <a:t>SO</a:t>
            </a:r>
            <a:r>
              <a:rPr lang="en-US" sz="2400" dirty="0" smtClean="0"/>
              <a:t>2</a:t>
            </a:r>
            <a:endParaRPr lang="en-GB" dirty="0"/>
          </a:p>
        </p:txBody>
      </p:sp>
      <p:sp>
        <p:nvSpPr>
          <p:cNvPr id="5" name="Rectangle 4"/>
          <p:cNvSpPr/>
          <p:nvPr/>
        </p:nvSpPr>
        <p:spPr>
          <a:xfrm>
            <a:off x="755576" y="4869160"/>
            <a:ext cx="7427168" cy="1262910"/>
          </a:xfrm>
          <a:prstGeom prst="rect">
            <a:avLst/>
          </a:prstGeom>
          <a:solidFill>
            <a:schemeClr val="tx2">
              <a:lumMod val="40000"/>
              <a:lumOff val="60000"/>
            </a:schemeClr>
          </a:solidFill>
        </p:spPr>
        <p:txBody>
          <a:bodyPr wrap="square">
            <a:spAutoFit/>
          </a:bodyPr>
          <a:lstStyle/>
          <a:p>
            <a:pPr indent="457200">
              <a:lnSpc>
                <a:spcPct val="115000"/>
              </a:lnSpc>
              <a:spcAft>
                <a:spcPts val="1000"/>
              </a:spcAft>
            </a:pPr>
            <a:r>
              <a:rPr lang="el-GR" b="1" dirty="0">
                <a:latin typeface="Calibri" panose="020F0502020204030204" pitchFamily="34" charset="0"/>
                <a:ea typeface="Calibri" panose="020F0502020204030204" pitchFamily="34" charset="0"/>
                <a:cs typeface="Times New Roman" panose="02020603050405020304" pitchFamily="18" charset="0"/>
              </a:rPr>
              <a:t>Μέσος όρος 2019: 27,5 μ</a:t>
            </a:r>
            <a:r>
              <a:rPr lang="en-US" b="1" dirty="0" smtClean="0">
                <a:latin typeface="Calibri" panose="020F0502020204030204" pitchFamily="34" charset="0"/>
                <a:ea typeface="Calibri" panose="020F0502020204030204" pitchFamily="34" charset="0"/>
                <a:cs typeface="Times New Roman" panose="02020603050405020304" pitchFamily="18" charset="0"/>
              </a:rPr>
              <a:t>g/m</a:t>
            </a:r>
            <a:r>
              <a:rPr lang="en-US" b="1" baseline="30000" dirty="0" smtClean="0">
                <a:latin typeface="Calibri" panose="020F0502020204030204" pitchFamily="34" charset="0"/>
                <a:ea typeface="Calibri" panose="020F0502020204030204" pitchFamily="34" charset="0"/>
                <a:cs typeface="Times New Roman" panose="02020603050405020304" pitchFamily="18" charset="0"/>
              </a:rPr>
              <a:t>3         </a:t>
            </a:r>
            <a:r>
              <a:rPr lang="en-US" b="1" dirty="0" smtClean="0">
                <a:latin typeface="Calibri" panose="020F0502020204030204" pitchFamily="34" charset="0"/>
                <a:ea typeface="Calibri" panose="020F0502020204030204" pitchFamily="34" charset="0"/>
                <a:cs typeface="Times New Roman" panose="02020603050405020304" pitchFamily="18" charset="0"/>
              </a:rPr>
              <a:t>KANONIKOTHTA </a:t>
            </a:r>
            <a:endParaRPr lang="en-GB" sz="1100" dirty="0" smtClean="0">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Aft>
                <a:spcPts val="1000"/>
              </a:spcAft>
            </a:pPr>
            <a:r>
              <a:rPr lang="el-GR" b="1" dirty="0" smtClean="0">
                <a:latin typeface="Calibri" panose="020F0502020204030204" pitchFamily="34" charset="0"/>
                <a:ea typeface="Calibri" panose="020F0502020204030204" pitchFamily="34" charset="0"/>
                <a:cs typeface="Times New Roman" panose="02020603050405020304" pitchFamily="18" charset="0"/>
              </a:rPr>
              <a:t>Μέσος όρος 2020: 9,8  μ</a:t>
            </a:r>
            <a:r>
              <a:rPr lang="en-US" b="1" dirty="0" smtClean="0">
                <a:latin typeface="Calibri" panose="020F0502020204030204" pitchFamily="34" charset="0"/>
                <a:ea typeface="Calibri" panose="020F0502020204030204" pitchFamily="34" charset="0"/>
                <a:cs typeface="Times New Roman" panose="02020603050405020304" pitchFamily="18" charset="0"/>
              </a:rPr>
              <a:t>g</a:t>
            </a:r>
            <a:r>
              <a:rPr lang="el-GR" b="1" dirty="0" smtClean="0">
                <a:latin typeface="Calibri" panose="020F0502020204030204" pitchFamily="34" charset="0"/>
                <a:ea typeface="Calibri" panose="020F0502020204030204" pitchFamily="34" charset="0"/>
                <a:cs typeface="Times New Roman" panose="02020603050405020304" pitchFamily="18" charset="0"/>
              </a:rPr>
              <a:t>/</a:t>
            </a:r>
            <a:r>
              <a:rPr lang="en-US" b="1" dirty="0" smtClean="0">
                <a:latin typeface="Calibri" panose="020F0502020204030204" pitchFamily="34" charset="0"/>
                <a:ea typeface="Calibri" panose="020F0502020204030204" pitchFamily="34" charset="0"/>
                <a:cs typeface="Times New Roman" panose="02020603050405020304" pitchFamily="18" charset="0"/>
              </a:rPr>
              <a:t>m</a:t>
            </a:r>
            <a:r>
              <a:rPr lang="el-GR" b="1" baseline="30000" dirty="0" smtClean="0">
                <a:latin typeface="Calibri" panose="020F0502020204030204" pitchFamily="34" charset="0"/>
                <a:ea typeface="Calibri" panose="020F0502020204030204" pitchFamily="34" charset="0"/>
                <a:cs typeface="Times New Roman" panose="02020603050405020304" pitchFamily="18" charset="0"/>
              </a:rPr>
              <a:t>3 </a:t>
            </a:r>
            <a:r>
              <a:rPr lang="en-US" b="1" baseline="30000" dirty="0" smtClean="0">
                <a:latin typeface="Calibri" panose="020F0502020204030204" pitchFamily="34" charset="0"/>
                <a:ea typeface="Calibri" panose="020F0502020204030204" pitchFamily="34" charset="0"/>
                <a:cs typeface="Times New Roman" panose="02020603050405020304" pitchFamily="18" charset="0"/>
              </a:rPr>
              <a:t>          </a:t>
            </a:r>
            <a:r>
              <a:rPr lang="el-GR" b="1" dirty="0" smtClean="0">
                <a:latin typeface="Calibri" panose="020F0502020204030204" pitchFamily="34" charset="0"/>
                <a:ea typeface="Calibri" panose="020F0502020204030204" pitchFamily="34" charset="0"/>
                <a:cs typeface="Times New Roman" panose="02020603050405020304" pitchFamily="18" charset="0"/>
              </a:rPr>
              <a:t>ΑΥΣΤΗΡΟ </a:t>
            </a:r>
            <a:r>
              <a:rPr lang="en-US" b="1" dirty="0" smtClean="0">
                <a:latin typeface="Calibri" panose="020F0502020204030204" pitchFamily="34" charset="0"/>
                <a:ea typeface="Calibri" panose="020F0502020204030204" pitchFamily="34" charset="0"/>
                <a:cs typeface="Times New Roman" panose="02020603050405020304" pitchFamily="18" charset="0"/>
              </a:rPr>
              <a:t>LOCK DOWN</a:t>
            </a:r>
            <a:r>
              <a:rPr lang="el-GR" b="1" baseline="30000" dirty="0" smtClean="0">
                <a:latin typeface="Calibri" panose="020F0502020204030204" pitchFamily="34" charset="0"/>
                <a:ea typeface="Calibri" panose="020F0502020204030204" pitchFamily="34" charset="0"/>
                <a:cs typeface="Times New Roman" panose="02020603050405020304" pitchFamily="18" charset="0"/>
              </a:rPr>
              <a:t> </a:t>
            </a:r>
            <a:endParaRPr lang="en-GB" sz="1100" dirty="0" smtClean="0">
              <a:latin typeface="Calibri" panose="020F0502020204030204" pitchFamily="34" charset="0"/>
              <a:ea typeface="Calibri" panose="020F0502020204030204" pitchFamily="34" charset="0"/>
              <a:cs typeface="Times New Roman" panose="02020603050405020304" pitchFamily="18" charset="0"/>
            </a:endParaRPr>
          </a:p>
          <a:p>
            <a:r>
              <a:rPr lang="el-GR" b="1" dirty="0" smtClean="0">
                <a:latin typeface="Calibri" panose="020F0502020204030204" pitchFamily="34" charset="0"/>
                <a:ea typeface="Calibri" panose="020F0502020204030204" pitchFamily="34" charset="0"/>
                <a:cs typeface="Times New Roman" panose="02020603050405020304" pitchFamily="18" charset="0"/>
              </a:rPr>
              <a:t>         Μέσος </a:t>
            </a:r>
            <a:r>
              <a:rPr lang="el-GR" b="1" dirty="0">
                <a:latin typeface="Calibri" panose="020F0502020204030204" pitchFamily="34" charset="0"/>
                <a:ea typeface="Calibri" panose="020F0502020204030204" pitchFamily="34" charset="0"/>
                <a:cs typeface="Times New Roman" panose="02020603050405020304" pitchFamily="18" charset="0"/>
              </a:rPr>
              <a:t>όρος 2021: 25,2 μ</a:t>
            </a:r>
            <a:r>
              <a:rPr lang="en-US" b="1" dirty="0">
                <a:latin typeface="Calibri" panose="020F0502020204030204" pitchFamily="34" charset="0"/>
                <a:ea typeface="Calibri" panose="020F0502020204030204" pitchFamily="34" charset="0"/>
                <a:cs typeface="Times New Roman" panose="02020603050405020304" pitchFamily="18" charset="0"/>
              </a:rPr>
              <a:t>g</a:t>
            </a:r>
            <a:r>
              <a:rPr lang="el-GR" b="1" dirty="0">
                <a:latin typeface="Calibri" panose="020F0502020204030204" pitchFamily="34" charset="0"/>
                <a:ea typeface="Calibri" panose="020F0502020204030204" pitchFamily="34" charset="0"/>
                <a:cs typeface="Times New Roman" panose="02020603050405020304" pitchFamily="18" charset="0"/>
              </a:rPr>
              <a:t>/</a:t>
            </a:r>
            <a:r>
              <a:rPr lang="en-US" b="1" dirty="0">
                <a:latin typeface="Calibri" panose="020F0502020204030204" pitchFamily="34" charset="0"/>
                <a:ea typeface="Calibri" panose="020F0502020204030204" pitchFamily="34" charset="0"/>
                <a:cs typeface="Times New Roman" panose="02020603050405020304" pitchFamily="18" charset="0"/>
              </a:rPr>
              <a:t>m</a:t>
            </a:r>
            <a:r>
              <a:rPr lang="el-GR" b="1" baseline="30000" dirty="0" smtClean="0">
                <a:latin typeface="Calibri" panose="020F0502020204030204" pitchFamily="34" charset="0"/>
                <a:ea typeface="Calibri" panose="020F0502020204030204" pitchFamily="34" charset="0"/>
                <a:cs typeface="Times New Roman" panose="02020603050405020304" pitchFamily="18" charset="0"/>
              </a:rPr>
              <a:t>3</a:t>
            </a:r>
            <a:r>
              <a:rPr lang="en-US" b="1" baseline="30000" dirty="0" smtClean="0">
                <a:latin typeface="Calibri" panose="020F0502020204030204" pitchFamily="34" charset="0"/>
                <a:ea typeface="Calibri" panose="020F0502020204030204" pitchFamily="34" charset="0"/>
                <a:cs typeface="Times New Roman" panose="02020603050405020304" pitchFamily="18" charset="0"/>
              </a:rPr>
              <a:t> </a:t>
            </a:r>
            <a:r>
              <a:rPr lang="el-GR" b="1" dirty="0" smtClean="0">
                <a:latin typeface="Calibri" panose="020F0502020204030204" pitchFamily="34" charset="0"/>
                <a:ea typeface="Calibri" panose="020F0502020204030204" pitchFamily="34" charset="0"/>
                <a:cs typeface="Times New Roman" panose="02020603050405020304" pitchFamily="18" charset="0"/>
              </a:rPr>
              <a:t> </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l-GR" b="1" dirty="0" smtClean="0">
                <a:latin typeface="Calibri" panose="020F0502020204030204" pitchFamily="34" charset="0"/>
                <a:ea typeface="Calibri" panose="020F0502020204030204" pitchFamily="34" charset="0"/>
                <a:cs typeface="Times New Roman" panose="02020603050405020304" pitchFamily="18" charset="0"/>
              </a:rPr>
              <a:t>ΧΑΛΑΡΟ </a:t>
            </a:r>
            <a:r>
              <a:rPr lang="en-US" b="1" dirty="0" smtClean="0">
                <a:latin typeface="Calibri" panose="020F0502020204030204" pitchFamily="34" charset="0"/>
                <a:ea typeface="Calibri" panose="020F0502020204030204" pitchFamily="34" charset="0"/>
                <a:cs typeface="Times New Roman" panose="02020603050405020304" pitchFamily="18" charset="0"/>
              </a:rPr>
              <a:t>LOCK </a:t>
            </a:r>
            <a:r>
              <a:rPr lang="en-US" b="1" dirty="0">
                <a:latin typeface="Calibri" panose="020F0502020204030204" pitchFamily="34" charset="0"/>
                <a:ea typeface="Calibri" panose="020F0502020204030204" pitchFamily="34" charset="0"/>
                <a:cs typeface="Times New Roman" panose="02020603050405020304" pitchFamily="18" charset="0"/>
              </a:rPr>
              <a:t>DOWN</a:t>
            </a:r>
            <a:endParaRPr lang="en-GB" dirty="0"/>
          </a:p>
        </p:txBody>
      </p:sp>
      <p:graphicFrame>
        <p:nvGraphicFramePr>
          <p:cNvPr id="6" name="Chart 5"/>
          <p:cNvGraphicFramePr/>
          <p:nvPr>
            <p:extLst>
              <p:ext uri="{D42A27DB-BD31-4B8C-83A1-F6EECF244321}">
                <p14:modId xmlns:p14="http://schemas.microsoft.com/office/powerpoint/2010/main" val="897605478"/>
              </p:ext>
            </p:extLst>
          </p:nvPr>
        </p:nvGraphicFramePr>
        <p:xfrm>
          <a:off x="457200" y="980728"/>
          <a:ext cx="8075240"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1790052"/>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Σύγκριση επιπέδων ΝΟ</a:t>
            </a:r>
            <a:r>
              <a:rPr lang="en-US" baseline="-25000" dirty="0" smtClean="0"/>
              <a:t>x</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63239"/>
              </p:ext>
            </p:extLst>
          </p:nvPr>
        </p:nvGraphicFramePr>
        <p:xfrm>
          <a:off x="611560" y="1196753"/>
          <a:ext cx="8075240" cy="367503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858416" y="4871789"/>
            <a:ext cx="7427168" cy="1262910"/>
          </a:xfrm>
          <a:prstGeom prst="rect">
            <a:avLst/>
          </a:prstGeom>
          <a:solidFill>
            <a:schemeClr val="tx2">
              <a:lumMod val="40000"/>
              <a:lumOff val="60000"/>
            </a:schemeClr>
          </a:solidFill>
        </p:spPr>
        <p:txBody>
          <a:bodyPr wrap="square">
            <a:spAutoFit/>
          </a:bodyPr>
          <a:lstStyle/>
          <a:p>
            <a:pPr indent="457200">
              <a:lnSpc>
                <a:spcPct val="115000"/>
              </a:lnSpc>
              <a:spcAft>
                <a:spcPts val="1000"/>
              </a:spcAft>
            </a:pPr>
            <a:r>
              <a:rPr lang="el-GR" b="1" dirty="0">
                <a:latin typeface="Calibri" panose="020F0502020204030204" pitchFamily="34" charset="0"/>
                <a:ea typeface="Calibri" panose="020F0502020204030204" pitchFamily="34" charset="0"/>
                <a:cs typeface="Times New Roman" panose="02020603050405020304" pitchFamily="18" charset="0"/>
              </a:rPr>
              <a:t>Μέσος όρος 2019: </a:t>
            </a:r>
            <a:r>
              <a:rPr lang="en-US" b="1" dirty="0" smtClean="0">
                <a:latin typeface="Calibri" panose="020F0502020204030204" pitchFamily="34" charset="0"/>
                <a:ea typeface="Calibri" panose="020F0502020204030204" pitchFamily="34" charset="0"/>
                <a:cs typeface="Times New Roman" panose="02020603050405020304" pitchFamily="18" charset="0"/>
              </a:rPr>
              <a:t>29,87</a:t>
            </a:r>
            <a:r>
              <a:rPr lang="el-GR" b="1" dirty="0" smtClean="0">
                <a:latin typeface="Calibri" panose="020F0502020204030204" pitchFamily="34" charset="0"/>
                <a:ea typeface="Calibri" panose="020F0502020204030204" pitchFamily="34" charset="0"/>
                <a:cs typeface="Times New Roman" panose="02020603050405020304" pitchFamily="18" charset="0"/>
              </a:rPr>
              <a:t> </a:t>
            </a:r>
            <a:r>
              <a:rPr lang="el-GR" b="1" dirty="0">
                <a:latin typeface="Calibri" panose="020F0502020204030204" pitchFamily="34" charset="0"/>
                <a:ea typeface="Calibri" panose="020F0502020204030204" pitchFamily="34" charset="0"/>
                <a:cs typeface="Times New Roman" panose="02020603050405020304" pitchFamily="18" charset="0"/>
              </a:rPr>
              <a:t>μ</a:t>
            </a:r>
            <a:r>
              <a:rPr lang="en-US" b="1" dirty="0" smtClean="0">
                <a:latin typeface="Calibri" panose="020F0502020204030204" pitchFamily="34" charset="0"/>
                <a:ea typeface="Calibri" panose="020F0502020204030204" pitchFamily="34" charset="0"/>
                <a:cs typeface="Times New Roman" panose="02020603050405020304" pitchFamily="18" charset="0"/>
              </a:rPr>
              <a:t>g/m</a:t>
            </a:r>
            <a:r>
              <a:rPr lang="en-US" b="1" baseline="30000" dirty="0" smtClean="0">
                <a:latin typeface="Calibri" panose="020F0502020204030204" pitchFamily="34" charset="0"/>
                <a:ea typeface="Calibri" panose="020F0502020204030204" pitchFamily="34" charset="0"/>
                <a:cs typeface="Times New Roman" panose="02020603050405020304" pitchFamily="18" charset="0"/>
              </a:rPr>
              <a:t>3         </a:t>
            </a:r>
            <a:r>
              <a:rPr lang="en-US" b="1" dirty="0" smtClean="0">
                <a:latin typeface="Calibri" panose="020F0502020204030204" pitchFamily="34" charset="0"/>
                <a:ea typeface="Calibri" panose="020F0502020204030204" pitchFamily="34" charset="0"/>
                <a:cs typeface="Times New Roman" panose="02020603050405020304" pitchFamily="18" charset="0"/>
              </a:rPr>
              <a:t>KANONIKOTHTA </a:t>
            </a:r>
            <a:endParaRPr lang="en-GB" sz="1100" dirty="0" smtClean="0">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Aft>
                <a:spcPts val="1000"/>
              </a:spcAft>
            </a:pPr>
            <a:r>
              <a:rPr lang="el-GR" b="1" dirty="0" smtClean="0">
                <a:latin typeface="Calibri" panose="020F0502020204030204" pitchFamily="34" charset="0"/>
                <a:ea typeface="Calibri" panose="020F0502020204030204" pitchFamily="34" charset="0"/>
                <a:cs typeface="Times New Roman" panose="02020603050405020304" pitchFamily="18" charset="0"/>
              </a:rPr>
              <a:t>Μέσος όρος 2020: </a:t>
            </a:r>
            <a:r>
              <a:rPr lang="en-US" b="1" dirty="0" smtClean="0">
                <a:latin typeface="Calibri" panose="020F0502020204030204" pitchFamily="34" charset="0"/>
                <a:ea typeface="Calibri" panose="020F0502020204030204" pitchFamily="34" charset="0"/>
                <a:cs typeface="Times New Roman" panose="02020603050405020304" pitchFamily="18" charset="0"/>
              </a:rPr>
              <a:t>12,48</a:t>
            </a:r>
            <a:r>
              <a:rPr lang="el-GR" b="1" dirty="0" smtClean="0">
                <a:latin typeface="Calibri" panose="020F0502020204030204" pitchFamily="34" charset="0"/>
                <a:ea typeface="Calibri" panose="020F0502020204030204" pitchFamily="34" charset="0"/>
                <a:cs typeface="Times New Roman" panose="02020603050405020304" pitchFamily="18" charset="0"/>
              </a:rPr>
              <a:t> μ</a:t>
            </a:r>
            <a:r>
              <a:rPr lang="en-US" b="1" dirty="0" smtClean="0">
                <a:latin typeface="Calibri" panose="020F0502020204030204" pitchFamily="34" charset="0"/>
                <a:ea typeface="Calibri" panose="020F0502020204030204" pitchFamily="34" charset="0"/>
                <a:cs typeface="Times New Roman" panose="02020603050405020304" pitchFamily="18" charset="0"/>
              </a:rPr>
              <a:t>g</a:t>
            </a:r>
            <a:r>
              <a:rPr lang="el-GR" b="1" dirty="0" smtClean="0">
                <a:latin typeface="Calibri" panose="020F0502020204030204" pitchFamily="34" charset="0"/>
                <a:ea typeface="Calibri" panose="020F0502020204030204" pitchFamily="34" charset="0"/>
                <a:cs typeface="Times New Roman" panose="02020603050405020304" pitchFamily="18" charset="0"/>
              </a:rPr>
              <a:t>/</a:t>
            </a:r>
            <a:r>
              <a:rPr lang="en-US" b="1" dirty="0" smtClean="0">
                <a:latin typeface="Calibri" panose="020F0502020204030204" pitchFamily="34" charset="0"/>
                <a:ea typeface="Calibri" panose="020F0502020204030204" pitchFamily="34" charset="0"/>
                <a:cs typeface="Times New Roman" panose="02020603050405020304" pitchFamily="18" charset="0"/>
              </a:rPr>
              <a:t>m</a:t>
            </a:r>
            <a:r>
              <a:rPr lang="el-GR" b="1" baseline="30000" dirty="0" smtClean="0">
                <a:latin typeface="Calibri" panose="020F0502020204030204" pitchFamily="34" charset="0"/>
                <a:ea typeface="Calibri" panose="020F0502020204030204" pitchFamily="34" charset="0"/>
                <a:cs typeface="Times New Roman" panose="02020603050405020304" pitchFamily="18" charset="0"/>
              </a:rPr>
              <a:t>3 </a:t>
            </a:r>
            <a:r>
              <a:rPr lang="en-US" b="1" baseline="30000" dirty="0" smtClean="0">
                <a:latin typeface="Calibri" panose="020F0502020204030204" pitchFamily="34" charset="0"/>
                <a:ea typeface="Calibri" panose="020F0502020204030204" pitchFamily="34" charset="0"/>
                <a:cs typeface="Times New Roman" panose="02020603050405020304" pitchFamily="18" charset="0"/>
              </a:rPr>
              <a:t>          </a:t>
            </a:r>
            <a:r>
              <a:rPr lang="el-GR" b="1" dirty="0" smtClean="0">
                <a:latin typeface="Calibri" panose="020F0502020204030204" pitchFamily="34" charset="0"/>
                <a:ea typeface="Calibri" panose="020F0502020204030204" pitchFamily="34" charset="0"/>
                <a:cs typeface="Times New Roman" panose="02020603050405020304" pitchFamily="18" charset="0"/>
              </a:rPr>
              <a:t>ΑΥΣΤΗΡΟ </a:t>
            </a:r>
            <a:r>
              <a:rPr lang="en-US" b="1" dirty="0" smtClean="0">
                <a:latin typeface="Calibri" panose="020F0502020204030204" pitchFamily="34" charset="0"/>
                <a:ea typeface="Calibri" panose="020F0502020204030204" pitchFamily="34" charset="0"/>
                <a:cs typeface="Times New Roman" panose="02020603050405020304" pitchFamily="18" charset="0"/>
              </a:rPr>
              <a:t>LOCK DOWN</a:t>
            </a:r>
            <a:r>
              <a:rPr lang="el-GR" b="1" baseline="30000" dirty="0" smtClean="0">
                <a:latin typeface="Calibri" panose="020F0502020204030204" pitchFamily="34" charset="0"/>
                <a:ea typeface="Calibri" panose="020F0502020204030204" pitchFamily="34" charset="0"/>
                <a:cs typeface="Times New Roman" panose="02020603050405020304" pitchFamily="18" charset="0"/>
              </a:rPr>
              <a:t> </a:t>
            </a:r>
            <a:endParaRPr lang="en-GB" sz="1100" dirty="0" smtClean="0">
              <a:latin typeface="Calibri" panose="020F0502020204030204" pitchFamily="34" charset="0"/>
              <a:ea typeface="Calibri" panose="020F0502020204030204" pitchFamily="34" charset="0"/>
              <a:cs typeface="Times New Roman" panose="02020603050405020304" pitchFamily="18" charset="0"/>
            </a:endParaRPr>
          </a:p>
          <a:p>
            <a:r>
              <a:rPr lang="el-GR" b="1" dirty="0" smtClean="0">
                <a:latin typeface="Calibri" panose="020F0502020204030204" pitchFamily="34" charset="0"/>
                <a:ea typeface="Calibri" panose="020F0502020204030204" pitchFamily="34" charset="0"/>
                <a:cs typeface="Times New Roman" panose="02020603050405020304" pitchFamily="18" charset="0"/>
              </a:rPr>
              <a:t>         Μέσος </a:t>
            </a:r>
            <a:r>
              <a:rPr lang="el-GR" b="1" dirty="0">
                <a:latin typeface="Calibri" panose="020F0502020204030204" pitchFamily="34" charset="0"/>
                <a:ea typeface="Calibri" panose="020F0502020204030204" pitchFamily="34" charset="0"/>
                <a:cs typeface="Times New Roman" panose="02020603050405020304" pitchFamily="18" charset="0"/>
              </a:rPr>
              <a:t>όρος 2021: </a:t>
            </a:r>
            <a:r>
              <a:rPr lang="en-US" b="1" dirty="0" smtClean="0">
                <a:latin typeface="Calibri" panose="020F0502020204030204" pitchFamily="34" charset="0"/>
                <a:ea typeface="Calibri" panose="020F0502020204030204" pitchFamily="34" charset="0"/>
                <a:cs typeface="Times New Roman" panose="02020603050405020304" pitchFamily="18" charset="0"/>
              </a:rPr>
              <a:t>22,49</a:t>
            </a:r>
            <a:r>
              <a:rPr lang="el-GR" b="1" dirty="0" smtClean="0">
                <a:latin typeface="Calibri" panose="020F0502020204030204" pitchFamily="34" charset="0"/>
                <a:ea typeface="Calibri" panose="020F0502020204030204" pitchFamily="34" charset="0"/>
                <a:cs typeface="Times New Roman" panose="02020603050405020304" pitchFamily="18" charset="0"/>
              </a:rPr>
              <a:t> </a:t>
            </a:r>
            <a:r>
              <a:rPr lang="el-GR" b="1" dirty="0">
                <a:latin typeface="Calibri" panose="020F0502020204030204" pitchFamily="34" charset="0"/>
                <a:ea typeface="Calibri" panose="020F0502020204030204" pitchFamily="34" charset="0"/>
                <a:cs typeface="Times New Roman" panose="02020603050405020304" pitchFamily="18" charset="0"/>
              </a:rPr>
              <a:t>μ</a:t>
            </a:r>
            <a:r>
              <a:rPr lang="en-US" b="1" dirty="0">
                <a:latin typeface="Calibri" panose="020F0502020204030204" pitchFamily="34" charset="0"/>
                <a:ea typeface="Calibri" panose="020F0502020204030204" pitchFamily="34" charset="0"/>
                <a:cs typeface="Times New Roman" panose="02020603050405020304" pitchFamily="18" charset="0"/>
              </a:rPr>
              <a:t>g</a:t>
            </a:r>
            <a:r>
              <a:rPr lang="el-GR" b="1" dirty="0">
                <a:latin typeface="Calibri" panose="020F0502020204030204" pitchFamily="34" charset="0"/>
                <a:ea typeface="Calibri" panose="020F0502020204030204" pitchFamily="34" charset="0"/>
                <a:cs typeface="Times New Roman" panose="02020603050405020304" pitchFamily="18" charset="0"/>
              </a:rPr>
              <a:t>/</a:t>
            </a:r>
            <a:r>
              <a:rPr lang="en-US" b="1" dirty="0">
                <a:latin typeface="Calibri" panose="020F0502020204030204" pitchFamily="34" charset="0"/>
                <a:ea typeface="Calibri" panose="020F0502020204030204" pitchFamily="34" charset="0"/>
                <a:cs typeface="Times New Roman" panose="02020603050405020304" pitchFamily="18" charset="0"/>
              </a:rPr>
              <a:t>m</a:t>
            </a:r>
            <a:r>
              <a:rPr lang="el-GR" b="1" baseline="30000" dirty="0" smtClean="0">
                <a:latin typeface="Calibri" panose="020F0502020204030204" pitchFamily="34" charset="0"/>
                <a:ea typeface="Calibri" panose="020F0502020204030204" pitchFamily="34" charset="0"/>
                <a:cs typeface="Times New Roman" panose="02020603050405020304" pitchFamily="18" charset="0"/>
              </a:rPr>
              <a:t>3</a:t>
            </a:r>
            <a:r>
              <a:rPr lang="en-US" b="1" baseline="30000" dirty="0" smtClean="0">
                <a:latin typeface="Calibri" panose="020F0502020204030204" pitchFamily="34" charset="0"/>
                <a:ea typeface="Calibri" panose="020F0502020204030204" pitchFamily="34" charset="0"/>
                <a:cs typeface="Times New Roman" panose="02020603050405020304" pitchFamily="18" charset="0"/>
              </a:rPr>
              <a:t> </a:t>
            </a:r>
            <a:r>
              <a:rPr lang="el-GR" b="1" dirty="0" smtClean="0">
                <a:latin typeface="Calibri" panose="020F0502020204030204" pitchFamily="34" charset="0"/>
                <a:ea typeface="Calibri" panose="020F0502020204030204" pitchFamily="34" charset="0"/>
                <a:cs typeface="Times New Roman" panose="02020603050405020304" pitchFamily="18" charset="0"/>
              </a:rPr>
              <a:t> </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l-GR" b="1" dirty="0" smtClean="0">
                <a:latin typeface="Calibri" panose="020F0502020204030204" pitchFamily="34" charset="0"/>
                <a:ea typeface="Calibri" panose="020F0502020204030204" pitchFamily="34" charset="0"/>
                <a:cs typeface="Times New Roman" panose="02020603050405020304" pitchFamily="18" charset="0"/>
              </a:rPr>
              <a:t>ΧΑΛΑΡΟ </a:t>
            </a:r>
            <a:r>
              <a:rPr lang="en-US" b="1" dirty="0" smtClean="0">
                <a:latin typeface="Calibri" panose="020F0502020204030204" pitchFamily="34" charset="0"/>
                <a:ea typeface="Calibri" panose="020F0502020204030204" pitchFamily="34" charset="0"/>
                <a:cs typeface="Times New Roman" panose="02020603050405020304" pitchFamily="18" charset="0"/>
              </a:rPr>
              <a:t>LOCK </a:t>
            </a:r>
            <a:r>
              <a:rPr lang="en-US" b="1" dirty="0">
                <a:latin typeface="Calibri" panose="020F0502020204030204" pitchFamily="34" charset="0"/>
                <a:ea typeface="Calibri" panose="020F0502020204030204" pitchFamily="34" charset="0"/>
                <a:cs typeface="Times New Roman" panose="02020603050405020304" pitchFamily="18" charset="0"/>
              </a:rPr>
              <a:t>DOWN</a:t>
            </a:r>
            <a:endParaRPr lang="en-GB" dirty="0"/>
          </a:p>
        </p:txBody>
      </p:sp>
    </p:spTree>
    <p:extLst>
      <p:ext uri="{BB962C8B-B14F-4D97-AF65-F5344CB8AC3E}">
        <p14:creationId xmlns:p14="http://schemas.microsoft.com/office/powerpoint/2010/main" val="2575318483"/>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Αποτελέσματα</a:t>
            </a:r>
            <a:endParaRPr lang="el-GR" dirty="0"/>
          </a:p>
        </p:txBody>
      </p:sp>
      <p:sp>
        <p:nvSpPr>
          <p:cNvPr id="3" name="Content Placeholder 2"/>
          <p:cNvSpPr>
            <a:spLocks noGrp="1"/>
          </p:cNvSpPr>
          <p:nvPr>
            <p:ph idx="1"/>
          </p:nvPr>
        </p:nvSpPr>
        <p:spPr>
          <a:xfrm>
            <a:off x="457200" y="1196752"/>
            <a:ext cx="8229600" cy="4525963"/>
          </a:xfrm>
        </p:spPr>
        <p:txBody>
          <a:bodyPr/>
          <a:lstStyle/>
          <a:p>
            <a:pPr marL="0" indent="0">
              <a:buNone/>
            </a:pPr>
            <a:r>
              <a:rPr lang="el-GR" sz="2800" dirty="0" smtClean="0"/>
              <a:t>Από τις συγκρίσεις των γραφημάτων αλλά και από τους Μ.Ο των συγκεντρώσεων ειδικά του </a:t>
            </a:r>
            <a:r>
              <a:rPr lang="en-US" sz="2800" dirty="0" smtClean="0"/>
              <a:t>SO</a:t>
            </a:r>
            <a:r>
              <a:rPr lang="en-US" sz="2800" baseline="-25000" dirty="0" smtClean="0"/>
              <a:t>2</a:t>
            </a:r>
            <a:r>
              <a:rPr lang="en-US" sz="2800" dirty="0" smtClean="0"/>
              <a:t> </a:t>
            </a:r>
            <a:r>
              <a:rPr lang="el-GR" sz="2800" dirty="0" smtClean="0"/>
              <a:t>και ΝΟ</a:t>
            </a:r>
            <a:r>
              <a:rPr lang="en-US" sz="2800" dirty="0" smtClean="0"/>
              <a:t>x</a:t>
            </a:r>
            <a:r>
              <a:rPr lang="en-US" sz="2800" dirty="0"/>
              <a:t> </a:t>
            </a:r>
            <a:r>
              <a:rPr lang="el-GR" sz="2800" dirty="0" smtClean="0"/>
              <a:t>φαίνεται ότι</a:t>
            </a:r>
            <a:r>
              <a:rPr lang="el-GR" sz="2800" dirty="0"/>
              <a:t>:</a:t>
            </a:r>
            <a:endParaRPr lang="en-US" sz="2800" dirty="0" smtClean="0"/>
          </a:p>
          <a:p>
            <a:r>
              <a:rPr lang="el-GR" sz="2800" dirty="0" smtClean="0"/>
              <a:t>οι ατμοσφαιρικοί ρύποι μειώθηκαν εντυπωσιακά </a:t>
            </a:r>
            <a:r>
              <a:rPr lang="el-GR" sz="2800" b="1" dirty="0" smtClean="0"/>
              <a:t>κατά 60% </a:t>
            </a:r>
            <a:r>
              <a:rPr lang="el-GR" sz="2800" dirty="0" smtClean="0"/>
              <a:t>την περίοδο Απριλίου 2020 (Αυστηρό </a:t>
            </a:r>
            <a:r>
              <a:rPr lang="en-US" sz="2800" dirty="0" smtClean="0"/>
              <a:t>Lock Down) </a:t>
            </a:r>
          </a:p>
          <a:p>
            <a:r>
              <a:rPr lang="en-US" sz="2800" dirty="0"/>
              <a:t>o</a:t>
            </a:r>
            <a:r>
              <a:rPr lang="el-GR" sz="2800" dirty="0" smtClean="0"/>
              <a:t>ι ατμοσφαιρικοί ρύποι μειώθηκαν αισθητά, </a:t>
            </a:r>
            <a:r>
              <a:rPr lang="el-GR" sz="2800" b="1" dirty="0" smtClean="0"/>
              <a:t>περίπου 20%, </a:t>
            </a:r>
            <a:r>
              <a:rPr lang="el-GR" sz="2800" dirty="0" smtClean="0"/>
              <a:t>την περίοδο Απριλίου 2021 (Χαλαρό </a:t>
            </a:r>
            <a:r>
              <a:rPr lang="en-US" sz="2800" dirty="0" smtClean="0"/>
              <a:t>Lock Do</a:t>
            </a:r>
            <a:r>
              <a:rPr lang="en-US" sz="2800" dirty="0"/>
              <a:t>w</a:t>
            </a:r>
            <a:r>
              <a:rPr lang="en-US" sz="2800" dirty="0" smtClean="0"/>
              <a:t>n)</a:t>
            </a:r>
            <a:endParaRPr lang="el-GR" sz="2800" dirty="0"/>
          </a:p>
        </p:txBody>
      </p:sp>
    </p:spTree>
    <p:extLst>
      <p:ext uri="{BB962C8B-B14F-4D97-AF65-F5344CB8AC3E}">
        <p14:creationId xmlns:p14="http://schemas.microsoft.com/office/powerpoint/2010/main" val="3014256938"/>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Β΄ Ομάδα</a:t>
            </a:r>
            <a:endParaRPr lang="en-GB" b="1" dirty="0"/>
          </a:p>
        </p:txBody>
      </p:sp>
      <p:sp>
        <p:nvSpPr>
          <p:cNvPr id="3" name="Content Placeholder 2"/>
          <p:cNvSpPr>
            <a:spLocks noGrp="1"/>
          </p:cNvSpPr>
          <p:nvPr>
            <p:ph idx="1"/>
          </p:nvPr>
        </p:nvSpPr>
        <p:spPr>
          <a:xfrm>
            <a:off x="539552" y="1124744"/>
            <a:ext cx="8229600" cy="4824536"/>
          </a:xfrm>
        </p:spPr>
        <p:txBody>
          <a:bodyPr/>
          <a:lstStyle/>
          <a:p>
            <a:pPr marL="0" indent="0">
              <a:buNone/>
            </a:pPr>
            <a:r>
              <a:rPr lang="el-GR" sz="2800" dirty="0" smtClean="0"/>
              <a:t>Από </a:t>
            </a:r>
            <a:r>
              <a:rPr lang="el-GR" sz="2800" dirty="0"/>
              <a:t>τη </a:t>
            </a:r>
            <a:r>
              <a:rPr lang="en-US" sz="2800" b="1" dirty="0"/>
              <a:t>Black Friday</a:t>
            </a:r>
            <a:r>
              <a:rPr lang="en-US" sz="2800" dirty="0"/>
              <a:t> </a:t>
            </a:r>
            <a:r>
              <a:rPr lang="el-GR" sz="2800" dirty="0"/>
              <a:t>στην </a:t>
            </a:r>
            <a:r>
              <a:rPr lang="en-US" sz="2800" b="1" dirty="0">
                <a:solidFill>
                  <a:srgbClr val="00B050"/>
                </a:solidFill>
              </a:rPr>
              <a:t>Green </a:t>
            </a:r>
            <a:r>
              <a:rPr lang="en-US" sz="2800" b="1" dirty="0" smtClean="0">
                <a:solidFill>
                  <a:srgbClr val="00B050"/>
                </a:solidFill>
              </a:rPr>
              <a:t>Friday</a:t>
            </a:r>
            <a:endParaRPr lang="el-GR" sz="2800" b="1" dirty="0" smtClean="0">
              <a:solidFill>
                <a:srgbClr val="00B050"/>
              </a:solidFill>
            </a:endParaRPr>
          </a:p>
          <a:p>
            <a:r>
              <a:rPr lang="el-GR" sz="2800" dirty="0" smtClean="0"/>
              <a:t>Η</a:t>
            </a:r>
            <a:r>
              <a:rPr lang="en-US" sz="2800" dirty="0" smtClean="0"/>
              <a:t> </a:t>
            </a:r>
            <a:r>
              <a:rPr lang="el-GR" sz="2800" dirty="0" smtClean="0"/>
              <a:t>«</a:t>
            </a:r>
            <a:r>
              <a:rPr lang="en-US" sz="2800" dirty="0" smtClean="0"/>
              <a:t>Black Friday</a:t>
            </a:r>
            <a:r>
              <a:rPr lang="el-GR" sz="2800" dirty="0" smtClean="0"/>
              <a:t>»</a:t>
            </a:r>
            <a:r>
              <a:rPr lang="el-GR" sz="2800" dirty="0"/>
              <a:t> (Μαύρη Παρασκευή) είναι το ανεπίσημο όνομα της ημέρας που ακολουθεί την Ημέρα των Ευχαριστιών στις ΗΠΑ, δηλαδή η τέταρτη Παρασκευή του </a:t>
            </a:r>
            <a:r>
              <a:rPr lang="el-GR" sz="2800" dirty="0" smtClean="0"/>
              <a:t>Νοεμβρίου (φέτος 26 Νοεμβρίου) </a:t>
            </a:r>
            <a:endParaRPr lang="el-GR" sz="2800" dirty="0"/>
          </a:p>
          <a:p>
            <a:r>
              <a:rPr lang="el-GR" sz="2800" dirty="0"/>
              <a:t>Η συγκεκριμένη ημέρα έχει θεωρηθεί ως αρχή της περιόδου των χριστουγεννιάτικων αγορών στις ΗΠΑ από τη δεκαετία του 1950, με πολλές επιχειρήσεις να </a:t>
            </a:r>
            <a:r>
              <a:rPr lang="el-GR" sz="2800" dirty="0" smtClean="0"/>
              <a:t>προσφέρουν σημαντικές εκπτώσεις.</a:t>
            </a:r>
            <a:endParaRPr lang="el-GR" sz="2800" dirty="0"/>
          </a:p>
          <a:p>
            <a:pPr marL="0" indent="0">
              <a:buNone/>
            </a:pPr>
            <a:endParaRPr lang="en-US" sz="2800" b="1" dirty="0">
              <a:solidFill>
                <a:srgbClr val="00B050"/>
              </a:solidFill>
            </a:endParaRPr>
          </a:p>
        </p:txBody>
      </p:sp>
    </p:spTree>
    <p:extLst>
      <p:ext uri="{BB962C8B-B14F-4D97-AF65-F5344CB8AC3E}">
        <p14:creationId xmlns:p14="http://schemas.microsoft.com/office/powerpoint/2010/main" val="4035475693"/>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a:t>Από τη </a:t>
            </a:r>
            <a:r>
              <a:rPr lang="en-US" sz="3600" b="1" dirty="0"/>
              <a:t>Black Friday</a:t>
            </a:r>
            <a:r>
              <a:rPr lang="en-US" sz="3600" dirty="0"/>
              <a:t> </a:t>
            </a:r>
            <a:r>
              <a:rPr lang="el-GR" sz="3600" dirty="0"/>
              <a:t>στην </a:t>
            </a:r>
            <a:r>
              <a:rPr lang="en-US" sz="3600" b="1" dirty="0">
                <a:solidFill>
                  <a:srgbClr val="00B050"/>
                </a:solidFill>
              </a:rPr>
              <a:t>Green Friday</a:t>
            </a:r>
            <a:r>
              <a:rPr lang="el-GR" sz="3600" b="1" dirty="0">
                <a:solidFill>
                  <a:srgbClr val="00B050"/>
                </a:solidFill>
              </a:rPr>
              <a:t/>
            </a:r>
            <a:br>
              <a:rPr lang="el-GR" sz="3600" b="1" dirty="0">
                <a:solidFill>
                  <a:srgbClr val="00B050"/>
                </a:solidFill>
              </a:rPr>
            </a:br>
            <a:endParaRPr lang="el-GR" sz="3600" dirty="0"/>
          </a:p>
        </p:txBody>
      </p:sp>
      <p:sp>
        <p:nvSpPr>
          <p:cNvPr id="3" name="Content Placeholder 2"/>
          <p:cNvSpPr>
            <a:spLocks noGrp="1"/>
          </p:cNvSpPr>
          <p:nvPr>
            <p:ph idx="1"/>
          </p:nvPr>
        </p:nvSpPr>
        <p:spPr>
          <a:xfrm>
            <a:off x="457200" y="1124744"/>
            <a:ext cx="8229600" cy="4525963"/>
          </a:xfrm>
        </p:spPr>
        <p:txBody>
          <a:bodyPr/>
          <a:lstStyle/>
          <a:p>
            <a:pPr marL="0" indent="0">
              <a:buNone/>
            </a:pPr>
            <a:r>
              <a:rPr lang="el-GR" sz="2400" dirty="0"/>
              <a:t>Τα τελευταία χρόνια η «</a:t>
            </a:r>
            <a:r>
              <a:rPr lang="en-US" sz="2400" dirty="0"/>
              <a:t>Black Friday</a:t>
            </a:r>
            <a:r>
              <a:rPr lang="el-GR" sz="2400" dirty="0"/>
              <a:t>» υιοθετήθηκε και στην Κύπρο και αυτό γίνεται αντιληπτό από ένα βομβαρδισμό διαφημίσεων στα ΜΜΕ ειδικά κατά το μήνα Νοέμβριο. </a:t>
            </a:r>
            <a:endParaRPr lang="el-GR" sz="2400" dirty="0" smtClean="0"/>
          </a:p>
          <a:p>
            <a:pPr marL="0" indent="0">
              <a:buNone/>
            </a:pPr>
            <a:r>
              <a:rPr lang="el-GR" sz="2400" dirty="0" smtClean="0"/>
              <a:t>Θέλοντας </a:t>
            </a:r>
            <a:r>
              <a:rPr lang="el-GR" sz="2400" dirty="0"/>
              <a:t>να αντισταθούμε στις σειρήνες της </a:t>
            </a:r>
            <a:r>
              <a:rPr lang="el-GR" sz="2400" dirty="0" smtClean="0"/>
              <a:t>κατανάλωσης, </a:t>
            </a:r>
            <a:r>
              <a:rPr lang="el-GR" sz="2400" dirty="0"/>
              <a:t>όχι </a:t>
            </a:r>
            <a:r>
              <a:rPr lang="el-GR" sz="2400" dirty="0" err="1"/>
              <a:t>απορρίπτωντας</a:t>
            </a:r>
            <a:r>
              <a:rPr lang="el-GR" sz="2400" dirty="0"/>
              <a:t> την αλλά με το να γίνουμε </a:t>
            </a:r>
            <a:r>
              <a:rPr lang="el-GR" sz="2400" dirty="0" smtClean="0"/>
              <a:t>υπεύθυνοι καταναλωτές, διανείμαμε </a:t>
            </a:r>
            <a:r>
              <a:rPr lang="el-GR" sz="2400" dirty="0"/>
              <a:t>σε όλους τους </a:t>
            </a:r>
            <a:r>
              <a:rPr lang="el-GR" sz="2400" dirty="0" smtClean="0"/>
              <a:t>μαθητές του Λυκείου μας  </a:t>
            </a:r>
            <a:r>
              <a:rPr lang="el-GR" sz="2400" dirty="0"/>
              <a:t>σχετικό </a:t>
            </a:r>
            <a:r>
              <a:rPr lang="el-GR" sz="2400" dirty="0" smtClean="0"/>
              <a:t>φυλλάδιο, </a:t>
            </a:r>
            <a:r>
              <a:rPr lang="el-GR" sz="2400" dirty="0"/>
              <a:t>που ετοιμάσαμε στα πλαίσια του </a:t>
            </a:r>
            <a:r>
              <a:rPr lang="en-US" sz="2400" dirty="0"/>
              <a:t>PULCHRA</a:t>
            </a:r>
            <a:r>
              <a:rPr lang="el-GR" sz="2400" dirty="0"/>
              <a:t> </a:t>
            </a:r>
            <a:r>
              <a:rPr lang="el-GR" sz="2400" dirty="0" smtClean="0"/>
              <a:t>. Στο πληροφοριακό φυλλάδιο τονίσαμε:</a:t>
            </a:r>
          </a:p>
          <a:p>
            <a:r>
              <a:rPr lang="el-GR" sz="2400" b="1" dirty="0" smtClean="0">
                <a:solidFill>
                  <a:srgbClr val="00B050"/>
                </a:solidFill>
              </a:rPr>
              <a:t>Ποια είναι τα χαρακτηριστικά του υπεύθυνου καταναλωτή  καταναλωτή.</a:t>
            </a:r>
          </a:p>
          <a:p>
            <a:r>
              <a:rPr lang="el-GR" sz="2400" b="1" dirty="0" smtClean="0">
                <a:solidFill>
                  <a:srgbClr val="00B050"/>
                </a:solidFill>
              </a:rPr>
              <a:t>Τι πρέπει να προσέχουμε ως καταναλωτές.</a:t>
            </a:r>
          </a:p>
          <a:p>
            <a:pPr marL="0" indent="0">
              <a:buNone/>
            </a:pPr>
            <a:r>
              <a:rPr lang="el-GR" sz="2400" dirty="0" smtClean="0"/>
              <a:t> </a:t>
            </a:r>
            <a:endParaRPr lang="el-GR" sz="2400" dirty="0"/>
          </a:p>
          <a:p>
            <a:pPr marL="0" indent="0">
              <a:buNone/>
            </a:pPr>
            <a:endParaRPr lang="el-GR" sz="2400" dirty="0"/>
          </a:p>
        </p:txBody>
      </p:sp>
    </p:spTree>
    <p:extLst>
      <p:ext uri="{BB962C8B-B14F-4D97-AF65-F5344CB8AC3E}">
        <p14:creationId xmlns:p14="http://schemas.microsoft.com/office/powerpoint/2010/main" val="1491927773"/>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6" y="35947"/>
            <a:ext cx="9135324" cy="6822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2692889"/>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161671"/>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5760"/>
            <a:ext cx="8568952" cy="1143000"/>
          </a:xfrm>
        </p:spPr>
        <p:txBody>
          <a:bodyPr/>
          <a:lstStyle/>
          <a:p>
            <a:r>
              <a:rPr lang="el-GR" sz="3600" b="1" dirty="0"/>
              <a:t>Μελετώ το παρόν </a:t>
            </a:r>
            <a:r>
              <a:rPr lang="el-GR" sz="3600" b="1" dirty="0" smtClean="0"/>
              <a:t>προετοιμάζω </a:t>
            </a:r>
            <a:r>
              <a:rPr lang="el-GR" sz="3600" b="1" dirty="0"/>
              <a:t>το  μέλλον</a:t>
            </a:r>
          </a:p>
        </p:txBody>
      </p:sp>
      <p:sp>
        <p:nvSpPr>
          <p:cNvPr id="3" name="Content Placeholder 2"/>
          <p:cNvSpPr>
            <a:spLocks noGrp="1"/>
          </p:cNvSpPr>
          <p:nvPr>
            <p:ph idx="1"/>
          </p:nvPr>
        </p:nvSpPr>
        <p:spPr>
          <a:xfrm>
            <a:off x="179512" y="1052736"/>
            <a:ext cx="8748464" cy="4896544"/>
          </a:xfrm>
        </p:spPr>
        <p:txBody>
          <a:bodyPr/>
          <a:lstStyle/>
          <a:p>
            <a:pPr marL="0" indent="0">
              <a:buNone/>
            </a:pPr>
            <a:r>
              <a:rPr lang="el-GR" b="1" u="sng" dirty="0" smtClean="0"/>
              <a:t>Συμμετέχοντες εκπαιδευτικοί 2020-2022</a:t>
            </a:r>
          </a:p>
          <a:p>
            <a:r>
              <a:rPr lang="en-US" b="1" dirty="0"/>
              <a:t>Supervisor: </a:t>
            </a:r>
            <a:r>
              <a:rPr lang="el-GR" sz="2800" dirty="0"/>
              <a:t>Έλενα Αναστασιάδη</a:t>
            </a:r>
            <a:r>
              <a:rPr lang="en-GB" sz="2800" dirty="0"/>
              <a:t> (</a:t>
            </a:r>
            <a:r>
              <a:rPr lang="el-GR" sz="2800" dirty="0"/>
              <a:t>ΒΔΑ</a:t>
            </a:r>
            <a:r>
              <a:rPr lang="en-GB" sz="2800" dirty="0"/>
              <a:t>)</a:t>
            </a:r>
            <a:endParaRPr lang="el-GR" sz="2800" dirty="0"/>
          </a:p>
          <a:p>
            <a:r>
              <a:rPr lang="en-US" b="1" dirty="0"/>
              <a:t>Mentor</a:t>
            </a:r>
            <a:r>
              <a:rPr lang="el-GR" b="1" dirty="0"/>
              <a:t>: </a:t>
            </a:r>
            <a:r>
              <a:rPr lang="el-GR" sz="2800" dirty="0"/>
              <a:t>π. Αναστάσιος Ισαάκ (Βιολόγος</a:t>
            </a:r>
            <a:r>
              <a:rPr lang="el-GR" sz="2800" dirty="0" smtClean="0"/>
              <a:t>),</a:t>
            </a:r>
          </a:p>
          <a:p>
            <a:r>
              <a:rPr lang="en-US" b="1" dirty="0" smtClean="0"/>
              <a:t>Science </a:t>
            </a:r>
            <a:r>
              <a:rPr lang="en-US" b="1" dirty="0"/>
              <a:t>Reporter Mentor</a:t>
            </a:r>
            <a:r>
              <a:rPr lang="el-GR" b="1" dirty="0"/>
              <a:t>: </a:t>
            </a:r>
            <a:r>
              <a:rPr lang="el-GR" sz="2800" dirty="0"/>
              <a:t>Φώτος </a:t>
            </a:r>
            <a:r>
              <a:rPr lang="el-GR" sz="2800" dirty="0" err="1" smtClean="0"/>
              <a:t>Χατζηαναστάσης</a:t>
            </a:r>
            <a:r>
              <a:rPr lang="el-GR" sz="2800" dirty="0" smtClean="0"/>
              <a:t> </a:t>
            </a:r>
            <a:r>
              <a:rPr lang="el-GR" sz="2800" dirty="0"/>
              <a:t>(Τεχνολόγος), Έλενα </a:t>
            </a:r>
            <a:r>
              <a:rPr lang="el-GR" sz="2800" dirty="0" err="1" smtClean="0"/>
              <a:t>Β</a:t>
            </a:r>
            <a:r>
              <a:rPr lang="el-GR" sz="2800" dirty="0" err="1"/>
              <a:t>ά</a:t>
            </a:r>
            <a:r>
              <a:rPr lang="el-GR" sz="2800" dirty="0" err="1" smtClean="0"/>
              <a:t>κκου</a:t>
            </a:r>
            <a:r>
              <a:rPr lang="el-GR" sz="2800" dirty="0" smtClean="0"/>
              <a:t> </a:t>
            </a:r>
            <a:r>
              <a:rPr lang="el-GR" sz="2800" dirty="0"/>
              <a:t>(Φυσικός</a:t>
            </a:r>
            <a:r>
              <a:rPr lang="el-GR" sz="2800" dirty="0" smtClean="0"/>
              <a:t>)</a:t>
            </a:r>
            <a:r>
              <a:rPr lang="el-GR" sz="2800" dirty="0"/>
              <a:t> </a:t>
            </a:r>
          </a:p>
          <a:p>
            <a:pPr marL="0" indent="0">
              <a:buNone/>
            </a:pPr>
            <a:r>
              <a:rPr lang="el-GR" b="1" u="sng" dirty="0" smtClean="0"/>
              <a:t>Συμμετέχοντες εκπαιδευτικοί 2020-2021</a:t>
            </a:r>
            <a:endParaRPr lang="el-GR" b="1" u="sng" dirty="0"/>
          </a:p>
          <a:p>
            <a:pPr marL="0" indent="0">
              <a:buNone/>
            </a:pPr>
            <a:r>
              <a:rPr lang="el-GR" sz="2800" dirty="0" smtClean="0"/>
              <a:t>   Λευκή </a:t>
            </a:r>
            <a:r>
              <a:rPr lang="el-GR" sz="2800" dirty="0" err="1"/>
              <a:t>Πουμπουρή</a:t>
            </a:r>
            <a:r>
              <a:rPr lang="el-GR" sz="2800" dirty="0"/>
              <a:t> (Φιλόλογος</a:t>
            </a:r>
            <a:r>
              <a:rPr lang="el-GR" sz="2800" dirty="0" smtClean="0"/>
              <a:t>)</a:t>
            </a:r>
            <a:endParaRPr lang="en-US" sz="2800" dirty="0" smtClean="0"/>
          </a:p>
          <a:p>
            <a:pPr marL="0" indent="0">
              <a:buNone/>
            </a:pPr>
            <a:r>
              <a:rPr lang="el-GR" sz="2800" dirty="0" smtClean="0"/>
              <a:t>   Μαρία   Αλκιβιάδη </a:t>
            </a:r>
            <a:r>
              <a:rPr lang="el-GR" sz="2800" dirty="0"/>
              <a:t>(</a:t>
            </a:r>
            <a:r>
              <a:rPr lang="el-GR" sz="2800" dirty="0" smtClean="0"/>
              <a:t>Χημικός</a:t>
            </a:r>
            <a:r>
              <a:rPr lang="en-US" sz="2800" dirty="0" smtClean="0"/>
              <a:t>)</a:t>
            </a:r>
            <a:endParaRPr lang="el-GR" sz="2800" dirty="0"/>
          </a:p>
        </p:txBody>
      </p:sp>
    </p:spTree>
    <p:extLst>
      <p:ext uri="{BB962C8B-B14F-4D97-AF65-F5344CB8AC3E}">
        <p14:creationId xmlns:p14="http://schemas.microsoft.com/office/powerpoint/2010/main" val="455557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Γ</a:t>
            </a:r>
            <a:r>
              <a:rPr lang="el-GR" b="1" dirty="0" smtClean="0"/>
              <a:t>΄ Ομάδα:</a:t>
            </a:r>
            <a:endParaRPr lang="en-GB" dirty="0"/>
          </a:p>
        </p:txBody>
      </p:sp>
      <p:sp>
        <p:nvSpPr>
          <p:cNvPr id="3" name="Content Placeholder 2"/>
          <p:cNvSpPr>
            <a:spLocks noGrp="1"/>
          </p:cNvSpPr>
          <p:nvPr>
            <p:ph idx="1"/>
          </p:nvPr>
        </p:nvSpPr>
        <p:spPr>
          <a:xfrm>
            <a:off x="457200" y="1340768"/>
            <a:ext cx="8229600" cy="4525963"/>
          </a:xfrm>
        </p:spPr>
        <p:txBody>
          <a:bodyPr/>
          <a:lstStyle/>
          <a:p>
            <a:pPr marL="0" indent="0">
              <a:buNone/>
            </a:pPr>
            <a:r>
              <a:rPr lang="el-GR" dirty="0" smtClean="0"/>
              <a:t>Το </a:t>
            </a:r>
            <a:r>
              <a:rPr lang="el-GR" dirty="0"/>
              <a:t>οικολογικό αποτύπωμα των μαθητών του σχολείου </a:t>
            </a:r>
            <a:r>
              <a:rPr lang="el-GR" dirty="0" smtClean="0"/>
              <a:t>μας</a:t>
            </a:r>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916831"/>
            <a:ext cx="4392488" cy="420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211806"/>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ja-JP" dirty="0">
                <a:solidFill>
                  <a:srgbClr val="008000"/>
                </a:solidFill>
                <a:latin typeface="Cambria" pitchFamily="18" charset="0"/>
                <a:ea typeface="Times New Roman" pitchFamily="18" charset="0"/>
                <a:cs typeface="Segoe UI" pitchFamily="34" charset="0"/>
              </a:rPr>
              <a:t>Οικολογικό Αποτύπωμα</a:t>
            </a:r>
            <a:endParaRPr lang="el-GR" dirty="0"/>
          </a:p>
        </p:txBody>
      </p:sp>
      <p:graphicFrame>
        <p:nvGraphicFramePr>
          <p:cNvPr id="4" name="Diagram 3"/>
          <p:cNvGraphicFramePr/>
          <p:nvPr>
            <p:extLst>
              <p:ext uri="{D42A27DB-BD31-4B8C-83A1-F6EECF244321}">
                <p14:modId xmlns:p14="http://schemas.microsoft.com/office/powerpoint/2010/main" val="344673805"/>
              </p:ext>
            </p:extLst>
          </p:nvPr>
        </p:nvGraphicFramePr>
        <p:xfrm>
          <a:off x="612032" y="3717032"/>
          <a:ext cx="7992416"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908720"/>
            <a:ext cx="2808312" cy="27675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9" name="Rectangle 8"/>
          <p:cNvSpPr/>
          <p:nvPr/>
        </p:nvSpPr>
        <p:spPr>
          <a:xfrm>
            <a:off x="395535" y="1186648"/>
            <a:ext cx="5976665" cy="2677656"/>
          </a:xfrm>
          <a:prstGeom prst="rect">
            <a:avLst/>
          </a:prstGeom>
          <a:solidFill>
            <a:schemeClr val="accent1"/>
          </a:solidFill>
        </p:spPr>
        <p:txBody>
          <a:bodyPr wrap="square">
            <a:spAutoFit/>
          </a:bodyPr>
          <a:lstStyle/>
          <a:p>
            <a:r>
              <a:rPr lang="el-GR" sz="2800" dirty="0"/>
              <a:t>Το </a:t>
            </a:r>
            <a:r>
              <a:rPr lang="el-GR" sz="2800" b="1" dirty="0">
                <a:solidFill>
                  <a:srgbClr val="00B050"/>
                </a:solidFill>
              </a:rPr>
              <a:t>οικολογικό αποτύπωμα </a:t>
            </a:r>
            <a:r>
              <a:rPr lang="el-GR" sz="2800" dirty="0"/>
              <a:t>αποτελεί το μέτρο της κατανάλωσης των φυσικών πόρων από κάποιον ανθρώπινο πληθυσμό, σύμφωνα με τον τρόπο ζωής, τις συνήθειες και την τεχνολογία που χρησιμοποιεί. 	</a:t>
            </a:r>
          </a:p>
        </p:txBody>
      </p:sp>
    </p:spTree>
    <p:extLst>
      <p:ext uri="{BB962C8B-B14F-4D97-AF65-F5344CB8AC3E}">
        <p14:creationId xmlns:p14="http://schemas.microsoft.com/office/powerpoint/2010/main" val="4244895128"/>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269776"/>
            <a:ext cx="8229600" cy="1143000"/>
          </a:xfrm>
        </p:spPr>
        <p:txBody>
          <a:bodyPr/>
          <a:lstStyle/>
          <a:p>
            <a:r>
              <a:rPr lang="el-GR" sz="3300" b="1" dirty="0" smtClean="0"/>
              <a:t>Πώς υπολογίζω το οικολογικό αποτύπωμα;</a:t>
            </a:r>
            <a:endParaRPr lang="el-GR" sz="3300" b="1" dirty="0"/>
          </a:p>
        </p:txBody>
      </p:sp>
      <p:sp>
        <p:nvSpPr>
          <p:cNvPr id="3" name="Content Placeholder 2"/>
          <p:cNvSpPr>
            <a:spLocks noGrp="1"/>
          </p:cNvSpPr>
          <p:nvPr>
            <p:ph idx="1"/>
          </p:nvPr>
        </p:nvSpPr>
        <p:spPr>
          <a:xfrm>
            <a:off x="457200" y="1196752"/>
            <a:ext cx="8229600" cy="4896544"/>
          </a:xfrm>
        </p:spPr>
        <p:txBody>
          <a:bodyPr/>
          <a:lstStyle/>
          <a:p>
            <a:pPr marL="0" indent="0">
              <a:buNone/>
            </a:pPr>
            <a:r>
              <a:rPr lang="el-GR" sz="2400" dirty="0" smtClean="0"/>
              <a:t>Υπάρχουν </a:t>
            </a:r>
            <a:r>
              <a:rPr lang="el-GR" sz="2400" u="sng" dirty="0" smtClean="0"/>
              <a:t>έτοιμες εφαρμογές στο διαδίκτυο </a:t>
            </a:r>
            <a:r>
              <a:rPr lang="el-GR" sz="2400" dirty="0" smtClean="0"/>
              <a:t>που χρησιμοποιούν συγκεκριμένες παραμέτρους και υπολογίζουν το οικολογικό μας αποτύπωμα σε </a:t>
            </a:r>
            <a:r>
              <a:rPr lang="el-GR" sz="2400" b="1" dirty="0" smtClean="0"/>
              <a:t>παγκόσμια εκτάρια</a:t>
            </a:r>
            <a:r>
              <a:rPr lang="el-GR" sz="2400" dirty="0" smtClean="0"/>
              <a:t>. Ταυτόχρονα οι εφαρμογές υπολογίζουν πόσοι πλανήτες όμοιοι με τη γη χρειάζονται για να θρέψουν παρόμοια άτομα με εμάς.  Χρησιμοποιήσαμε την εφαρμογή από το διαδικτυακό τόπο: </a:t>
            </a:r>
            <a:r>
              <a:rPr lang="en-US" sz="2400" b="1" dirty="0" smtClean="0">
                <a:solidFill>
                  <a:schemeClr val="tx2">
                    <a:lumMod val="75000"/>
                  </a:schemeClr>
                </a:solidFill>
              </a:rPr>
              <a:t>ecologicalfootprint.com</a:t>
            </a:r>
            <a:endParaRPr lang="el-GR" sz="2400" b="1" dirty="0" smtClean="0">
              <a:solidFill>
                <a:schemeClr val="tx2">
                  <a:lumMod val="75000"/>
                </a:schemeClr>
              </a:solidFill>
            </a:endParaRPr>
          </a:p>
          <a:p>
            <a:pPr marL="0" indent="0">
              <a:buNone/>
            </a:pPr>
            <a:r>
              <a:rPr lang="el-GR" sz="2400" dirty="0"/>
              <a:t>Ένα παγκόσμιο εκτάριο είναι μια κοινή μονάδα που περιλαμβάνει τη μέση παραγωγικότητα όλης της βιολογικά παραγωγικής χερσαίας και θαλάσσιας περιοχής στον κόσμο σε ένα δεδομένο έτος. Οι βιολογικά παραγωγικές περιοχές περιλαμβάνουν καλλιεργήσιμες εκτάσεις, δάση και ψαρότοπους και δεν περιλαμβάνουν ερήμους, παγετώνες και τον ανοιχτό ωκεανό.</a:t>
            </a:r>
          </a:p>
        </p:txBody>
      </p:sp>
    </p:spTree>
    <p:extLst>
      <p:ext uri="{BB962C8B-B14F-4D97-AF65-F5344CB8AC3E}">
        <p14:creationId xmlns:p14="http://schemas.microsoft.com/office/powerpoint/2010/main" val="2832396515"/>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0"/>
            <a:ext cx="9010650" cy="671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213272"/>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44624"/>
            <a:ext cx="8229600" cy="1143000"/>
          </a:xfrm>
        </p:spPr>
        <p:txBody>
          <a:bodyPr/>
          <a:lstStyle/>
          <a:p>
            <a:r>
              <a:rPr lang="el-GR" sz="2800" b="1" dirty="0" smtClean="0"/>
              <a:t>Μια τυχαία καταγραφή του οικολογικού αποτυπώματος σε </a:t>
            </a:r>
            <a:r>
              <a:rPr lang="en-US" sz="2800" b="1" dirty="0" smtClean="0"/>
              <a:t>35</a:t>
            </a:r>
            <a:r>
              <a:rPr lang="el-GR" sz="2800" b="1" dirty="0" smtClean="0"/>
              <a:t> </a:t>
            </a:r>
            <a:r>
              <a:rPr lang="el-GR" sz="2800" b="1" dirty="0"/>
              <a:t> </a:t>
            </a:r>
            <a:r>
              <a:rPr lang="el-GR" sz="2800" b="1" dirty="0" smtClean="0"/>
              <a:t>μαθητές της Β΄ Λυκείου έδειξε:</a:t>
            </a:r>
            <a:endParaRPr lang="el-GR" sz="2800" b="1" dirty="0"/>
          </a:p>
        </p:txBody>
      </p:sp>
      <p:sp>
        <p:nvSpPr>
          <p:cNvPr id="5" name="TextBox 4"/>
          <p:cNvSpPr txBox="1"/>
          <p:nvPr/>
        </p:nvSpPr>
        <p:spPr>
          <a:xfrm>
            <a:off x="5292080" y="1033477"/>
            <a:ext cx="3456384" cy="3323987"/>
          </a:xfrm>
          <a:prstGeom prst="rect">
            <a:avLst/>
          </a:prstGeom>
          <a:noFill/>
        </p:spPr>
        <p:txBody>
          <a:bodyPr wrap="square" rtlCol="0">
            <a:spAutoFit/>
          </a:bodyPr>
          <a:lstStyle/>
          <a:p>
            <a:pPr algn="ctr"/>
            <a:r>
              <a:rPr lang="el-GR" sz="3600" b="1" dirty="0" smtClean="0"/>
              <a:t> </a:t>
            </a:r>
            <a:r>
              <a:rPr lang="el-GR" sz="3600" b="1" dirty="0" err="1" smtClean="0">
                <a:solidFill>
                  <a:srgbClr val="00B050"/>
                </a:solidFill>
              </a:rPr>
              <a:t>Αειφορικό</a:t>
            </a:r>
            <a:r>
              <a:rPr lang="el-GR" sz="3600" b="1" dirty="0" smtClean="0">
                <a:solidFill>
                  <a:srgbClr val="00B050"/>
                </a:solidFill>
              </a:rPr>
              <a:t> αποτύπωμα</a:t>
            </a:r>
          </a:p>
          <a:p>
            <a:pPr algn="ctr"/>
            <a:endParaRPr lang="el-GR" b="1" dirty="0"/>
          </a:p>
          <a:p>
            <a:pPr algn="ctr"/>
            <a:r>
              <a:rPr lang="el-GR" sz="2800" b="1" dirty="0">
                <a:solidFill>
                  <a:schemeClr val="tx2"/>
                </a:solidFill>
              </a:rPr>
              <a:t>1.7 εκτάρια/ </a:t>
            </a:r>
            <a:r>
              <a:rPr lang="el-GR" sz="2800" b="1" dirty="0" smtClean="0">
                <a:solidFill>
                  <a:schemeClr val="tx2"/>
                </a:solidFill>
              </a:rPr>
              <a:t>άτομο</a:t>
            </a:r>
          </a:p>
          <a:p>
            <a:pPr algn="ctr"/>
            <a:r>
              <a:rPr lang="el-GR" sz="2800" b="1" dirty="0"/>
              <a:t>απαιτούνται </a:t>
            </a:r>
          </a:p>
          <a:p>
            <a:pPr algn="ctr"/>
            <a:r>
              <a:rPr lang="el-GR" sz="2800" b="1" dirty="0" smtClean="0">
                <a:solidFill>
                  <a:schemeClr val="tx2"/>
                </a:solidFill>
              </a:rPr>
              <a:t>1 </a:t>
            </a:r>
            <a:r>
              <a:rPr lang="el-GR" sz="2800" b="1" dirty="0">
                <a:solidFill>
                  <a:schemeClr val="tx2"/>
                </a:solidFill>
              </a:rPr>
              <a:t>πλανήτης γη</a:t>
            </a:r>
          </a:p>
          <a:p>
            <a:pPr algn="ctr"/>
            <a:endParaRPr lang="el-GR" b="1" dirty="0"/>
          </a:p>
          <a:p>
            <a:pPr algn="ctr"/>
            <a:r>
              <a:rPr lang="el-GR" b="1" dirty="0" smtClean="0"/>
              <a:t>     </a:t>
            </a:r>
            <a:endParaRPr lang="el-GR" b="1" dirty="0"/>
          </a:p>
        </p:txBody>
      </p:sp>
      <p:sp>
        <p:nvSpPr>
          <p:cNvPr id="7" name="TextBox 6"/>
          <p:cNvSpPr txBox="1"/>
          <p:nvPr/>
        </p:nvSpPr>
        <p:spPr>
          <a:xfrm>
            <a:off x="449305" y="1052736"/>
            <a:ext cx="3618639" cy="6093976"/>
          </a:xfrm>
          <a:prstGeom prst="rect">
            <a:avLst/>
          </a:prstGeom>
          <a:noFill/>
        </p:spPr>
        <p:txBody>
          <a:bodyPr wrap="square" rtlCol="0">
            <a:spAutoFit/>
          </a:bodyPr>
          <a:lstStyle/>
          <a:p>
            <a:pPr algn="ctr"/>
            <a:r>
              <a:rPr lang="el-GR" sz="3600" b="1" dirty="0" smtClean="0">
                <a:solidFill>
                  <a:srgbClr val="C00000"/>
                </a:solidFill>
              </a:rPr>
              <a:t>Μαθητικό αποτύπωμα</a:t>
            </a:r>
          </a:p>
          <a:p>
            <a:pPr algn="ctr"/>
            <a:endParaRPr lang="el-GR" b="1" dirty="0"/>
          </a:p>
          <a:p>
            <a:pPr algn="ctr"/>
            <a:r>
              <a:rPr lang="el-GR" sz="2800" b="1" dirty="0" smtClean="0">
                <a:solidFill>
                  <a:schemeClr val="tx2"/>
                </a:solidFill>
              </a:rPr>
              <a:t>3.</a:t>
            </a:r>
            <a:r>
              <a:rPr lang="en-US" sz="2800" b="1" dirty="0" smtClean="0">
                <a:solidFill>
                  <a:schemeClr val="tx2"/>
                </a:solidFill>
              </a:rPr>
              <a:t>09</a:t>
            </a:r>
            <a:r>
              <a:rPr lang="el-GR" sz="2800" b="1" dirty="0" smtClean="0">
                <a:solidFill>
                  <a:schemeClr val="tx2"/>
                </a:solidFill>
              </a:rPr>
              <a:t> εκτάρια/ μαθητή</a:t>
            </a:r>
          </a:p>
          <a:p>
            <a:pPr algn="ctr"/>
            <a:r>
              <a:rPr lang="el-GR" sz="2800" b="1" dirty="0" smtClean="0"/>
              <a:t>απαιτούνται </a:t>
            </a:r>
            <a:endParaRPr lang="el-GR" sz="2800" b="1" dirty="0"/>
          </a:p>
          <a:p>
            <a:pPr algn="ctr"/>
            <a:r>
              <a:rPr lang="el-GR" sz="2800" b="1" dirty="0" smtClean="0">
                <a:solidFill>
                  <a:schemeClr val="tx2"/>
                </a:solidFill>
              </a:rPr>
              <a:t>1,75 πλανήτης γη</a:t>
            </a:r>
          </a:p>
          <a:p>
            <a:pPr algn="ctr"/>
            <a:endParaRPr lang="el-GR" b="1" dirty="0"/>
          </a:p>
          <a:p>
            <a:pPr algn="ctr"/>
            <a:endParaRPr lang="el-GR" b="1" dirty="0" smtClean="0"/>
          </a:p>
          <a:p>
            <a:pPr algn="ctr"/>
            <a:endParaRPr lang="el-GR" b="1" dirty="0"/>
          </a:p>
          <a:p>
            <a:pPr algn="ctr"/>
            <a:endParaRPr lang="el-GR" b="1" dirty="0" smtClean="0"/>
          </a:p>
          <a:p>
            <a:pPr algn="ctr"/>
            <a:endParaRPr lang="el-GR" b="1" dirty="0"/>
          </a:p>
          <a:p>
            <a:pPr algn="ctr"/>
            <a:endParaRPr lang="el-GR" b="1" dirty="0" smtClean="0"/>
          </a:p>
          <a:p>
            <a:pPr algn="ctr"/>
            <a:endParaRPr lang="el-GR" b="1" dirty="0"/>
          </a:p>
          <a:p>
            <a:pPr algn="ctr"/>
            <a:endParaRPr lang="el-GR" b="1" dirty="0" smtClean="0"/>
          </a:p>
          <a:p>
            <a:pPr algn="ctr"/>
            <a:endParaRPr lang="el-GR" b="1" dirty="0"/>
          </a:p>
          <a:p>
            <a:pPr algn="ctr"/>
            <a:endParaRPr lang="el-GR" b="1" dirty="0" smtClean="0"/>
          </a:p>
          <a:p>
            <a:pPr algn="ctr"/>
            <a:endParaRPr lang="el-GR" b="1" dirty="0"/>
          </a:p>
          <a:p>
            <a:pPr algn="ctr"/>
            <a:endParaRPr lang="el-GR" b="1" dirty="0"/>
          </a:p>
        </p:txBody>
      </p:sp>
      <p:sp>
        <p:nvSpPr>
          <p:cNvPr id="6" name="AutoShape 4" descr="GLOBE Home Page - GLOBE.go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933056"/>
            <a:ext cx="194421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7" descr="GLOBE Home Page - GLOBE.gov"/>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933056"/>
            <a:ext cx="194421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933056"/>
            <a:ext cx="194421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e 3"/>
          <p:cNvSpPr/>
          <p:nvPr/>
        </p:nvSpPr>
        <p:spPr>
          <a:xfrm>
            <a:off x="2411760" y="3933056"/>
            <a:ext cx="1656184" cy="1800200"/>
          </a:xfrm>
          <a:prstGeom prst="pie">
            <a:avLst>
              <a:gd name="adj1" fmla="val 0"/>
              <a:gd name="adj2" fmla="val 540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988125331"/>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Δ΄ </a:t>
            </a:r>
            <a:r>
              <a:rPr lang="el-GR" b="1" dirty="0" smtClean="0"/>
              <a:t>Ομάδα</a:t>
            </a:r>
            <a:r>
              <a:rPr lang="el-GR" b="1" dirty="0"/>
              <a:t/>
            </a:r>
            <a:br>
              <a:rPr lang="el-GR" b="1" dirty="0"/>
            </a:br>
            <a:endParaRPr lang="en-GB" dirty="0"/>
          </a:p>
        </p:txBody>
      </p:sp>
      <p:sp>
        <p:nvSpPr>
          <p:cNvPr id="3" name="Content Placeholder 2"/>
          <p:cNvSpPr>
            <a:spLocks noGrp="1"/>
          </p:cNvSpPr>
          <p:nvPr>
            <p:ph idx="1"/>
          </p:nvPr>
        </p:nvSpPr>
        <p:spPr/>
        <p:txBody>
          <a:bodyPr/>
          <a:lstStyle/>
          <a:p>
            <a:pPr marL="0" indent="0">
              <a:buNone/>
            </a:pPr>
            <a:r>
              <a:rPr lang="el-GR" dirty="0" smtClean="0"/>
              <a:t>Ένας </a:t>
            </a:r>
            <a:r>
              <a:rPr lang="el-GR" dirty="0"/>
              <a:t>αντισυμβατικός κήπος παραγωγής </a:t>
            </a:r>
            <a:r>
              <a:rPr lang="el-GR" dirty="0" err="1"/>
              <a:t>φυτοπολλαπλασιαστικού</a:t>
            </a:r>
            <a:r>
              <a:rPr lang="el-GR" dirty="0"/>
              <a:t> υλικού στο σχολείο </a:t>
            </a:r>
            <a:r>
              <a:rPr lang="el-GR" dirty="0" smtClean="0"/>
              <a:t>μας.</a:t>
            </a:r>
          </a:p>
          <a:p>
            <a:pPr marL="0" indent="0">
              <a:buNone/>
            </a:pPr>
            <a:r>
              <a:rPr lang="el-GR" dirty="0" smtClean="0"/>
              <a:t>Είναι στα σκαριά η κατασκευή </a:t>
            </a:r>
            <a:r>
              <a:rPr lang="el-GR" dirty="0" err="1" smtClean="0"/>
              <a:t>δικτυοκήπιου</a:t>
            </a:r>
            <a:r>
              <a:rPr lang="el-GR" dirty="0" smtClean="0"/>
              <a:t> με τη βοήθεια του συνδέσμου γονέων!</a:t>
            </a:r>
          </a:p>
          <a:p>
            <a:pPr marL="0" indent="0">
              <a:buNone/>
            </a:pPr>
            <a:endParaRPr lang="en-GB" dirty="0"/>
          </a:p>
        </p:txBody>
      </p:sp>
    </p:spTree>
    <p:extLst>
      <p:ext uri="{BB962C8B-B14F-4D97-AF65-F5344CB8AC3E}">
        <p14:creationId xmlns:p14="http://schemas.microsoft.com/office/powerpoint/2010/main" val="1113952385"/>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4" name="Picture 3"/>
          <p:cNvPicPr>
            <a:picLocks noChangeAspect="1"/>
          </p:cNvPicPr>
          <p:nvPr/>
        </p:nvPicPr>
        <p:blipFill>
          <a:blip r:embed="rId2"/>
          <a:stretch>
            <a:fillRect/>
          </a:stretch>
        </p:blipFill>
        <p:spPr>
          <a:xfrm>
            <a:off x="12290" y="0"/>
            <a:ext cx="9131709" cy="6126163"/>
          </a:xfrm>
          <a:prstGeom prst="rect">
            <a:avLst/>
          </a:prstGeom>
        </p:spPr>
      </p:pic>
    </p:spTree>
    <p:extLst>
      <p:ext uri="{BB962C8B-B14F-4D97-AF65-F5344CB8AC3E}">
        <p14:creationId xmlns:p14="http://schemas.microsoft.com/office/powerpoint/2010/main" val="3311079326"/>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
            <a:ext cx="9144000" cy="6126163"/>
          </a:xfrm>
          <a:prstGeom prst="rect">
            <a:avLst/>
          </a:prstGeom>
        </p:spPr>
      </p:pic>
    </p:spTree>
    <p:extLst>
      <p:ext uri="{BB962C8B-B14F-4D97-AF65-F5344CB8AC3E}">
        <p14:creationId xmlns:p14="http://schemas.microsoft.com/office/powerpoint/2010/main" val="3088898966"/>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Τα υλικά για τον αντισυμβατικό κήπο</a:t>
            </a:r>
            <a:endParaRPr lang="en-GB" sz="3600" dirty="0"/>
          </a:p>
        </p:txBody>
      </p:sp>
      <p:sp>
        <p:nvSpPr>
          <p:cNvPr id="3" name="Content Placeholder 2"/>
          <p:cNvSpPr>
            <a:spLocks noGrp="1"/>
          </p:cNvSpPr>
          <p:nvPr>
            <p:ph idx="1"/>
          </p:nvPr>
        </p:nvSpPr>
        <p:spPr>
          <a:xfrm>
            <a:off x="349696" y="5157192"/>
            <a:ext cx="8686800" cy="536923"/>
          </a:xfrm>
        </p:spPr>
        <p:txBody>
          <a:bodyPr/>
          <a:lstStyle/>
          <a:p>
            <a:pPr marL="0" indent="0">
              <a:buNone/>
            </a:pPr>
            <a:r>
              <a:rPr lang="el-GR" sz="2800" b="1" dirty="0" smtClean="0"/>
              <a:t>Περιμένουμε τον κ. Φίλιππο να κόψει τις ελιές και να βγάλει το λάδι και μετά να μας στήσει το </a:t>
            </a:r>
            <a:r>
              <a:rPr lang="el-GR" sz="2800" b="1" smtClean="0"/>
              <a:t>δικτυοκήπιο</a:t>
            </a:r>
            <a:r>
              <a:rPr lang="el-GR" sz="2800" b="1" dirty="0" smtClean="0"/>
              <a:t>!</a:t>
            </a:r>
            <a:endParaRPr lang="en-GB" sz="2800" b="1" dirty="0"/>
          </a:p>
        </p:txBody>
      </p:sp>
      <p:pic>
        <p:nvPicPr>
          <p:cNvPr id="4" name="Picture 3"/>
          <p:cNvPicPr>
            <a:picLocks noChangeAspect="1"/>
          </p:cNvPicPr>
          <p:nvPr/>
        </p:nvPicPr>
        <p:blipFill>
          <a:blip r:embed="rId2"/>
          <a:stretch>
            <a:fillRect/>
          </a:stretch>
        </p:blipFill>
        <p:spPr>
          <a:xfrm>
            <a:off x="0" y="930865"/>
            <a:ext cx="9144000" cy="4226327"/>
          </a:xfrm>
          <a:prstGeom prst="rect">
            <a:avLst/>
          </a:prstGeom>
        </p:spPr>
      </p:pic>
    </p:spTree>
    <p:extLst>
      <p:ext uri="{BB962C8B-B14F-4D97-AF65-F5344CB8AC3E}">
        <p14:creationId xmlns:p14="http://schemas.microsoft.com/office/powerpoint/2010/main" val="988509438"/>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txBox="1">
            <a:spLocks/>
          </p:cNvSpPr>
          <p:nvPr/>
        </p:nvSpPr>
        <p:spPr>
          <a:xfrm>
            <a:off x="900113" y="620688"/>
            <a:ext cx="7772400" cy="746125"/>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Bef>
                <a:spcPts val="0"/>
              </a:spcBef>
              <a:defRPr/>
            </a:pPr>
            <a:r>
              <a:rPr lang="en-GB" sz="4000" dirty="0">
                <a:solidFill>
                  <a:srgbClr val="0070C0"/>
                </a:solidFill>
              </a:rPr>
              <a:t> </a:t>
            </a:r>
          </a:p>
        </p:txBody>
      </p:sp>
      <p:sp>
        <p:nvSpPr>
          <p:cNvPr id="3" name="TextBox 2"/>
          <p:cNvSpPr txBox="1"/>
          <p:nvPr/>
        </p:nvSpPr>
        <p:spPr>
          <a:xfrm>
            <a:off x="971600" y="2780928"/>
            <a:ext cx="7299178" cy="1754326"/>
          </a:xfrm>
          <a:prstGeom prst="rect">
            <a:avLst/>
          </a:prstGeom>
          <a:noFill/>
        </p:spPr>
        <p:txBody>
          <a:bodyPr wrap="none" rtlCol="0">
            <a:spAutoFit/>
          </a:bodyPr>
          <a:lstStyle/>
          <a:p>
            <a:r>
              <a:rPr lang="el-GR" sz="5400" b="1" dirty="0" smtClean="0">
                <a:solidFill>
                  <a:srgbClr val="0070C0"/>
                </a:solidFill>
              </a:rPr>
              <a:t>Σας </a:t>
            </a:r>
            <a:r>
              <a:rPr lang="el-GR" sz="5400" b="1" dirty="0">
                <a:solidFill>
                  <a:srgbClr val="0070C0"/>
                </a:solidFill>
              </a:rPr>
              <a:t>ε</a:t>
            </a:r>
            <a:r>
              <a:rPr lang="el-GR" sz="5400" b="1" dirty="0" smtClean="0">
                <a:solidFill>
                  <a:srgbClr val="0070C0"/>
                </a:solidFill>
              </a:rPr>
              <a:t>υχαριστούμε πολύ</a:t>
            </a:r>
            <a:r>
              <a:rPr lang="en-GB" sz="5400" b="1" dirty="0" smtClean="0">
                <a:solidFill>
                  <a:srgbClr val="0070C0"/>
                </a:solidFill>
              </a:rPr>
              <a:t>!</a:t>
            </a:r>
            <a:endParaRPr lang="en-GB" sz="5400" b="1" dirty="0">
              <a:solidFill>
                <a:srgbClr val="C00000"/>
              </a:solidFill>
            </a:endParaRPr>
          </a:p>
          <a:p>
            <a:endParaRPr lang="en-GB" sz="5400" b="1" dirty="0"/>
          </a:p>
        </p:txBody>
      </p:sp>
    </p:spTree>
    <p:extLst>
      <p:ext uri="{BB962C8B-B14F-4D97-AF65-F5344CB8AC3E}">
        <p14:creationId xmlns:p14="http://schemas.microsoft.com/office/powerpoint/2010/main" val="717073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5760"/>
            <a:ext cx="8568952" cy="1143000"/>
          </a:xfrm>
        </p:spPr>
        <p:txBody>
          <a:bodyPr/>
          <a:lstStyle/>
          <a:p>
            <a:r>
              <a:rPr lang="el-GR" sz="3600" b="1" dirty="0"/>
              <a:t>Μελετώ το παρόν </a:t>
            </a:r>
            <a:r>
              <a:rPr lang="el-GR" sz="3600" b="1" dirty="0" smtClean="0"/>
              <a:t>προετοιμάζω </a:t>
            </a:r>
            <a:r>
              <a:rPr lang="el-GR" sz="3600" b="1" dirty="0"/>
              <a:t>το  μέλλον</a:t>
            </a:r>
          </a:p>
        </p:txBody>
      </p:sp>
      <p:sp>
        <p:nvSpPr>
          <p:cNvPr id="3" name="Content Placeholder 2"/>
          <p:cNvSpPr>
            <a:spLocks noGrp="1"/>
          </p:cNvSpPr>
          <p:nvPr>
            <p:ph idx="1"/>
          </p:nvPr>
        </p:nvSpPr>
        <p:spPr>
          <a:xfrm>
            <a:off x="4427984" y="908720"/>
            <a:ext cx="4499992" cy="2437731"/>
          </a:xfrm>
        </p:spPr>
        <p:txBody>
          <a:bodyPr/>
          <a:lstStyle/>
          <a:p>
            <a:pPr marL="0" indent="0">
              <a:buNone/>
            </a:pPr>
            <a:r>
              <a:rPr lang="el-GR" sz="2200" b="1" dirty="0" smtClean="0"/>
              <a:t>Συμμετέχοντες </a:t>
            </a:r>
            <a:r>
              <a:rPr lang="el-GR" sz="2200" b="1" dirty="0"/>
              <a:t>μαθητές </a:t>
            </a:r>
            <a:r>
              <a:rPr lang="el-GR" sz="2200" b="1" dirty="0" smtClean="0"/>
              <a:t>2021-2022</a:t>
            </a:r>
            <a:endParaRPr lang="el-GR" sz="1800" b="1" dirty="0"/>
          </a:p>
          <a:p>
            <a:pPr marL="0" indent="0">
              <a:buNone/>
            </a:pPr>
            <a:r>
              <a:rPr lang="el-GR" sz="1800" dirty="0" smtClean="0"/>
              <a:t>Ανδριάνα </a:t>
            </a:r>
            <a:r>
              <a:rPr lang="el-GR" sz="1800" dirty="0" err="1"/>
              <a:t>Π</a:t>
            </a:r>
            <a:r>
              <a:rPr lang="el-GR" sz="1800" dirty="0" err="1" smtClean="0"/>
              <a:t>ερό</a:t>
            </a:r>
            <a:endParaRPr lang="en-US" sz="1800" dirty="0" smtClean="0"/>
          </a:p>
          <a:p>
            <a:pPr marL="0" indent="0">
              <a:buNone/>
            </a:pPr>
            <a:r>
              <a:rPr lang="el-GR" sz="1800" dirty="0" smtClean="0"/>
              <a:t>Άννα </a:t>
            </a:r>
            <a:r>
              <a:rPr lang="el-GR" sz="1800" dirty="0"/>
              <a:t>Χαραλάμπους</a:t>
            </a:r>
          </a:p>
          <a:p>
            <a:pPr marL="0" indent="0">
              <a:buNone/>
            </a:pPr>
            <a:r>
              <a:rPr lang="el-GR" sz="1800" dirty="0"/>
              <a:t>Γεωργία </a:t>
            </a:r>
            <a:r>
              <a:rPr lang="el-GR" sz="1800" dirty="0" smtClean="0"/>
              <a:t>Ιωάννου</a:t>
            </a:r>
            <a:endParaRPr lang="en-US" sz="1800" dirty="0" smtClean="0"/>
          </a:p>
          <a:p>
            <a:pPr marL="0" indent="0">
              <a:buNone/>
            </a:pPr>
            <a:r>
              <a:rPr lang="el-GR" sz="1800" dirty="0" smtClean="0"/>
              <a:t>Γιώργος </a:t>
            </a:r>
            <a:r>
              <a:rPr lang="el-GR" sz="1800" dirty="0" err="1" smtClean="0"/>
              <a:t>Τσιολάκκης</a:t>
            </a:r>
            <a:endParaRPr lang="el-GR" sz="1800" dirty="0"/>
          </a:p>
          <a:p>
            <a:pPr marL="0" indent="0">
              <a:buNone/>
            </a:pPr>
            <a:r>
              <a:rPr lang="el-GR" sz="1800" dirty="0" err="1" smtClean="0"/>
              <a:t>Ελεάνα</a:t>
            </a:r>
            <a:r>
              <a:rPr lang="el-GR" sz="1800" dirty="0" smtClean="0"/>
              <a:t> </a:t>
            </a:r>
            <a:r>
              <a:rPr lang="el-GR" sz="1800" dirty="0" err="1" smtClean="0"/>
              <a:t>Χριστοφή</a:t>
            </a:r>
            <a:endParaRPr lang="el-GR" sz="1800" dirty="0" smtClean="0"/>
          </a:p>
          <a:p>
            <a:pPr marL="0" indent="0">
              <a:buNone/>
            </a:pPr>
            <a:r>
              <a:rPr lang="el-GR" sz="1800" dirty="0" err="1" smtClean="0"/>
              <a:t>Ελένειος</a:t>
            </a:r>
            <a:r>
              <a:rPr lang="el-GR" sz="1800" dirty="0" smtClean="0"/>
              <a:t> Κωνσταντίνου</a:t>
            </a:r>
          </a:p>
          <a:p>
            <a:pPr marL="0" indent="0">
              <a:buNone/>
            </a:pPr>
            <a:r>
              <a:rPr lang="el-GR" sz="1800" dirty="0" smtClean="0"/>
              <a:t>Ζηνοβία Κουτσού</a:t>
            </a:r>
          </a:p>
          <a:p>
            <a:pPr marL="0" indent="0">
              <a:buNone/>
            </a:pPr>
            <a:r>
              <a:rPr lang="el-GR" sz="1800" dirty="0" smtClean="0"/>
              <a:t>Παναγιώτης Σιάκκας</a:t>
            </a:r>
            <a:endParaRPr lang="el-GR" sz="1800" dirty="0"/>
          </a:p>
          <a:p>
            <a:pPr marL="0" indent="0">
              <a:buNone/>
            </a:pPr>
            <a:endParaRPr lang="el-GR" sz="1800" dirty="0"/>
          </a:p>
        </p:txBody>
      </p:sp>
      <p:sp>
        <p:nvSpPr>
          <p:cNvPr id="4" name="Content Placeholder 2"/>
          <p:cNvSpPr txBox="1">
            <a:spLocks/>
          </p:cNvSpPr>
          <p:nvPr/>
        </p:nvSpPr>
        <p:spPr>
          <a:xfrm>
            <a:off x="107504" y="908720"/>
            <a:ext cx="4284984" cy="496855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sz="2200" b="1" dirty="0" smtClean="0"/>
              <a:t>Συμμετέχοντες μαθητές 2020-2022</a:t>
            </a:r>
          </a:p>
          <a:p>
            <a:pPr marL="0" indent="0">
              <a:buNone/>
            </a:pPr>
            <a:r>
              <a:rPr lang="el-GR" sz="1800" dirty="0"/>
              <a:t>Άννα </a:t>
            </a:r>
            <a:r>
              <a:rPr lang="el-GR" sz="1800" dirty="0" err="1"/>
              <a:t>Πιερή</a:t>
            </a:r>
            <a:endParaRPr lang="el-GR" sz="1800" dirty="0"/>
          </a:p>
          <a:p>
            <a:pPr marL="0" indent="0">
              <a:buNone/>
            </a:pPr>
            <a:r>
              <a:rPr lang="el-GR" sz="1800" dirty="0"/>
              <a:t>Βασιλεία Θεοδούλου</a:t>
            </a:r>
          </a:p>
          <a:p>
            <a:pPr marL="0" indent="0">
              <a:buNone/>
            </a:pPr>
            <a:r>
              <a:rPr lang="el-GR" sz="1800" dirty="0"/>
              <a:t>Ελένη Κωνσταντίνου</a:t>
            </a:r>
          </a:p>
          <a:p>
            <a:pPr marL="0" indent="0">
              <a:buNone/>
            </a:pPr>
            <a:r>
              <a:rPr lang="el-GR" sz="1800" dirty="0"/>
              <a:t>Μαρία Παντελή</a:t>
            </a:r>
          </a:p>
          <a:p>
            <a:pPr marL="0" indent="0">
              <a:buNone/>
            </a:pPr>
            <a:r>
              <a:rPr lang="el-GR" sz="1800" dirty="0"/>
              <a:t>Μαρίνος </a:t>
            </a:r>
            <a:r>
              <a:rPr lang="el-GR" sz="1800" dirty="0" err="1"/>
              <a:t>Παπανικόλα</a:t>
            </a:r>
            <a:endParaRPr lang="el-GR" sz="1800" dirty="0"/>
          </a:p>
          <a:p>
            <a:pPr marL="0" indent="0">
              <a:buFont typeface="Arial" panose="020B0604020202020204" pitchFamily="34" charset="0"/>
              <a:buNone/>
            </a:pPr>
            <a:r>
              <a:rPr lang="el-GR" sz="1800" dirty="0" smtClean="0"/>
              <a:t>Παύλος </a:t>
            </a:r>
            <a:r>
              <a:rPr lang="el-GR" sz="1800" dirty="0" err="1" smtClean="0"/>
              <a:t>Χατζηβαρνάβας</a:t>
            </a:r>
            <a:endParaRPr lang="el-GR" sz="1800" dirty="0" smtClean="0"/>
          </a:p>
          <a:p>
            <a:pPr marL="0" indent="0">
              <a:buNone/>
            </a:pPr>
            <a:r>
              <a:rPr lang="el-GR" sz="1800" dirty="0" smtClean="0"/>
              <a:t>Παρασκευή </a:t>
            </a:r>
            <a:r>
              <a:rPr lang="el-GR" sz="1800" dirty="0" err="1" smtClean="0"/>
              <a:t>Μίσιη</a:t>
            </a:r>
            <a:endParaRPr lang="el-GR" sz="1800" dirty="0" smtClean="0"/>
          </a:p>
          <a:p>
            <a:pPr marL="0" indent="0">
              <a:buNone/>
            </a:pPr>
            <a:r>
              <a:rPr lang="el-GR" sz="1800" dirty="0" err="1"/>
              <a:t>Ραφαηλία</a:t>
            </a:r>
            <a:r>
              <a:rPr lang="el-GR" sz="1800" dirty="0"/>
              <a:t> </a:t>
            </a:r>
            <a:r>
              <a:rPr lang="el-GR" sz="1800" dirty="0" smtClean="0"/>
              <a:t>Παναγή</a:t>
            </a:r>
          </a:p>
          <a:p>
            <a:pPr marL="0" indent="0">
              <a:buNone/>
            </a:pPr>
            <a:r>
              <a:rPr lang="el-GR" sz="1800" dirty="0"/>
              <a:t>Στυλιανή </a:t>
            </a:r>
            <a:r>
              <a:rPr lang="el-GR" sz="1800" dirty="0" err="1"/>
              <a:t>Κουμή</a:t>
            </a:r>
            <a:endParaRPr lang="el-GR" sz="1800" dirty="0"/>
          </a:p>
          <a:p>
            <a:pPr marL="0" indent="0">
              <a:buNone/>
            </a:pPr>
            <a:r>
              <a:rPr lang="el-GR" sz="1800" dirty="0" smtClean="0"/>
              <a:t>Στυλιανός </a:t>
            </a:r>
            <a:r>
              <a:rPr lang="el-GR" sz="1800" dirty="0"/>
              <a:t>Στεφανή</a:t>
            </a:r>
          </a:p>
          <a:p>
            <a:pPr marL="0" indent="0">
              <a:buFont typeface="Arial" panose="020B0604020202020204" pitchFamily="34" charset="0"/>
              <a:buNone/>
            </a:pPr>
            <a:endParaRPr lang="el-GR" sz="800" dirty="0" smtClean="0"/>
          </a:p>
          <a:p>
            <a:pPr marL="0" indent="0">
              <a:buFont typeface="Arial" panose="020B0604020202020204" pitchFamily="34" charset="0"/>
              <a:buNone/>
            </a:pPr>
            <a:r>
              <a:rPr lang="el-GR" sz="1800" b="1" dirty="0" smtClean="0"/>
              <a:t>Συμμετέχοντες μαθητές 2020-2021:</a:t>
            </a:r>
          </a:p>
          <a:p>
            <a:pPr marL="0" indent="0">
              <a:buNone/>
            </a:pPr>
            <a:r>
              <a:rPr lang="el-GR" sz="1800" dirty="0"/>
              <a:t>Ειρήνη Ιακώβου</a:t>
            </a:r>
            <a:endParaRPr lang="en-US" sz="1800" dirty="0"/>
          </a:p>
          <a:p>
            <a:pPr marL="0" indent="0">
              <a:buFont typeface="Arial" panose="020B0604020202020204" pitchFamily="34" charset="0"/>
              <a:buNone/>
            </a:pPr>
            <a:r>
              <a:rPr lang="el-GR" sz="1800" dirty="0" smtClean="0"/>
              <a:t>Ευδοκία Πέτρου</a:t>
            </a:r>
          </a:p>
          <a:p>
            <a:pPr marL="0" indent="0">
              <a:buFont typeface="Arial" panose="020B0604020202020204" pitchFamily="34" charset="0"/>
              <a:buNone/>
            </a:pPr>
            <a:endParaRPr lang="el-GR" sz="1800" dirty="0" smtClean="0"/>
          </a:p>
          <a:p>
            <a:pPr marL="0" indent="0">
              <a:buFont typeface="Arial" panose="020B0604020202020204" pitchFamily="34" charset="0"/>
              <a:buNone/>
            </a:pPr>
            <a:endParaRPr lang="el-GR" sz="1800" dirty="0"/>
          </a:p>
        </p:txBody>
      </p:sp>
      <p:sp>
        <p:nvSpPr>
          <p:cNvPr id="5" name="Rectangle 4"/>
          <p:cNvSpPr/>
          <p:nvPr/>
        </p:nvSpPr>
        <p:spPr>
          <a:xfrm>
            <a:off x="4392488" y="4005064"/>
            <a:ext cx="4572000" cy="2092881"/>
          </a:xfrm>
          <a:prstGeom prst="rect">
            <a:avLst/>
          </a:prstGeom>
          <a:solidFill>
            <a:schemeClr val="accent1">
              <a:lumMod val="40000"/>
              <a:lumOff val="60000"/>
            </a:schemeClr>
          </a:solidFill>
        </p:spPr>
        <p:txBody>
          <a:bodyPr>
            <a:spAutoFit/>
          </a:bodyPr>
          <a:lstStyle/>
          <a:p>
            <a:r>
              <a:rPr lang="el-GR" sz="2200" b="1" dirty="0" smtClean="0"/>
              <a:t>Συνεργαζόμενοι Εταίροι</a:t>
            </a:r>
          </a:p>
          <a:p>
            <a:pPr marL="285750" indent="-285750">
              <a:lnSpc>
                <a:spcPct val="150000"/>
              </a:lnSpc>
              <a:buFont typeface="Arial" panose="020B0604020202020204" pitchFamily="34" charset="0"/>
              <a:buChar char="•"/>
            </a:pPr>
            <a:r>
              <a:rPr lang="el-GR" dirty="0" smtClean="0"/>
              <a:t>Σύνδεσμος γονέων και κηδεμόνων Λυκείου </a:t>
            </a:r>
            <a:r>
              <a:rPr lang="el-GR" dirty="0" err="1" smtClean="0"/>
              <a:t>Κοκκινοχωρίων</a:t>
            </a:r>
            <a:r>
              <a:rPr lang="el-GR" dirty="0" smtClean="0"/>
              <a:t> Φώτη Πίττα</a:t>
            </a:r>
          </a:p>
          <a:p>
            <a:pPr marL="285750" indent="-285750">
              <a:lnSpc>
                <a:spcPct val="150000"/>
              </a:lnSpc>
              <a:buFont typeface="Arial" panose="020B0604020202020204" pitchFamily="34" charset="0"/>
              <a:buChar char="•"/>
            </a:pPr>
            <a:r>
              <a:rPr lang="el-GR" dirty="0" smtClean="0"/>
              <a:t>«Μύλοι </a:t>
            </a:r>
            <a:r>
              <a:rPr lang="el-GR" dirty="0" err="1"/>
              <a:t>Χατζηγιώρκη</a:t>
            </a:r>
            <a:r>
              <a:rPr lang="el-GR" dirty="0"/>
              <a:t> και Υιοί ΛΤΔ</a:t>
            </a:r>
            <a:r>
              <a:rPr lang="el-GR" dirty="0" smtClean="0"/>
              <a:t>»</a:t>
            </a:r>
          </a:p>
          <a:p>
            <a:pPr marL="285750" indent="-285750">
              <a:lnSpc>
                <a:spcPct val="150000"/>
              </a:lnSpc>
              <a:buFont typeface="Arial" panose="020B0604020202020204" pitchFamily="34" charset="0"/>
              <a:buChar char="•"/>
            </a:pPr>
            <a:r>
              <a:rPr lang="el-GR" dirty="0" smtClean="0"/>
              <a:t>Εργαστήρι Πολιτισμού </a:t>
            </a:r>
            <a:r>
              <a:rPr lang="el-GR" dirty="0"/>
              <a:t>«ΑΠΟΠΛΟΥΣ</a:t>
            </a:r>
            <a:r>
              <a:rPr lang="el-GR" dirty="0" smtClean="0"/>
              <a:t>»</a:t>
            </a:r>
            <a:endParaRPr lang="el-GR" dirty="0"/>
          </a:p>
        </p:txBody>
      </p:sp>
    </p:spTree>
    <p:extLst>
      <p:ext uri="{BB962C8B-B14F-4D97-AF65-F5344CB8AC3E}">
        <p14:creationId xmlns:p14="http://schemas.microsoft.com/office/powerpoint/2010/main" val="4130419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sz="4000" b="1" dirty="0" smtClean="0">
                <a:solidFill>
                  <a:prstClr val="black"/>
                </a:solidFill>
              </a:rPr>
              <a:t>Ομάδες εργασίας και δράσεις</a:t>
            </a:r>
            <a:endParaRPr lang="el-G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7952136"/>
              </p:ext>
            </p:extLst>
          </p:nvPr>
        </p:nvGraphicFramePr>
        <p:xfrm>
          <a:off x="0" y="980728"/>
          <a:ext cx="9144000"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9301926"/>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Α</a:t>
            </a:r>
            <a:r>
              <a:rPr lang="el-GR" b="1" dirty="0" smtClean="0"/>
              <a:t>΄ Ομάδα</a:t>
            </a:r>
            <a:r>
              <a:rPr lang="el-GR" b="1" dirty="0"/>
              <a:t/>
            </a:r>
            <a:br>
              <a:rPr lang="el-GR" b="1" dirty="0"/>
            </a:br>
            <a:endParaRPr lang="en-GB" dirty="0"/>
          </a:p>
        </p:txBody>
      </p:sp>
      <p:sp>
        <p:nvSpPr>
          <p:cNvPr id="3" name="Content Placeholder 2"/>
          <p:cNvSpPr>
            <a:spLocks noGrp="1"/>
          </p:cNvSpPr>
          <p:nvPr>
            <p:ph idx="1"/>
          </p:nvPr>
        </p:nvSpPr>
        <p:spPr>
          <a:xfrm>
            <a:off x="457200" y="1124744"/>
            <a:ext cx="8229600" cy="5001419"/>
          </a:xfrm>
        </p:spPr>
        <p:txBody>
          <a:bodyPr/>
          <a:lstStyle/>
          <a:p>
            <a:pPr marL="0" lvl="0" indent="0">
              <a:buNone/>
            </a:pPr>
            <a:r>
              <a:rPr lang="el-GR" sz="2400" dirty="0" smtClean="0"/>
              <a:t>Σύγκριση της ποιότητας του  </a:t>
            </a:r>
            <a:r>
              <a:rPr lang="el-GR" sz="2400" dirty="0"/>
              <a:t>ατμοσφαιρικού αέρα στην περίοδο απαγόρευσης της κυκλοφορίας (</a:t>
            </a:r>
            <a:r>
              <a:rPr lang="en-US" sz="2400" dirty="0"/>
              <a:t>Lock Down</a:t>
            </a:r>
            <a:r>
              <a:rPr lang="el-GR" sz="2400" dirty="0"/>
              <a:t>)</a:t>
            </a:r>
            <a:r>
              <a:rPr lang="en-US" sz="2400" dirty="0"/>
              <a:t> </a:t>
            </a:r>
            <a:r>
              <a:rPr lang="el-GR" sz="2400" dirty="0"/>
              <a:t>Απριλίου </a:t>
            </a:r>
            <a:r>
              <a:rPr lang="en-US" sz="2400" dirty="0"/>
              <a:t>2020 </a:t>
            </a:r>
            <a:r>
              <a:rPr lang="el-GR" sz="2400" dirty="0"/>
              <a:t>και </a:t>
            </a:r>
            <a:r>
              <a:rPr lang="en-US" sz="2400" dirty="0"/>
              <a:t>2021</a:t>
            </a:r>
            <a:r>
              <a:rPr lang="el-GR" sz="2400" dirty="0"/>
              <a:t> σε σχέση με το 2019</a:t>
            </a:r>
          </a:p>
          <a:p>
            <a:pPr marL="0" indent="0">
              <a:buNone/>
            </a:pPr>
            <a:endParaRPr lang="el-GR" sz="900" b="1" dirty="0" smtClean="0">
              <a:solidFill>
                <a:srgbClr val="0D4455"/>
              </a:solidFill>
            </a:endParaRPr>
          </a:p>
          <a:p>
            <a:pPr marL="0" indent="0">
              <a:buNone/>
            </a:pPr>
            <a:r>
              <a:rPr lang="el-GR" sz="2400" b="1" dirty="0" smtClean="0">
                <a:solidFill>
                  <a:srgbClr val="0D4455"/>
                </a:solidFill>
              </a:rPr>
              <a:t>Ερώτημα:</a:t>
            </a:r>
          </a:p>
          <a:p>
            <a:pPr marL="0" indent="0">
              <a:buNone/>
            </a:pPr>
            <a:r>
              <a:rPr lang="el-GR" sz="2400" dirty="0" smtClean="0"/>
              <a:t>Μήπως η απαγόρευση κυκλοφορίας λόγω πανδημίας ωφέλησε το περιβάλλον;</a:t>
            </a:r>
          </a:p>
          <a:p>
            <a:pPr marL="0" indent="0">
              <a:buNone/>
            </a:pPr>
            <a:endParaRPr lang="el-GR" sz="800" dirty="0" smtClean="0"/>
          </a:p>
          <a:p>
            <a:pPr marL="0" indent="0">
              <a:buNone/>
            </a:pPr>
            <a:r>
              <a:rPr lang="el-GR" sz="2400" b="1" dirty="0" smtClean="0">
                <a:solidFill>
                  <a:srgbClr val="C00000"/>
                </a:solidFill>
              </a:rPr>
              <a:t>Δράση:</a:t>
            </a:r>
          </a:p>
          <a:p>
            <a:pPr marL="0" indent="0">
              <a:buNone/>
            </a:pPr>
            <a:r>
              <a:rPr lang="el-GR" sz="2400" dirty="0" smtClean="0"/>
              <a:t>Αποφασίσαμε να συγκρίνουμε την ποιότητα του </a:t>
            </a:r>
            <a:r>
              <a:rPr lang="el-GR" sz="2400" dirty="0"/>
              <a:t>ατμοσφαιρικού αέρα στην περίοδο </a:t>
            </a:r>
            <a:r>
              <a:rPr lang="el-GR" sz="2400" dirty="0" smtClean="0"/>
              <a:t>της απαγόρευσης της κυκλοφορίας (</a:t>
            </a:r>
            <a:r>
              <a:rPr lang="en-US" sz="2400" dirty="0" smtClean="0"/>
              <a:t>Lock Down</a:t>
            </a:r>
            <a:r>
              <a:rPr lang="el-GR" sz="2400" dirty="0" smtClean="0"/>
              <a:t>) του Απριλίου </a:t>
            </a:r>
            <a:r>
              <a:rPr lang="en-US" sz="2400" dirty="0"/>
              <a:t>2020 </a:t>
            </a:r>
            <a:r>
              <a:rPr lang="el-GR" sz="2400" dirty="0" smtClean="0"/>
              <a:t>(αυστηρό </a:t>
            </a:r>
            <a:r>
              <a:rPr lang="en-US" sz="2400" dirty="0" smtClean="0"/>
              <a:t>Lock Down) </a:t>
            </a:r>
            <a:r>
              <a:rPr lang="el-GR" sz="2400" dirty="0" smtClean="0"/>
              <a:t>και </a:t>
            </a:r>
            <a:r>
              <a:rPr lang="en-US" sz="2400" dirty="0"/>
              <a:t>2021</a:t>
            </a:r>
            <a:r>
              <a:rPr lang="el-GR" sz="2400" dirty="0"/>
              <a:t> </a:t>
            </a:r>
            <a:r>
              <a:rPr lang="en-US" sz="2400" dirty="0" smtClean="0"/>
              <a:t>(</a:t>
            </a:r>
            <a:r>
              <a:rPr lang="el-GR" sz="2400" dirty="0" smtClean="0"/>
              <a:t>Χαλαρό </a:t>
            </a:r>
            <a:r>
              <a:rPr lang="en-US" sz="2400" dirty="0" smtClean="0"/>
              <a:t>Lock Down) </a:t>
            </a:r>
            <a:r>
              <a:rPr lang="el-GR" sz="2400" dirty="0" smtClean="0"/>
              <a:t>σε </a:t>
            </a:r>
            <a:r>
              <a:rPr lang="el-GR" sz="2400" dirty="0"/>
              <a:t>σχέση με το </a:t>
            </a:r>
            <a:r>
              <a:rPr lang="el-GR" sz="2400" dirty="0" smtClean="0"/>
              <a:t>2019 που υπήρχε κανονικότητα.</a:t>
            </a:r>
            <a:endParaRPr lang="el-GR" sz="2400" dirty="0"/>
          </a:p>
        </p:txBody>
      </p:sp>
    </p:spTree>
    <p:extLst>
      <p:ext uri="{BB962C8B-B14F-4D97-AF65-F5344CB8AC3E}">
        <p14:creationId xmlns:p14="http://schemas.microsoft.com/office/powerpoint/2010/main" val="2587075213"/>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smtClean="0"/>
              <a:t>Ποιότητα Ατμοσφαιρικού αέρα</a:t>
            </a:r>
            <a:endParaRPr lang="el-GR" sz="2800" b="1" dirty="0"/>
          </a:p>
        </p:txBody>
      </p:sp>
      <p:sp>
        <p:nvSpPr>
          <p:cNvPr id="3" name="Content Placeholder 2"/>
          <p:cNvSpPr>
            <a:spLocks noGrp="1"/>
          </p:cNvSpPr>
          <p:nvPr>
            <p:ph idx="1"/>
          </p:nvPr>
        </p:nvSpPr>
        <p:spPr>
          <a:xfrm>
            <a:off x="457200" y="980728"/>
            <a:ext cx="8229600" cy="4929411"/>
          </a:xfrm>
        </p:spPr>
        <p:txBody>
          <a:bodyPr/>
          <a:lstStyle/>
          <a:p>
            <a:pPr algn="just"/>
            <a:r>
              <a:rPr lang="el-GR" sz="2200" b="1" dirty="0" smtClean="0"/>
              <a:t>Ατμοσφαιρική </a:t>
            </a:r>
            <a:r>
              <a:rPr lang="el-GR" sz="2200" b="1" dirty="0"/>
              <a:t>Ρύπανση</a:t>
            </a:r>
            <a:r>
              <a:rPr lang="el-GR" sz="2200" dirty="0"/>
              <a:t> </a:t>
            </a:r>
            <a:r>
              <a:rPr lang="el-GR" sz="2200" dirty="0" smtClean="0"/>
              <a:t>είναι η επιβάρυνση της ατμόσφαιρας με παράγοντες (ρύπους) που έχουν βλαπτικές επιδράσεις στους οργανισμούς. </a:t>
            </a:r>
          </a:p>
          <a:p>
            <a:pPr algn="just"/>
            <a:r>
              <a:rPr lang="el-GR" sz="2200" b="1" dirty="0" smtClean="0"/>
              <a:t>Ρύπος</a:t>
            </a:r>
            <a:r>
              <a:rPr lang="el-GR" sz="2200" dirty="0" smtClean="0"/>
              <a:t> είναι </a:t>
            </a:r>
            <a:r>
              <a:rPr lang="el-GR" sz="2200" dirty="0"/>
              <a:t>κάθε είδους </a:t>
            </a:r>
            <a:r>
              <a:rPr lang="el-GR" sz="2200" dirty="0" smtClean="0"/>
              <a:t>ουσία, θόρυβος, ακτινοβολία </a:t>
            </a:r>
            <a:r>
              <a:rPr lang="el-GR" sz="2200" dirty="0"/>
              <a:t>ή </a:t>
            </a:r>
            <a:r>
              <a:rPr lang="el-GR" sz="2200" dirty="0" smtClean="0"/>
              <a:t>άλλη μορφή </a:t>
            </a:r>
            <a:r>
              <a:rPr lang="el-GR" sz="2200" dirty="0"/>
              <a:t>ενέργειας σε ποσότητα, συγκέντρωση ή διάρκεια που </a:t>
            </a:r>
            <a:r>
              <a:rPr lang="el-GR" sz="2200" dirty="0" smtClean="0"/>
              <a:t>μπορεί </a:t>
            </a:r>
            <a:r>
              <a:rPr lang="el-GR" sz="2200" dirty="0"/>
              <a:t>να </a:t>
            </a:r>
            <a:r>
              <a:rPr lang="el-GR" sz="2200" dirty="0" smtClean="0"/>
              <a:t>προκαλέσει </a:t>
            </a:r>
            <a:r>
              <a:rPr lang="el-GR" sz="2200" dirty="0"/>
              <a:t>αρνητικές επιπτώσεις στην υγεία, στους ζωντανούς οργανισμούς και στα οικοσυστήματα</a:t>
            </a:r>
            <a:r>
              <a:rPr lang="el-GR" sz="2200" dirty="0" smtClean="0"/>
              <a:t>.</a:t>
            </a:r>
          </a:p>
          <a:p>
            <a:pPr algn="just"/>
            <a:r>
              <a:rPr lang="el-GR" sz="2200" dirty="0" smtClean="0"/>
              <a:t>Η ατμοσφαιρική ρύπανση οφείλεται συνήθως σε ανθρώπινες δραστηριότητες που συνδέονται κυρίως με τις καύσεις σε μηχανές.</a:t>
            </a:r>
            <a:endParaRPr lang="el-GR" sz="2200" dirty="0"/>
          </a:p>
          <a:p>
            <a:pPr algn="just"/>
            <a:r>
              <a:rPr lang="el-GR" sz="2200" dirty="0"/>
              <a:t>Οι ρύποι μπορούν να διακριθούν σε </a:t>
            </a:r>
            <a:r>
              <a:rPr lang="el-GR" sz="2200" b="1" dirty="0" smtClean="0"/>
              <a:t>πρωτογενείς </a:t>
            </a:r>
            <a:r>
              <a:rPr lang="el-GR" sz="2200" b="1" dirty="0"/>
              <a:t>ρύπους</a:t>
            </a:r>
            <a:r>
              <a:rPr lang="el-GR" sz="2200" dirty="0"/>
              <a:t>: οι οποίοι </a:t>
            </a:r>
            <a:r>
              <a:rPr lang="el-GR" sz="2200" dirty="0" smtClean="0"/>
              <a:t>παράγονται κατευθείαν από τις καύσεις </a:t>
            </a:r>
            <a:r>
              <a:rPr lang="el-GR" sz="2200" dirty="0" err="1" smtClean="0"/>
              <a:t>π.χ</a:t>
            </a:r>
            <a:r>
              <a:rPr lang="el-GR" sz="2200" dirty="0" smtClean="0"/>
              <a:t> οξείδια του αζώτου, </a:t>
            </a:r>
            <a:r>
              <a:rPr lang="en-US" sz="2200" dirty="0" smtClean="0"/>
              <a:t>SO2, CO </a:t>
            </a:r>
            <a:r>
              <a:rPr lang="el-GR" sz="2200" dirty="0" err="1" smtClean="0"/>
              <a:t>κ.α</a:t>
            </a:r>
            <a:r>
              <a:rPr lang="el-GR" sz="2200" dirty="0" smtClean="0"/>
              <a:t> και σε  </a:t>
            </a:r>
            <a:r>
              <a:rPr lang="el-GR" sz="2200" b="1" dirty="0"/>
              <a:t>δευτερογενείς ρύπους</a:t>
            </a:r>
            <a:r>
              <a:rPr lang="el-GR" sz="2200" dirty="0"/>
              <a:t>: οι οποίοι προέρχονται από την αλληλεπίδραση των πρωτογενών ρύπων με την </a:t>
            </a:r>
            <a:r>
              <a:rPr lang="el-GR" sz="2200" dirty="0" smtClean="0"/>
              <a:t>ατμόσφαιρα</a:t>
            </a:r>
            <a:r>
              <a:rPr lang="en-US" sz="2200" dirty="0" smtClean="0"/>
              <a:t> </a:t>
            </a:r>
            <a:r>
              <a:rPr lang="el-GR" sz="2200" dirty="0" err="1" smtClean="0"/>
              <a:t>π.χ</a:t>
            </a:r>
            <a:r>
              <a:rPr lang="el-GR" sz="2200" dirty="0" smtClean="0"/>
              <a:t> Όζον.</a:t>
            </a:r>
            <a:endParaRPr lang="el-GR" sz="2200" dirty="0"/>
          </a:p>
          <a:p>
            <a:pPr marL="0" indent="0" algn="just">
              <a:buNone/>
            </a:pPr>
            <a:endParaRPr lang="el-GR" sz="2200" dirty="0"/>
          </a:p>
        </p:txBody>
      </p:sp>
    </p:spTree>
    <p:extLst>
      <p:ext uri="{BB962C8B-B14F-4D97-AF65-F5344CB8AC3E}">
        <p14:creationId xmlns:p14="http://schemas.microsoft.com/office/powerpoint/2010/main" val="3504051413"/>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r>
              <a:rPr lang="el-GR" sz="2800" b="1" dirty="0" smtClean="0"/>
              <a:t>Ποιότητα </a:t>
            </a:r>
            <a:r>
              <a:rPr lang="el-GR" sz="2800" b="1" dirty="0"/>
              <a:t>Ατμοσφαιρικού </a:t>
            </a:r>
            <a:r>
              <a:rPr lang="el-GR" sz="2800" b="1" dirty="0" smtClean="0"/>
              <a:t>Αέρα εν </a:t>
            </a:r>
            <a:r>
              <a:rPr lang="el-GR" sz="2800" b="1" dirty="0"/>
              <a:t>καιρώ πανδημίας</a:t>
            </a:r>
            <a:endParaRPr lang="el-GR" sz="2800" dirty="0"/>
          </a:p>
        </p:txBody>
      </p:sp>
      <p:sp>
        <p:nvSpPr>
          <p:cNvPr id="3" name="Content Placeholder 2"/>
          <p:cNvSpPr>
            <a:spLocks noGrp="1"/>
          </p:cNvSpPr>
          <p:nvPr>
            <p:ph idx="1"/>
          </p:nvPr>
        </p:nvSpPr>
        <p:spPr>
          <a:xfrm>
            <a:off x="179512" y="836712"/>
            <a:ext cx="4248472" cy="5145435"/>
          </a:xfrm>
        </p:spPr>
        <p:txBody>
          <a:bodyPr/>
          <a:lstStyle/>
          <a:p>
            <a:pPr marL="0" indent="0">
              <a:buNone/>
            </a:pPr>
            <a:r>
              <a:rPr lang="el-GR" sz="2000" dirty="0" smtClean="0"/>
              <a:t>Πήραμε στοιχεία από τον πλησιέστερο σταθμό παρακολούθησης ποιότητας του </a:t>
            </a:r>
            <a:r>
              <a:rPr lang="el-GR" sz="2000" dirty="0"/>
              <a:t>α</a:t>
            </a:r>
            <a:r>
              <a:rPr lang="el-GR" sz="2000" dirty="0" smtClean="0"/>
              <a:t>έρα, του τμήματος επιθεώρησης εργασίας που βρίσκεται στο </a:t>
            </a:r>
            <a:r>
              <a:rPr lang="el-GR" sz="2000" dirty="0" err="1" smtClean="0"/>
              <a:t>Παραλίμνι</a:t>
            </a:r>
            <a:r>
              <a:rPr lang="el-GR" sz="2000" dirty="0" smtClean="0"/>
              <a:t>. </a:t>
            </a:r>
          </a:p>
          <a:p>
            <a:pPr marL="0" indent="0">
              <a:buNone/>
            </a:pPr>
            <a:r>
              <a:rPr lang="el-GR" sz="2000" dirty="0" smtClean="0"/>
              <a:t>Οι σταθμοί λαμβάνουν μετρήσεις για </a:t>
            </a:r>
            <a:r>
              <a:rPr lang="el-GR" sz="2000" dirty="0"/>
              <a:t>διάφορους ρύπους, όπως το μονοξείδιο, </a:t>
            </a:r>
            <a:r>
              <a:rPr lang="el-GR" sz="2000" dirty="0" smtClean="0"/>
              <a:t>τα </a:t>
            </a:r>
            <a:r>
              <a:rPr lang="el-GR" sz="2000" dirty="0"/>
              <a:t>οξείδια του αζώτου </a:t>
            </a:r>
            <a:r>
              <a:rPr lang="el-GR" sz="2000" dirty="0" smtClean="0"/>
              <a:t>(</a:t>
            </a:r>
            <a:r>
              <a:rPr lang="el-GR" sz="2000" dirty="0" err="1" smtClean="0"/>
              <a:t>ΝΟ</a:t>
            </a:r>
            <a:r>
              <a:rPr lang="el-GR" sz="2000" baseline="-25000" dirty="0" err="1" smtClean="0"/>
              <a:t>x</a:t>
            </a:r>
            <a:r>
              <a:rPr lang="el-GR" sz="2000" dirty="0"/>
              <a:t>), το όζον (Ο</a:t>
            </a:r>
            <a:r>
              <a:rPr lang="el-GR" sz="2000" baseline="-25000" dirty="0"/>
              <a:t>3</a:t>
            </a:r>
            <a:r>
              <a:rPr lang="el-GR" sz="2000" dirty="0"/>
              <a:t>), το διοξείδιο του θείου (SO</a:t>
            </a:r>
            <a:r>
              <a:rPr lang="el-GR" sz="2000" baseline="-25000" dirty="0"/>
              <a:t>2</a:t>
            </a:r>
            <a:r>
              <a:rPr lang="el-GR" sz="2000" dirty="0"/>
              <a:t>), το μονοξείδιο του άνθρακα (CO), τα Αιωρούμενα Σωματίδια (ΑΣ</a:t>
            </a:r>
            <a:r>
              <a:rPr lang="el-GR" sz="2000" dirty="0" smtClean="0"/>
              <a:t>) κλπ. </a:t>
            </a:r>
          </a:p>
          <a:p>
            <a:pPr marL="0" indent="0">
              <a:buNone/>
            </a:pPr>
            <a:r>
              <a:rPr lang="el-GR" sz="2000" dirty="0" smtClean="0"/>
              <a:t>Χωριστήκαμε σε τρείς ομάδες, συλλέξαμε και συγκρίναμε τις απαραίτητες μετρήσεις</a:t>
            </a:r>
            <a:r>
              <a:rPr lang="en-US" sz="2000" dirty="0" smtClean="0"/>
              <a:t> </a:t>
            </a:r>
            <a:r>
              <a:rPr lang="el-GR" sz="2000" b="1" dirty="0" smtClean="0"/>
              <a:t>για </a:t>
            </a:r>
            <a:r>
              <a:rPr lang="el-GR" sz="2000" b="1" dirty="0"/>
              <a:t>το μήνα Απρίλη </a:t>
            </a:r>
            <a:r>
              <a:rPr lang="el-GR" sz="2000" b="1" dirty="0" smtClean="0"/>
              <a:t>των τριών τελευταίων </a:t>
            </a:r>
            <a:r>
              <a:rPr lang="el-GR" sz="2000" b="1" dirty="0"/>
              <a:t>χρόνων (2019-2020-2021)</a:t>
            </a:r>
            <a:r>
              <a:rPr lang="el-GR" sz="2000" dirty="0"/>
              <a: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488" y="1340768"/>
            <a:ext cx="442798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92488" y="5446965"/>
            <a:ext cx="4572000" cy="646331"/>
          </a:xfrm>
          <a:prstGeom prst="rect">
            <a:avLst/>
          </a:prstGeom>
          <a:solidFill>
            <a:schemeClr val="accent1"/>
          </a:solidFill>
        </p:spPr>
        <p:txBody>
          <a:bodyPr>
            <a:spAutoFit/>
          </a:bodyPr>
          <a:lstStyle/>
          <a:p>
            <a:r>
              <a:rPr lang="en-US" dirty="0"/>
              <a:t>http://www.mlsi.gov.cy/mlsi/dli/dliup.nsf/index_gr/index_gr?OpenDocument</a:t>
            </a:r>
            <a:endParaRPr lang="el-GR" dirty="0"/>
          </a:p>
        </p:txBody>
      </p:sp>
      <p:sp>
        <p:nvSpPr>
          <p:cNvPr id="5" name="Rectangle 4"/>
          <p:cNvSpPr/>
          <p:nvPr/>
        </p:nvSpPr>
        <p:spPr>
          <a:xfrm>
            <a:off x="4392488" y="1052736"/>
            <a:ext cx="4427984" cy="369332"/>
          </a:xfrm>
          <a:prstGeom prst="rect">
            <a:avLst/>
          </a:prstGeom>
          <a:solidFill>
            <a:schemeClr val="accent1"/>
          </a:solidFill>
        </p:spPr>
        <p:txBody>
          <a:bodyPr wrap="square">
            <a:spAutoFit/>
          </a:bodyPr>
          <a:lstStyle/>
          <a:p>
            <a:pPr algn="ctr"/>
            <a:r>
              <a:rPr lang="el-GR" b="1" dirty="0" smtClean="0">
                <a:solidFill>
                  <a:srgbClr val="FF0000"/>
                </a:solidFill>
              </a:rPr>
              <a:t>Σταθμός παρακολούθησης</a:t>
            </a:r>
            <a:endParaRPr lang="el-GR" b="1" dirty="0">
              <a:solidFill>
                <a:srgbClr val="FF0000"/>
              </a:solidFill>
            </a:endParaRPr>
          </a:p>
        </p:txBody>
      </p:sp>
    </p:spTree>
    <p:extLst>
      <p:ext uri="{BB962C8B-B14F-4D97-AF65-F5344CB8AC3E}">
        <p14:creationId xmlns:p14="http://schemas.microsoft.com/office/powerpoint/2010/main" val="3997823883"/>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b="1" dirty="0" smtClean="0"/>
              <a:t>Οξείδια </a:t>
            </a:r>
            <a:r>
              <a:rPr lang="el-GR" sz="4000" b="1" dirty="0"/>
              <a:t>του </a:t>
            </a:r>
            <a:r>
              <a:rPr lang="el-GR" sz="4000" b="1" dirty="0" smtClean="0"/>
              <a:t>αζώτου (ΝΟ</a:t>
            </a:r>
            <a:r>
              <a:rPr lang="en-US" sz="4000" b="1" dirty="0" smtClean="0"/>
              <a:t>x</a:t>
            </a:r>
            <a:r>
              <a:rPr lang="el-GR" sz="4000" b="1" dirty="0" smtClean="0"/>
              <a:t>)</a:t>
            </a:r>
            <a:r>
              <a:rPr lang="el-GR" sz="4000" dirty="0"/>
              <a:t/>
            </a:r>
            <a:br>
              <a:rPr lang="el-GR" sz="4000" dirty="0"/>
            </a:br>
            <a:endParaRPr lang="el-GR" sz="4000" dirty="0"/>
          </a:p>
        </p:txBody>
      </p:sp>
      <p:sp>
        <p:nvSpPr>
          <p:cNvPr id="3" name="Content Placeholder 2"/>
          <p:cNvSpPr>
            <a:spLocks noGrp="1"/>
          </p:cNvSpPr>
          <p:nvPr>
            <p:ph idx="1"/>
          </p:nvPr>
        </p:nvSpPr>
        <p:spPr>
          <a:xfrm>
            <a:off x="457200" y="836712"/>
            <a:ext cx="8229600" cy="5073427"/>
          </a:xfrm>
        </p:spPr>
        <p:txBody>
          <a:bodyPr/>
          <a:lstStyle/>
          <a:p>
            <a:r>
              <a:rPr lang="el-GR" sz="2200" dirty="0" smtClean="0"/>
              <a:t>Είναι </a:t>
            </a:r>
            <a:r>
              <a:rPr lang="el-GR" sz="2200" dirty="0"/>
              <a:t>ένα αέριο μείγμα μονοξειδίου του αζώτου (</a:t>
            </a:r>
            <a:r>
              <a:rPr lang="en-US" sz="2200" dirty="0"/>
              <a:t>NO</a:t>
            </a:r>
            <a:r>
              <a:rPr lang="el-GR" sz="2200" dirty="0"/>
              <a:t>) και διοξειδίου του αζώτου (</a:t>
            </a:r>
            <a:r>
              <a:rPr lang="en-US" sz="2200" dirty="0"/>
              <a:t>NO</a:t>
            </a:r>
            <a:r>
              <a:rPr lang="el-GR" sz="2200" baseline="-25000" dirty="0"/>
              <a:t>2</a:t>
            </a:r>
            <a:r>
              <a:rPr lang="el-GR" sz="2200" dirty="0"/>
              <a:t>) και ένας από τους σημαντικότερους παράγοντες ρύπανσης της γήινης ατμόσφαιρας. </a:t>
            </a:r>
            <a:endParaRPr lang="el-GR" sz="2200" dirty="0" smtClean="0"/>
          </a:p>
          <a:p>
            <a:r>
              <a:rPr lang="el-GR" sz="2200" dirty="0" smtClean="0"/>
              <a:t>Τα οξείδια </a:t>
            </a:r>
            <a:r>
              <a:rPr lang="el-GR" sz="2200" dirty="0"/>
              <a:t>του αζώτου </a:t>
            </a:r>
            <a:r>
              <a:rPr lang="el-GR" sz="2200" dirty="0" smtClean="0"/>
              <a:t>δημιουργούνται στη φύση με </a:t>
            </a:r>
            <a:r>
              <a:rPr lang="el-GR" sz="2200" dirty="0"/>
              <a:t>την επίδραση ηλεκτρικής ενέργειας (π.χ. αστραπές, κεραυνοί) και με ηφαιστειακές εκρήξεις. </a:t>
            </a:r>
            <a:endParaRPr lang="el-GR" sz="2200" dirty="0" smtClean="0"/>
          </a:p>
          <a:p>
            <a:r>
              <a:rPr lang="el-GR" sz="2200" dirty="0" smtClean="0"/>
              <a:t>Εκτός </a:t>
            </a:r>
            <a:r>
              <a:rPr lang="el-GR" sz="2200" dirty="0"/>
              <a:t>όμως από τον </a:t>
            </a:r>
            <a:r>
              <a:rPr lang="el-GR" sz="2200" b="1" dirty="0"/>
              <a:t>φυσικό</a:t>
            </a:r>
            <a:r>
              <a:rPr lang="el-GR" sz="2200" dirty="0"/>
              <a:t> σχηματισμό </a:t>
            </a:r>
            <a:r>
              <a:rPr lang="el-GR" sz="2200" dirty="0" smtClean="0"/>
              <a:t>οξειδίων </a:t>
            </a:r>
            <a:r>
              <a:rPr lang="el-GR" sz="2200" dirty="0"/>
              <a:t>του αζώτου, υπάρχει και ο </a:t>
            </a:r>
            <a:r>
              <a:rPr lang="el-GR" sz="2200" b="1" dirty="0"/>
              <a:t>ανθρωπογενής </a:t>
            </a:r>
            <a:r>
              <a:rPr lang="el-GR" sz="2200" dirty="0"/>
              <a:t>σχηματισμός που οφείλεται συνήθως σε καύσεις ορυκτών καυσίμων </a:t>
            </a:r>
            <a:r>
              <a:rPr lang="el-GR" sz="2200" dirty="0" err="1"/>
              <a:t>π.χ</a:t>
            </a:r>
            <a:r>
              <a:rPr lang="el-GR" sz="2200" dirty="0"/>
              <a:t> σε κινητήρες οχημάτων και </a:t>
            </a:r>
            <a:r>
              <a:rPr lang="el-GR" sz="2200" dirty="0" smtClean="0"/>
              <a:t>εργοστάσια.</a:t>
            </a:r>
          </a:p>
          <a:p>
            <a:r>
              <a:rPr lang="el-GR" sz="2200" dirty="0" smtClean="0"/>
              <a:t> </a:t>
            </a:r>
            <a:r>
              <a:rPr lang="el-GR" sz="2200" dirty="0"/>
              <a:t>Τα </a:t>
            </a:r>
            <a:r>
              <a:rPr lang="el-GR" sz="2200" dirty="0" err="1"/>
              <a:t>NOx</a:t>
            </a:r>
            <a:r>
              <a:rPr lang="el-GR" sz="2200" dirty="0"/>
              <a:t> συνεισφέρουν στη δημιουργία όζοντος και αιωρούμενων σωματιδίων.</a:t>
            </a:r>
          </a:p>
          <a:p>
            <a:r>
              <a:rPr lang="el-GR" sz="2200" dirty="0" smtClean="0"/>
              <a:t>Στην Κύπρο το 60% των εκπομπών ΝΟ</a:t>
            </a:r>
            <a:r>
              <a:rPr lang="en-US" sz="2200" dirty="0" smtClean="0"/>
              <a:t>x </a:t>
            </a:r>
            <a:r>
              <a:rPr lang="el-GR" sz="2200" dirty="0" smtClean="0"/>
              <a:t>προέρχεται από την παραγωγή ενέργειας στους ηλεκτροπαραγωγούς σταθμούς και το 40% από τα οχήματα. </a:t>
            </a:r>
            <a:r>
              <a:rPr lang="el-GR" sz="2200" dirty="0"/>
              <a:t> </a:t>
            </a:r>
            <a:endParaRPr lang="el-GR" sz="2200" dirty="0" smtClean="0"/>
          </a:p>
        </p:txBody>
      </p:sp>
    </p:spTree>
    <p:extLst>
      <p:ext uri="{BB962C8B-B14F-4D97-AF65-F5344CB8AC3E}">
        <p14:creationId xmlns:p14="http://schemas.microsoft.com/office/powerpoint/2010/main" val="394846507"/>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b="1" dirty="0" smtClean="0"/>
              <a:t>Διοξείδιο του Θείου </a:t>
            </a:r>
            <a:endParaRPr lang="en-GB" sz="4000" b="1" dirty="0"/>
          </a:p>
        </p:txBody>
      </p:sp>
      <p:sp>
        <p:nvSpPr>
          <p:cNvPr id="3" name="Content Placeholder 2"/>
          <p:cNvSpPr>
            <a:spLocks noGrp="1"/>
          </p:cNvSpPr>
          <p:nvPr>
            <p:ph idx="1"/>
          </p:nvPr>
        </p:nvSpPr>
        <p:spPr>
          <a:xfrm>
            <a:off x="457200" y="1052736"/>
            <a:ext cx="8229600" cy="4525963"/>
          </a:xfrm>
        </p:spPr>
        <p:txBody>
          <a:bodyPr/>
          <a:lstStyle/>
          <a:p>
            <a:r>
              <a:rPr lang="el-GR" sz="2400" dirty="0"/>
              <a:t>Πηγές του διοξειδίου του θείου </a:t>
            </a:r>
            <a:r>
              <a:rPr lang="el-GR" sz="2400" dirty="0" smtClean="0"/>
              <a:t>(</a:t>
            </a:r>
            <a:r>
              <a:rPr lang="en-US" sz="2400" dirty="0" smtClean="0"/>
              <a:t>SO</a:t>
            </a:r>
            <a:r>
              <a:rPr lang="en-US" sz="2400" baseline="-25000" dirty="0" smtClean="0"/>
              <a:t>2</a:t>
            </a:r>
            <a:r>
              <a:rPr lang="en-US" sz="2400" dirty="0" smtClean="0"/>
              <a:t>) </a:t>
            </a:r>
            <a:r>
              <a:rPr lang="el-GR" sz="2400" dirty="0" smtClean="0"/>
              <a:t>είναι </a:t>
            </a:r>
            <a:r>
              <a:rPr lang="el-GR" sz="2400" dirty="0"/>
              <a:t>οι διεργασίες που συνδέονται με τη χρήση καυσίμων πλούσιων σε θείο, όπως η παραγωγή θερμότητας και ηλεκτρικής ενέργειας, αλλά και κάποιες κατηγορίες μεταφορών</a:t>
            </a:r>
            <a:r>
              <a:rPr lang="el-GR" sz="2400" dirty="0" smtClean="0"/>
              <a:t>. Το 60% των οξειδίων του Θείου στην Ευρώπη προέρχονται από την παραγωγή ενέργειας.</a:t>
            </a:r>
          </a:p>
          <a:p>
            <a:r>
              <a:rPr lang="el-GR" sz="2400" dirty="0" smtClean="0"/>
              <a:t>Το </a:t>
            </a:r>
            <a:r>
              <a:rPr lang="el-GR" sz="2400" dirty="0"/>
              <a:t>SO</a:t>
            </a:r>
            <a:r>
              <a:rPr lang="el-GR" sz="2400" baseline="-25000" dirty="0"/>
              <a:t>2</a:t>
            </a:r>
            <a:r>
              <a:rPr lang="el-GR" sz="2400" dirty="0"/>
              <a:t> </a:t>
            </a:r>
            <a:r>
              <a:rPr lang="el-GR" sz="2400" dirty="0" smtClean="0"/>
              <a:t>συνεισφέρει </a:t>
            </a:r>
            <a:r>
              <a:rPr lang="el-GR" sz="2400" dirty="0"/>
              <a:t>στην σωματιδιακή ρύπανση, δημιουργώντας δευτερογενή θειούχα σωματίδια στην </a:t>
            </a:r>
            <a:r>
              <a:rPr lang="el-GR" sz="2400" dirty="0" smtClean="0"/>
              <a:t>ατμόσφαιρα.</a:t>
            </a:r>
            <a:endParaRPr lang="el-GR" sz="2400" dirty="0"/>
          </a:p>
          <a:p>
            <a:r>
              <a:rPr lang="el-GR" sz="2400" dirty="0" smtClean="0"/>
              <a:t>Μακροχρόνια </a:t>
            </a:r>
            <a:r>
              <a:rPr lang="el-GR" sz="2400" dirty="0"/>
              <a:t>έκθεση στο </a:t>
            </a:r>
            <a:r>
              <a:rPr lang="en-US" sz="2400" dirty="0"/>
              <a:t>SO</a:t>
            </a:r>
            <a:r>
              <a:rPr lang="en-US" sz="2400" baseline="-25000" dirty="0"/>
              <a:t>2 </a:t>
            </a:r>
            <a:r>
              <a:rPr lang="el-GR" sz="2400" dirty="0" smtClean="0"/>
              <a:t>μπορεί </a:t>
            </a:r>
            <a:r>
              <a:rPr lang="el-GR" sz="2400" dirty="0"/>
              <a:t>να προκαλέσει αναπνευστικά προβλήματα, να τροποποιήσει τον αμυντικό μηχανισμό των πνευμόνων και να επιδεινώσει τυχόν υπάρχουσες καρδιοαγγειακές παθήσεις.</a:t>
            </a:r>
            <a:endParaRPr lang="en-GB" sz="2400" dirty="0"/>
          </a:p>
        </p:txBody>
      </p:sp>
    </p:spTree>
    <p:extLst>
      <p:ext uri="{BB962C8B-B14F-4D97-AF65-F5344CB8AC3E}">
        <p14:creationId xmlns:p14="http://schemas.microsoft.com/office/powerpoint/2010/main" val="26817778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1415</TotalTime>
  <Words>1347</Words>
  <Application>Microsoft Office PowerPoint</Application>
  <PresentationFormat>On-screen Show (4:3)</PresentationFormat>
  <Paragraphs>159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Θέμα του Office</vt:lpstr>
      <vt:lpstr>PowerPoint Presentation</vt:lpstr>
      <vt:lpstr>Μελετώ το παρόν προετοιμάζω το  μέλλον</vt:lpstr>
      <vt:lpstr>Μελετώ το παρόν προετοιμάζω το  μέλλον</vt:lpstr>
      <vt:lpstr>Ομάδες εργασίας και δράσεις</vt:lpstr>
      <vt:lpstr>Α΄ Ομάδα </vt:lpstr>
      <vt:lpstr>Ποιότητα Ατμοσφαιρικού αέρα</vt:lpstr>
      <vt:lpstr>Ποιότητα Ατμοσφαιρικού Αέρα εν καιρώ πανδημίας</vt:lpstr>
      <vt:lpstr>Οξείδια του αζώτου (ΝΟx) </vt:lpstr>
      <vt:lpstr>Διοξείδιο του Θείου </vt:lpstr>
      <vt:lpstr>Το Όζον ως ρύπος  </vt:lpstr>
      <vt:lpstr>Επιπτώσεις των ρύπων στην Υγεία</vt:lpstr>
      <vt:lpstr>Μεθοδολογία</vt:lpstr>
      <vt:lpstr>Σύγκριση επιπέδων SO2</vt:lpstr>
      <vt:lpstr>Σύγκριση επιπέδων ΝΟx</vt:lpstr>
      <vt:lpstr>Αποτελέσματα</vt:lpstr>
      <vt:lpstr>Β΄ Ομάδα</vt:lpstr>
      <vt:lpstr>Από τη Black Friday στην Green Friday </vt:lpstr>
      <vt:lpstr>PowerPoint Presentation</vt:lpstr>
      <vt:lpstr>PowerPoint Presentation</vt:lpstr>
      <vt:lpstr>Γ΄ Ομάδα:</vt:lpstr>
      <vt:lpstr>Οικολογικό Αποτύπωμα</vt:lpstr>
      <vt:lpstr>Πώς υπολογίζω το οικολογικό αποτύπωμα;</vt:lpstr>
      <vt:lpstr>PowerPoint Presentation</vt:lpstr>
      <vt:lpstr>Μια τυχαία καταγραφή του οικολογικού αποτυπώματος σε 35  μαθητές της Β΄ Λυκείου έδειξε:</vt:lpstr>
      <vt:lpstr>Δ΄ Ομάδα </vt:lpstr>
      <vt:lpstr>PowerPoint Presentation</vt:lpstr>
      <vt:lpstr>PowerPoint Presentation</vt:lpstr>
      <vt:lpstr>Τα υλικά για τον αντισυμβατικό κήπο</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tp</dc:creator>
  <cp:lastModifiedBy>Teacher</cp:lastModifiedBy>
  <cp:revision>128</cp:revision>
  <cp:lastPrinted>2021-11-19T07:21:25Z</cp:lastPrinted>
  <dcterms:created xsi:type="dcterms:W3CDTF">2019-07-24T08:50:05Z</dcterms:created>
  <dcterms:modified xsi:type="dcterms:W3CDTF">2021-11-19T09:02:26Z</dcterms:modified>
</cp:coreProperties>
</file>