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4660"/>
  </p:normalViewPr>
  <p:slideViewPr>
    <p:cSldViewPr snapToGrid="0">
      <p:cViewPr varScale="1">
        <p:scale>
          <a:sx n="89" d="100"/>
          <a:sy n="89" d="100"/>
        </p:scale>
        <p:origin x="69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8244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C400042D-BE37-4521-9238-8A6EB99D0097}"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2779808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71516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17312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3395528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3701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7693948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573251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22364487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2179516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0042D-BE37-4521-9238-8A6EB99D0097}" type="datetimeFigureOut">
              <a:rPr lang="en-GB" smtClean="0"/>
              <a:t>12/01/2021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31684449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00042D-BE37-4521-9238-8A6EB99D0097}"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299413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00042D-BE37-4521-9238-8A6EB99D0097}" type="datetimeFigureOut">
              <a:rPr lang="en-GB" smtClean="0"/>
              <a:t>12/01/2021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87089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00042D-BE37-4521-9238-8A6EB99D0097}" type="datetimeFigureOut">
              <a:rPr lang="en-GB" smtClean="0"/>
              <a:t>12/01/2021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332229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00042D-BE37-4521-9238-8A6EB99D0097}" type="datetimeFigureOut">
              <a:rPr lang="en-GB" smtClean="0"/>
              <a:t>12/01/2021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1109285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0042D-BE37-4521-9238-8A6EB99D0097}"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365921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0042D-BE37-4521-9238-8A6EB99D0097}" type="datetimeFigureOut">
              <a:rPr lang="en-GB" smtClean="0"/>
              <a:t>12/01/2021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EE2C10-EEF7-407F-B932-0917B9DCA519}" type="slidenum">
              <a:rPr lang="en-GB" smtClean="0"/>
              <a:t>‹#›</a:t>
            </a:fld>
            <a:endParaRPr lang="en-GB"/>
          </a:p>
        </p:txBody>
      </p:sp>
    </p:spTree>
    <p:extLst>
      <p:ext uri="{BB962C8B-B14F-4D97-AF65-F5344CB8AC3E}">
        <p14:creationId xmlns:p14="http://schemas.microsoft.com/office/powerpoint/2010/main" val="235566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400042D-BE37-4521-9238-8A6EB99D0097}" type="datetimeFigureOut">
              <a:rPr lang="en-GB" smtClean="0"/>
              <a:t>12/01/2021</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8EE2C10-EEF7-407F-B932-0917B9DCA519}" type="slidenum">
              <a:rPr lang="en-GB" smtClean="0"/>
              <a:t>‹#›</a:t>
            </a:fld>
            <a:endParaRPr lang="en-GB"/>
          </a:p>
        </p:txBody>
      </p:sp>
    </p:spTree>
    <p:extLst>
      <p:ext uri="{BB962C8B-B14F-4D97-AF65-F5344CB8AC3E}">
        <p14:creationId xmlns:p14="http://schemas.microsoft.com/office/powerpoint/2010/main" val="4029591816"/>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otothema.gr/afieromata/pagkosmia-mera-perivallontos/article/584045/oi-epikindunes-epiptoseis-ton-hrisimopoiimenon-batarion-/" TargetMode="External"/><Relationship Id="rId2" Type="http://schemas.openxmlformats.org/officeDocument/2006/relationships/hyperlink" Target="https://afiscyprus.com.cy/el/koino/giati-na-anakykloso-tis-mpataries-moy" TargetMode="External"/><Relationship Id="rId1" Type="http://schemas.openxmlformats.org/officeDocument/2006/relationships/slideLayout" Target="../slideLayouts/slideLayout1.xml"/><Relationship Id="rId5" Type="http://schemas.openxmlformats.org/officeDocument/2006/relationships/hyperlink" Target="https://www.ekt.gr/el/magazines/features/23377" TargetMode="External"/><Relationship Id="rId4" Type="http://schemas.openxmlformats.org/officeDocument/2006/relationships/hyperlink" Target="https://eur-lex.europa.eu/legal-content/EL/TXT/HTML/?uri=CELEX:52015DC0614&amp;from=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4493" y="1565031"/>
            <a:ext cx="10837432" cy="1503484"/>
          </a:xfrm>
        </p:spPr>
        <p:txBody>
          <a:bodyPr>
            <a:normAutofit fontScale="90000"/>
          </a:bodyPr>
          <a:lstStyle/>
          <a:p>
            <a:r>
              <a:rPr lang="el-GR" sz="4800" dirty="0" smtClean="0"/>
              <a:t>      </a:t>
            </a:r>
            <a:r>
              <a:rPr lang="el-GR" sz="4400" b="1" dirty="0" smtClean="0"/>
              <a:t>ΑΝΑΚΥΚΛΩΣΗ μπαταριων,χημικων</a:t>
            </a:r>
            <a:br>
              <a:rPr lang="el-GR" sz="4400" b="1" dirty="0" smtClean="0"/>
            </a:br>
            <a:r>
              <a:rPr lang="el-GR" sz="4400" b="1" dirty="0"/>
              <a:t> </a:t>
            </a:r>
            <a:r>
              <a:rPr lang="el-GR" sz="4400" b="1" dirty="0" smtClean="0"/>
              <a:t>                                 ΚΑΙ</a:t>
            </a:r>
            <a:br>
              <a:rPr lang="el-GR" sz="4400" b="1" dirty="0" smtClean="0"/>
            </a:br>
            <a:r>
              <a:rPr lang="el-GR" sz="4400" b="1" dirty="0" smtClean="0"/>
              <a:t>                  ΚΥΚΛΙΚΗ ΟΙΚΟΝΟΜΙΑ</a:t>
            </a:r>
            <a:endParaRPr lang="en-GB" sz="4400" b="1" dirty="0"/>
          </a:p>
        </p:txBody>
      </p:sp>
      <p:sp>
        <p:nvSpPr>
          <p:cNvPr id="3" name="Subtitle 2"/>
          <p:cNvSpPr>
            <a:spLocks noGrp="1"/>
          </p:cNvSpPr>
          <p:nvPr>
            <p:ph type="subTitle" idx="1"/>
          </p:nvPr>
        </p:nvSpPr>
        <p:spPr>
          <a:xfrm>
            <a:off x="9083945" y="5563654"/>
            <a:ext cx="3108055" cy="754025"/>
          </a:xfrm>
        </p:spPr>
        <p:txBody>
          <a:bodyPr>
            <a:noAutofit/>
          </a:bodyPr>
          <a:lstStyle/>
          <a:p>
            <a:r>
              <a:rPr lang="el-GR" sz="1800" b="1" dirty="0" smtClean="0"/>
              <a:t>Χάρης Σολωμού</a:t>
            </a:r>
          </a:p>
          <a:p>
            <a:r>
              <a:rPr lang="el-GR" sz="1800" b="1" dirty="0" smtClean="0"/>
              <a:t>Αντρέας Περδίου</a:t>
            </a:r>
          </a:p>
          <a:p>
            <a:r>
              <a:rPr lang="el-GR" sz="1800" b="1" dirty="0" smtClean="0"/>
              <a:t>Γιώργος Κοντογιώργης</a:t>
            </a:r>
            <a:endParaRPr lang="en-GB" sz="1800" b="1" dirty="0"/>
          </a:p>
        </p:txBody>
      </p:sp>
    </p:spTree>
    <p:extLst>
      <p:ext uri="{BB962C8B-B14F-4D97-AF65-F5344CB8AC3E}">
        <p14:creationId xmlns:p14="http://schemas.microsoft.com/office/powerpoint/2010/main" val="223354240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l-GR" b="1" dirty="0" smtClean="0"/>
              <a:t>Πλεονεκτηματα ακανυκλωσης μπαταριων</a:t>
            </a:r>
            <a:endParaRPr lang="en-GB" b="1" dirty="0"/>
          </a:p>
        </p:txBody>
      </p:sp>
      <p:sp>
        <p:nvSpPr>
          <p:cNvPr id="3" name="Subtitle 2"/>
          <p:cNvSpPr>
            <a:spLocks noGrp="1"/>
          </p:cNvSpPr>
          <p:nvPr>
            <p:ph type="subTitle" idx="1"/>
          </p:nvPr>
        </p:nvSpPr>
        <p:spPr>
          <a:xfrm>
            <a:off x="1357023" y="2957982"/>
            <a:ext cx="9144000" cy="2401197"/>
          </a:xfrm>
        </p:spPr>
        <p:txBody>
          <a:bodyPr>
            <a:noAutofit/>
          </a:bodyPr>
          <a:lstStyle/>
          <a:p>
            <a:r>
              <a:rPr lang="el-GR" sz="2600" b="1" i="1" dirty="0" smtClean="0"/>
              <a:t>Προστασία </a:t>
            </a:r>
            <a:r>
              <a:rPr lang="el-GR" sz="2600" b="1" i="1" dirty="0"/>
              <a:t>του περιβάλλοντος από ρυπογόνες </a:t>
            </a:r>
            <a:r>
              <a:rPr lang="el-GR" sz="2600" b="1" i="1" dirty="0" smtClean="0"/>
              <a:t>ουσίες και κατά συνέπεια καλύτερες συνθήκες ζωής για τον άνθρωπο καθώς μεγάλος αριθμός επικίνδυνων ουσιών δεν θα καταλήγουν στο πιάτο μας.</a:t>
            </a:r>
          </a:p>
          <a:p>
            <a:r>
              <a:rPr lang="el-GR" sz="2600" b="1" i="1" dirty="0" smtClean="0"/>
              <a:t>Ακόμη πετυχένεται ο περιορισμός της σπατάλης πρώτων υλών και μείωση του όγκου </a:t>
            </a:r>
            <a:r>
              <a:rPr lang="el-GR" sz="2600" b="1" i="1" dirty="0" smtClean="0"/>
              <a:t>απορριμμάτων. </a:t>
            </a:r>
            <a:endParaRPr lang="el-GR" sz="2600" b="1" i="1" dirty="0"/>
          </a:p>
          <a:p>
            <a:endParaRPr lang="el-GR" sz="1600" b="1" i="1" dirty="0"/>
          </a:p>
          <a:p>
            <a:endParaRPr lang="en-GB" sz="1600" dirty="0"/>
          </a:p>
        </p:txBody>
      </p:sp>
    </p:spTree>
    <p:extLst>
      <p:ext uri="{BB962C8B-B14F-4D97-AF65-F5344CB8AC3E}">
        <p14:creationId xmlns:p14="http://schemas.microsoft.com/office/powerpoint/2010/main" val="176088897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edg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1850" y="-285018"/>
            <a:ext cx="9144000" cy="2387600"/>
          </a:xfrm>
        </p:spPr>
        <p:txBody>
          <a:bodyPr>
            <a:normAutofit/>
          </a:bodyPr>
          <a:lstStyle/>
          <a:p>
            <a:r>
              <a:rPr lang="el-GR" b="1" dirty="0" smtClean="0"/>
              <a:t>ΠΗΓΕΣ</a:t>
            </a:r>
            <a:endParaRPr lang="en-GB" b="1" dirty="0"/>
          </a:p>
        </p:txBody>
      </p:sp>
      <p:sp>
        <p:nvSpPr>
          <p:cNvPr id="3" name="Subtitle 2"/>
          <p:cNvSpPr>
            <a:spLocks noGrp="1"/>
          </p:cNvSpPr>
          <p:nvPr>
            <p:ph type="subTitle" idx="1"/>
          </p:nvPr>
        </p:nvSpPr>
        <p:spPr>
          <a:xfrm>
            <a:off x="1484244" y="3172667"/>
            <a:ext cx="9144000" cy="1655762"/>
          </a:xfrm>
        </p:spPr>
        <p:txBody>
          <a:bodyPr>
            <a:normAutofit fontScale="55000" lnSpcReduction="20000"/>
          </a:bodyPr>
          <a:lstStyle/>
          <a:p>
            <a:pPr marL="342900" indent="-342900" algn="l">
              <a:buFont typeface="Arial" panose="020B0604020202020204" pitchFamily="34" charset="0"/>
              <a:buChar char="•"/>
            </a:pPr>
            <a:r>
              <a:rPr lang="en-GB" dirty="0" smtClean="0">
                <a:hlinkClick r:id="rId2"/>
              </a:rPr>
              <a:t>https://afiscyprus.com.cy/el/koino/giati-na-anakykloso-tis-mpataries-moy</a:t>
            </a:r>
            <a:endParaRPr lang="el-GR" dirty="0" smtClean="0"/>
          </a:p>
          <a:p>
            <a:pPr marL="342900" indent="-342900" algn="l">
              <a:buFont typeface="Arial" panose="020B0604020202020204" pitchFamily="34" charset="0"/>
              <a:buChar char="•"/>
            </a:pPr>
            <a:r>
              <a:rPr lang="en-GB" dirty="0" smtClean="0">
                <a:hlinkClick r:id="rId3"/>
              </a:rPr>
              <a:t>https://www.protothema.gr/afieromata/pagkosmia-mera-perivallontos/article/584045/oi-epikindunes-epiptoseis-ton-hrisimopoiimenon-batarion-/</a:t>
            </a:r>
            <a:endParaRPr lang="el-GR" dirty="0" smtClean="0"/>
          </a:p>
          <a:p>
            <a:pPr marL="342900" indent="-342900" algn="l">
              <a:buFont typeface="Arial" panose="020B0604020202020204" pitchFamily="34" charset="0"/>
              <a:buChar char="•"/>
            </a:pPr>
            <a:r>
              <a:rPr lang="en-GB" dirty="0" smtClean="0">
                <a:hlinkClick r:id="rId3"/>
              </a:rPr>
              <a:t>https://www.protothema.gr/afieromata/pagkosmia-mera-perivallontos/article/584045/oi-epikindunes-epiptoseis-ton-hrisimopoiimenon-batarion-/</a:t>
            </a:r>
            <a:endParaRPr lang="el-GR" dirty="0" smtClean="0"/>
          </a:p>
          <a:p>
            <a:pPr marL="342900" indent="-342900" algn="l">
              <a:buFont typeface="Arial" panose="020B0604020202020204" pitchFamily="34" charset="0"/>
              <a:buChar char="•"/>
            </a:pPr>
            <a:r>
              <a:rPr lang="en-GB" dirty="0" smtClean="0">
                <a:hlinkClick r:id="rId4"/>
              </a:rPr>
              <a:t>https://eur-lex.europa.eu/legal-content/EL/TXT/HTML/?uri=CELEX:52015DC0614&amp;from=EN</a:t>
            </a:r>
            <a:endParaRPr lang="el-GR" dirty="0" smtClean="0"/>
          </a:p>
          <a:p>
            <a:pPr marL="342900" indent="-342900" algn="l">
              <a:buFont typeface="Arial" panose="020B0604020202020204" pitchFamily="34" charset="0"/>
              <a:buChar char="•"/>
            </a:pPr>
            <a:r>
              <a:rPr lang="en-GB" dirty="0" smtClean="0">
                <a:hlinkClick r:id="rId5"/>
              </a:rPr>
              <a:t>https://www.ekt.gr/el/magazines/features/23377</a:t>
            </a:r>
            <a:endParaRPr lang="el-GR" dirty="0" smtClean="0"/>
          </a:p>
          <a:p>
            <a:pPr marL="342900" indent="-342900" algn="l">
              <a:buFont typeface="Arial" panose="020B0604020202020204" pitchFamily="34" charset="0"/>
              <a:buChar char="•"/>
            </a:pPr>
            <a:endParaRPr lang="el-GR" dirty="0" smtClean="0"/>
          </a:p>
          <a:p>
            <a:pPr marL="342900" indent="-342900" algn="l">
              <a:buFont typeface="Arial" panose="020B0604020202020204" pitchFamily="34" charset="0"/>
              <a:buChar char="•"/>
            </a:pPr>
            <a:endParaRPr lang="en-GB" dirty="0"/>
          </a:p>
        </p:txBody>
      </p:sp>
    </p:spTree>
    <p:extLst>
      <p:ext uri="{BB962C8B-B14F-4D97-AF65-F5344CB8AC3E}">
        <p14:creationId xmlns:p14="http://schemas.microsoft.com/office/powerpoint/2010/main" val="305511501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120" y="0"/>
            <a:ext cx="10353761" cy="1326321"/>
          </a:xfrm>
        </p:spPr>
        <p:txBody>
          <a:bodyPr/>
          <a:lstStyle/>
          <a:p>
            <a:r>
              <a:rPr lang="el-GR" b="1" i="1" dirty="0" smtClean="0"/>
              <a:t>Τι είναι η </a:t>
            </a:r>
            <a:r>
              <a:rPr lang="el-GR" b="1" i="1" dirty="0" smtClean="0"/>
              <a:t>κυκλικΗ οικονομΙα</a:t>
            </a:r>
            <a:endParaRPr lang="en-GB" b="1" i="1" dirty="0"/>
          </a:p>
        </p:txBody>
      </p:sp>
      <p:sp>
        <p:nvSpPr>
          <p:cNvPr id="3" name="Content Placeholder 2"/>
          <p:cNvSpPr>
            <a:spLocks noGrp="1"/>
          </p:cNvSpPr>
          <p:nvPr>
            <p:ph idx="1"/>
          </p:nvPr>
        </p:nvSpPr>
        <p:spPr>
          <a:xfrm>
            <a:off x="658332" y="2920041"/>
            <a:ext cx="8534400" cy="3615267"/>
          </a:xfrm>
        </p:spPr>
        <p:txBody>
          <a:bodyPr>
            <a:normAutofit/>
          </a:bodyPr>
          <a:lstStyle/>
          <a:p>
            <a:r>
              <a:rPr lang="el-GR" b="1" i="1" dirty="0" smtClean="0">
                <a:latin typeface="+mj-lt"/>
              </a:rPr>
              <a:t>Η κυκλική οικονομία είναι κατά </a:t>
            </a:r>
            <a:r>
              <a:rPr lang="el-GR" b="1" i="1" dirty="0" smtClean="0">
                <a:latin typeface="+mj-lt"/>
              </a:rPr>
              <a:t>κάποιο </a:t>
            </a:r>
            <a:r>
              <a:rPr lang="el-GR" b="1" i="1" dirty="0" smtClean="0">
                <a:latin typeface="+mj-lt"/>
              </a:rPr>
              <a:t>τρόπο η εξέλιξη της ανακύκλωσης, έχει όμως και μια σημαντική διαφορά. Στην ανακύκλωση, ένα χρησιμοποιημένο προϊόν αποσυντίθεται σε πρώτες ύλες που ανακτώνται προς επαναχρησιμοποίηση στην παραγωγή νέων προϊόντων. Στην κυκλική οικονομία, το προϊόν σχεδιάζεται εξαρχής, έτσι ώστε να μπορεί να γίνεται ανακατασκευή  για να επαναχρησιμοποιηθεί ως καινούργιο.Με αυτό τον τρόπο βάζουμε ένα τέλος στην ρύπανση του πλανήτη μας και στην αλόγιστη εξάντληση των φυσικών πόρων.</a:t>
            </a:r>
          </a:p>
          <a:p>
            <a:endParaRPr lang="el-GR" dirty="0" smtClean="0">
              <a:solidFill>
                <a:schemeClr val="bg2"/>
              </a:solidFill>
              <a:latin typeface="Arial Black" panose="020B0A04020102020204" pitchFamily="34" charset="0"/>
            </a:endParaRPr>
          </a:p>
          <a:p>
            <a:pPr marL="0" indent="0">
              <a:buNone/>
            </a:pPr>
            <a:endParaRPr lang="el-GR" dirty="0" smtClean="0">
              <a:latin typeface="Arial Black" panose="020B0A04020102020204" pitchFamily="34" charset="0"/>
            </a:endParaRPr>
          </a:p>
          <a:p>
            <a:endParaRPr lang="el-GR" dirty="0" smtClean="0"/>
          </a:p>
          <a:p>
            <a:pPr marL="0" indent="0">
              <a:buNone/>
            </a:pPr>
            <a:endParaRPr lang="en-GB" dirty="0"/>
          </a:p>
        </p:txBody>
      </p:sp>
    </p:spTree>
    <p:extLst>
      <p:ext uri="{BB962C8B-B14F-4D97-AF65-F5344CB8AC3E}">
        <p14:creationId xmlns:p14="http://schemas.microsoft.com/office/powerpoint/2010/main" val="24150990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0702" y="190710"/>
            <a:ext cx="9144000" cy="2387600"/>
          </a:xfrm>
        </p:spPr>
        <p:txBody>
          <a:bodyPr>
            <a:normAutofit/>
          </a:bodyPr>
          <a:lstStyle/>
          <a:p>
            <a:r>
              <a:rPr lang="el-GR" b="1" dirty="0" smtClean="0"/>
              <a:t>Σχεδιαση προϊοντοσ</a:t>
            </a:r>
            <a:endParaRPr lang="en-GB" b="1" dirty="0"/>
          </a:p>
        </p:txBody>
      </p:sp>
      <p:sp>
        <p:nvSpPr>
          <p:cNvPr id="3" name="Subtitle 2"/>
          <p:cNvSpPr>
            <a:spLocks noGrp="1"/>
          </p:cNvSpPr>
          <p:nvPr>
            <p:ph type="subTitle" idx="1"/>
          </p:nvPr>
        </p:nvSpPr>
        <p:spPr>
          <a:xfrm>
            <a:off x="1230702" y="2681043"/>
            <a:ext cx="9144000" cy="1951893"/>
          </a:xfrm>
        </p:spPr>
        <p:txBody>
          <a:bodyPr>
            <a:noAutofit/>
          </a:bodyPr>
          <a:lstStyle/>
          <a:p>
            <a:pPr fontAlgn="base"/>
            <a:r>
              <a:rPr lang="el-GR" sz="2000" b="1" i="1" dirty="0"/>
              <a:t>Η σωστή σχεδίαση ενός προϊόντος μπορεί να βελτιώσει την ανθεκτικότητά του ή να διευκολύνει την επισκευή, την αναβάθμιση ή την ανακατασκευή του. Μπορεί επίσης να διευκολύνει τους φορείς ανακύκλωσης να το αποσυναρμολογήσουν ώστε να ανακτήσουν πολύτιμα υλικά και εξαρτήματα. Γενικά, μπορεί να συμβάλει στην εξοικονόμηση πολύτιμων πόρων. Φαίνεται όμως ότι οι σύγχρονες συνθήκες στην αγορά δεν ευνοούν κάτι τέτοιο – κυρίως επειδή δεν συμβαδίζουν τα συμφέροντα των παραγωγών, των χρηστών και των φορέων ανακύκλωσης. Είναι συνεπώς αναγκαίο να παρασχεθούν κίνητρα για τη βελτίωση της σχεδίασης των προϊόντων ενώ ταυτόχρονα θα προστατεύεται η ενιαία αγορά και ο ανταγωνισμός και θα υποβοηθείται η καινοτομία</a:t>
            </a:r>
            <a:r>
              <a:rPr lang="el-GR" sz="2000" b="1" i="1" dirty="0" smtClean="0"/>
              <a:t>.</a:t>
            </a:r>
            <a:endParaRPr lang="el-GR" sz="2000" b="1" i="1" dirty="0"/>
          </a:p>
        </p:txBody>
      </p:sp>
    </p:spTree>
    <p:extLst>
      <p:ext uri="{BB962C8B-B14F-4D97-AF65-F5344CB8AC3E}">
        <p14:creationId xmlns:p14="http://schemas.microsoft.com/office/powerpoint/2010/main" val="9947036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0"/>
            <a:ext cx="9001462" cy="2387600"/>
          </a:xfrm>
        </p:spPr>
        <p:txBody>
          <a:bodyPr>
            <a:normAutofit/>
          </a:bodyPr>
          <a:lstStyle/>
          <a:p>
            <a:r>
              <a:rPr lang="el-GR" b="1" dirty="0" smtClean="0"/>
              <a:t>Μπαταριεσ</a:t>
            </a:r>
            <a:endParaRPr lang="en-GB" b="1" dirty="0"/>
          </a:p>
        </p:txBody>
      </p:sp>
      <p:sp>
        <p:nvSpPr>
          <p:cNvPr id="3" name="Subtitle 2"/>
          <p:cNvSpPr>
            <a:spLocks noGrp="1"/>
          </p:cNvSpPr>
          <p:nvPr>
            <p:ph type="subTitle" idx="1"/>
          </p:nvPr>
        </p:nvSpPr>
        <p:spPr/>
        <p:txBody>
          <a:bodyPr>
            <a:normAutofit fontScale="92500" lnSpcReduction="20000"/>
          </a:bodyPr>
          <a:lstStyle/>
          <a:p>
            <a:r>
              <a:rPr lang="el-GR" b="1" i="1" dirty="0"/>
              <a:t>Η μη ανακύκλωση μπαταριών και η απόρριψη τους στα σκουπίδια έχει ιδιαίτερα επιβλαβείς επιπτώσεις, τόσο για το περιβάλλον όσο και </a:t>
            </a:r>
            <a:r>
              <a:rPr lang="el-GR" b="1" i="1" dirty="0" smtClean="0"/>
              <a:t>τελικά </a:t>
            </a:r>
            <a:r>
              <a:rPr lang="el-GR" b="1" i="1" dirty="0"/>
              <a:t>για την ανθρώπινη υγεία. Κάθε μπαταρία που δεν ανακυκλώνεται, ελευθερώνει τις τοξικές της ουσίες στο περιβάλλον. Αργά ή γρήγορα, θα εισχωρήσουν στην τροφική αλυσίδα και θα καταλήξουν στο πιάτο μας.</a:t>
            </a:r>
            <a:endParaRPr lang="en-GB" b="1" i="1" dirty="0"/>
          </a:p>
        </p:txBody>
      </p:sp>
    </p:spTree>
    <p:extLst>
      <p:ext uri="{BB962C8B-B14F-4D97-AF65-F5344CB8AC3E}">
        <p14:creationId xmlns:p14="http://schemas.microsoft.com/office/powerpoint/2010/main" val="1473401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0159" y="294227"/>
            <a:ext cx="9144000" cy="2387600"/>
          </a:xfrm>
        </p:spPr>
        <p:txBody>
          <a:bodyPr>
            <a:normAutofit/>
          </a:bodyPr>
          <a:lstStyle/>
          <a:p>
            <a:r>
              <a:rPr lang="el-GR" b="1" dirty="0" smtClean="0"/>
              <a:t>ΕπΙτΩσεις </a:t>
            </a:r>
            <a:r>
              <a:rPr lang="el-GR" b="1" dirty="0"/>
              <a:t>στο </a:t>
            </a:r>
            <a:r>
              <a:rPr lang="el-GR" b="1" dirty="0" smtClean="0"/>
              <a:t>περιβΑλλον ΑΠΟ ΜπαταρΙες</a:t>
            </a:r>
            <a:endParaRPr lang="en-GB" b="1" dirty="0"/>
          </a:p>
        </p:txBody>
      </p:sp>
      <p:sp>
        <p:nvSpPr>
          <p:cNvPr id="3" name="Subtitle 2"/>
          <p:cNvSpPr>
            <a:spLocks noGrp="1"/>
          </p:cNvSpPr>
          <p:nvPr>
            <p:ph type="subTitle" idx="1"/>
          </p:nvPr>
        </p:nvSpPr>
        <p:spPr>
          <a:xfrm>
            <a:off x="1690159" y="2929178"/>
            <a:ext cx="9001462" cy="1655762"/>
          </a:xfrm>
        </p:spPr>
        <p:txBody>
          <a:bodyPr>
            <a:noAutofit/>
          </a:bodyPr>
          <a:lstStyle/>
          <a:p>
            <a:pPr fontAlgn="base"/>
            <a:r>
              <a:rPr lang="el-GR" sz="1600" b="1" i="1" dirty="0"/>
              <a:t>Αν κοιτάξουμε γύρω μας θα διαπιστώσουμε ότι οι μπαταρίες </a:t>
            </a:r>
            <a:r>
              <a:rPr lang="el-GR" sz="1600" b="1" i="1" dirty="0" smtClean="0"/>
              <a:t>κινούν </a:t>
            </a:r>
            <a:r>
              <a:rPr lang="el-GR" sz="1600" b="1" i="1" dirty="0"/>
              <a:t>τον </a:t>
            </a:r>
            <a:r>
              <a:rPr lang="el-GR" sz="1600" b="1" i="1" dirty="0" smtClean="0"/>
              <a:t>κόσμο. </a:t>
            </a:r>
            <a:r>
              <a:rPr lang="el-GR" sz="1600" b="1" i="1" dirty="0"/>
              <a:t>Μετά τη χρήση τους </a:t>
            </a:r>
            <a:r>
              <a:rPr lang="el-GR" sz="1600" b="1" i="1" dirty="0" smtClean="0"/>
              <a:t>όμως έχουν σημαντικές </a:t>
            </a:r>
            <a:r>
              <a:rPr lang="el-GR" sz="1600" b="1" i="1" dirty="0"/>
              <a:t>περιβαλλοντικές επιπτώσεις καθώς περιέχουν επικίνδυνα βαρέα μέταλλα.</a:t>
            </a:r>
            <a:r>
              <a:rPr lang="el-GR" sz="1600" b="1" i="1" dirty="0" smtClean="0"/>
              <a:t/>
            </a:r>
            <a:br>
              <a:rPr lang="el-GR" sz="1600" b="1" i="1" dirty="0" smtClean="0"/>
            </a:br>
            <a:r>
              <a:rPr lang="el-GR" sz="1600" b="1" i="1" dirty="0"/>
              <a:t> </a:t>
            </a:r>
            <a:r>
              <a:rPr lang="el-GR" sz="1600" b="1" i="1" dirty="0" smtClean="0"/>
              <a:t/>
            </a:r>
            <a:br>
              <a:rPr lang="el-GR" sz="1600" b="1" i="1" dirty="0" smtClean="0"/>
            </a:br>
            <a:endParaRPr lang="el-GR" sz="1600" b="1" i="1" dirty="0"/>
          </a:p>
          <a:p>
            <a:r>
              <a:rPr lang="el-GR" sz="1600" b="1" i="1" dirty="0"/>
              <a:t>Αν για παράδειγμα αφεθούν ανεξέλεγκτα ή καταλήξουν να καούν σε μια χωματερή τα επικίνδυνα αυτά συστατικά </a:t>
            </a:r>
            <a:r>
              <a:rPr lang="el-GR" sz="1600" b="1" i="1" dirty="0" smtClean="0"/>
              <a:t>απελευθερώνονται. </a:t>
            </a:r>
            <a:r>
              <a:rPr lang="el-GR" sz="1600" b="1" i="1" dirty="0"/>
              <a:t>Επιστρέφουν όμως, στη συνέχεια στο έδαφος με τη βροχή και καταλήγουν να μολύνουν όχι μόνο το χώμα αλλά </a:t>
            </a:r>
            <a:r>
              <a:rPr lang="el-GR" sz="1600" b="1" i="1" dirty="0" smtClean="0"/>
              <a:t>και ολόκληρο το περιβάλλον.</a:t>
            </a:r>
            <a:br>
              <a:rPr lang="el-GR" sz="1600" b="1" i="1" dirty="0" smtClean="0"/>
            </a:br>
            <a:r>
              <a:rPr lang="el-GR" sz="1600" b="1" i="1" dirty="0"/>
              <a:t>Η περιβαλλοντική ρύπανση που προκαλούν οι </a:t>
            </a:r>
            <a:r>
              <a:rPr lang="el-GR" sz="1600" b="1" i="1" dirty="0" smtClean="0"/>
              <a:t>χρησιμοποιημένες μπαταρίες, </a:t>
            </a:r>
            <a:r>
              <a:rPr lang="el-GR" sz="1600" b="1" i="1" dirty="0"/>
              <a:t>αρχίζει από την στιγμή που αφήνονται από τους </a:t>
            </a:r>
            <a:r>
              <a:rPr lang="el-GR" sz="1600" b="1" i="1" dirty="0" smtClean="0"/>
              <a:t>χρήστες </a:t>
            </a:r>
            <a:r>
              <a:rPr lang="el-GR" sz="1600" b="1" i="1" dirty="0"/>
              <a:t>τους σε σημεία όπως δρόμοι, χωράφια ή ακρογιαλιές. </a:t>
            </a:r>
            <a:endParaRPr lang="en-GB" sz="1600" b="1" i="1" dirty="0"/>
          </a:p>
        </p:txBody>
      </p:sp>
    </p:spTree>
    <p:extLst>
      <p:ext uri="{BB962C8B-B14F-4D97-AF65-F5344CB8AC3E}">
        <p14:creationId xmlns:p14="http://schemas.microsoft.com/office/powerpoint/2010/main" val="10929699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0101" y="2544417"/>
            <a:ext cx="10230679" cy="3357438"/>
          </a:xfrm>
        </p:spPr>
        <p:txBody>
          <a:bodyPr>
            <a:normAutofit fontScale="25000" lnSpcReduction="20000"/>
          </a:bodyPr>
          <a:lstStyle/>
          <a:p>
            <a:endParaRPr lang="el-GR" dirty="0" smtClean="0"/>
          </a:p>
          <a:p>
            <a:pPr marL="685800" indent="-685800" algn="l">
              <a:buFont typeface="Arial" panose="020B0604020202020204" pitchFamily="34" charset="0"/>
              <a:buChar char="•"/>
            </a:pPr>
            <a:r>
              <a:rPr lang="el-GR" sz="5600" b="1" i="1" dirty="0" smtClean="0"/>
              <a:t>αύξηση </a:t>
            </a:r>
            <a:r>
              <a:rPr lang="el-GR" sz="5600" b="1" i="1" dirty="0"/>
              <a:t>αρτηριακής </a:t>
            </a:r>
            <a:r>
              <a:rPr lang="el-GR" sz="5600" b="1" i="1" dirty="0" smtClean="0"/>
              <a:t>πίεσης</a:t>
            </a:r>
          </a:p>
          <a:p>
            <a:pPr marL="685800" indent="-685800" algn="l">
              <a:buFont typeface="Arial" panose="020B0604020202020204" pitchFamily="34" charset="0"/>
              <a:buChar char="•"/>
            </a:pPr>
            <a:r>
              <a:rPr lang="el-GR" sz="5600" b="1" i="1" dirty="0" smtClean="0"/>
              <a:t>Αναιμία</a:t>
            </a:r>
          </a:p>
          <a:p>
            <a:pPr marL="685800" indent="-685800" algn="l">
              <a:buFont typeface="Arial" panose="020B0604020202020204" pitchFamily="34" charset="0"/>
              <a:buChar char="•"/>
            </a:pPr>
            <a:r>
              <a:rPr lang="el-GR" sz="5600" b="1" i="1" dirty="0" smtClean="0"/>
              <a:t>βλάβες </a:t>
            </a:r>
            <a:r>
              <a:rPr lang="el-GR" sz="5600" b="1" i="1" dirty="0"/>
              <a:t>στον εγκέφαλο και διαταραχές </a:t>
            </a:r>
            <a:r>
              <a:rPr lang="el-GR" sz="5600" b="1" i="1" dirty="0" smtClean="0"/>
              <a:t>συμπεριφοράς.</a:t>
            </a:r>
            <a:br>
              <a:rPr lang="el-GR" sz="5600" b="1" i="1" dirty="0" smtClean="0"/>
            </a:br>
            <a:r>
              <a:rPr lang="el-GR" sz="5600" b="1" i="1" dirty="0" smtClean="0"/>
              <a:t/>
            </a:r>
            <a:br>
              <a:rPr lang="el-GR" sz="5600" b="1" i="1" dirty="0" smtClean="0"/>
            </a:br>
            <a:r>
              <a:rPr lang="el-GR" sz="5600" b="1" i="1" dirty="0" smtClean="0"/>
              <a:t> δηλητηριάσεις </a:t>
            </a:r>
          </a:p>
          <a:p>
            <a:pPr marL="685800" indent="-685800" algn="l">
              <a:buFont typeface="Arial" panose="020B0604020202020204" pitchFamily="34" charset="0"/>
              <a:buChar char="•"/>
            </a:pPr>
            <a:r>
              <a:rPr lang="el-GR" sz="5600" b="1" i="1" dirty="0" smtClean="0"/>
              <a:t>βλάβη </a:t>
            </a:r>
            <a:r>
              <a:rPr lang="el-GR" sz="5600" b="1" i="1" dirty="0"/>
              <a:t>στους </a:t>
            </a:r>
            <a:r>
              <a:rPr lang="el-GR" sz="5600" b="1" i="1" dirty="0" smtClean="0"/>
              <a:t>νεφρούς </a:t>
            </a:r>
          </a:p>
          <a:p>
            <a:pPr marL="685800" indent="-685800" algn="l">
              <a:buFont typeface="Arial" panose="020B0604020202020204" pitchFamily="34" charset="0"/>
              <a:buChar char="•"/>
            </a:pPr>
            <a:r>
              <a:rPr lang="el-GR" sz="5600" b="1" i="1" dirty="0" smtClean="0"/>
              <a:t>διαταραχές </a:t>
            </a:r>
            <a:r>
              <a:rPr lang="el-GR" sz="5600" b="1" i="1" dirty="0"/>
              <a:t>στα </a:t>
            </a:r>
            <a:r>
              <a:rPr lang="el-GR" sz="5600" b="1" i="1" dirty="0" smtClean="0"/>
              <a:t>οστά </a:t>
            </a:r>
          </a:p>
          <a:p>
            <a:pPr marL="685800" indent="-685800" algn="l">
              <a:buFont typeface="Arial" panose="020B0604020202020204" pitchFamily="34" charset="0"/>
              <a:buChar char="•"/>
            </a:pPr>
            <a:r>
              <a:rPr lang="el-GR" sz="5600" b="1" i="1" dirty="0" smtClean="0"/>
              <a:t>αιματολογικά </a:t>
            </a:r>
            <a:r>
              <a:rPr lang="el-GR" sz="5600" b="1" i="1" dirty="0"/>
              <a:t>προβλήματα. </a:t>
            </a:r>
            <a:r>
              <a:rPr lang="el-GR" sz="5600" b="1" i="1" dirty="0" smtClean="0"/>
              <a:t/>
            </a:r>
            <a:br>
              <a:rPr lang="el-GR" sz="5600" b="1" i="1" dirty="0" smtClean="0"/>
            </a:br>
            <a:r>
              <a:rPr lang="el-GR" sz="5600" b="1" i="1" dirty="0" smtClean="0"/>
              <a:t/>
            </a:r>
            <a:br>
              <a:rPr lang="el-GR" sz="5600" b="1" i="1" dirty="0" smtClean="0"/>
            </a:br>
            <a:r>
              <a:rPr lang="el-GR" sz="5600" b="1" i="1" dirty="0" smtClean="0"/>
              <a:t>Καρκίνο</a:t>
            </a:r>
            <a:endParaRPr lang="el-GR" sz="5600" b="1" i="1" dirty="0"/>
          </a:p>
          <a:p>
            <a:pPr marL="685800" indent="-685800" algn="l">
              <a:buFont typeface="Arial" panose="020B0604020202020204" pitchFamily="34" charset="0"/>
              <a:buChar char="•"/>
            </a:pPr>
            <a:r>
              <a:rPr lang="el-GR" sz="5600" b="1" i="1" dirty="0" smtClean="0"/>
              <a:t> </a:t>
            </a:r>
            <a:r>
              <a:rPr lang="el-GR" sz="5600" b="1" i="1" dirty="0"/>
              <a:t>αναπνευστική </a:t>
            </a:r>
            <a:r>
              <a:rPr lang="el-GR" sz="5600" b="1" i="1" dirty="0" smtClean="0"/>
              <a:t>ανεπάρκεια</a:t>
            </a:r>
          </a:p>
          <a:p>
            <a:pPr marL="685800" indent="-685800" algn="l">
              <a:buFont typeface="Arial" panose="020B0604020202020204" pitchFamily="34" charset="0"/>
              <a:buChar char="•"/>
            </a:pPr>
            <a:r>
              <a:rPr lang="el-GR" sz="5600" b="1" i="1" dirty="0" smtClean="0"/>
              <a:t>καρδιακές </a:t>
            </a:r>
            <a:r>
              <a:rPr lang="el-GR" sz="5600" b="1" i="1" dirty="0"/>
              <a:t>ανωμαλίες </a:t>
            </a:r>
            <a:endParaRPr lang="el-GR" sz="5600" b="1" i="1" dirty="0" smtClean="0"/>
          </a:p>
          <a:p>
            <a:pPr marL="685800" indent="-685800" algn="l">
              <a:buFont typeface="Arial" panose="020B0604020202020204" pitchFamily="34" charset="0"/>
              <a:buChar char="•"/>
            </a:pPr>
            <a:r>
              <a:rPr lang="el-GR" sz="5600" b="1" i="1" dirty="0" smtClean="0"/>
              <a:t>αλλεργικές </a:t>
            </a:r>
            <a:r>
              <a:rPr lang="el-GR" sz="5600" b="1" i="1" dirty="0"/>
              <a:t>αντιδράσεις. </a:t>
            </a:r>
            <a:r>
              <a:rPr lang="el-GR" sz="5600" b="1" i="1" dirty="0" smtClean="0"/>
              <a:t/>
            </a:r>
            <a:br>
              <a:rPr lang="el-GR" sz="5600" b="1" i="1" dirty="0" smtClean="0"/>
            </a:br>
            <a:r>
              <a:rPr lang="el-GR" sz="5600" b="1" dirty="0" smtClean="0"/>
              <a:t/>
            </a:r>
            <a:br>
              <a:rPr lang="el-GR" sz="5600" b="1" dirty="0" smtClean="0"/>
            </a:br>
            <a:r>
              <a:rPr lang="el-GR" sz="5600" b="1" dirty="0" smtClean="0"/>
              <a:t/>
            </a:r>
            <a:br>
              <a:rPr lang="el-GR" sz="5600" b="1" dirty="0" smtClean="0"/>
            </a:br>
            <a:endParaRPr lang="en-GB" sz="5600" b="1" dirty="0"/>
          </a:p>
        </p:txBody>
      </p:sp>
      <p:sp>
        <p:nvSpPr>
          <p:cNvPr id="2" name="TextBox 1"/>
          <p:cNvSpPr txBox="1"/>
          <p:nvPr/>
        </p:nvSpPr>
        <p:spPr>
          <a:xfrm>
            <a:off x="836763" y="707368"/>
            <a:ext cx="7953555" cy="646331"/>
          </a:xfrm>
          <a:prstGeom prst="rect">
            <a:avLst/>
          </a:prstGeom>
          <a:noFill/>
        </p:spPr>
        <p:txBody>
          <a:bodyPr wrap="square" rtlCol="0">
            <a:spAutoFit/>
          </a:bodyPr>
          <a:lstStyle/>
          <a:p>
            <a:r>
              <a:rPr lang="el-GR" sz="3600" b="1" dirty="0" smtClean="0"/>
              <a:t>ΕΠΙΠΤΩΣΕΙΣ ΣΤΟΝ ΑΝΘΡΩΠΟ</a:t>
            </a:r>
            <a:endParaRPr lang="en-GB" sz="3600" b="1" dirty="0"/>
          </a:p>
        </p:txBody>
      </p:sp>
    </p:spTree>
    <p:extLst>
      <p:ext uri="{BB962C8B-B14F-4D97-AF65-F5344CB8AC3E}">
        <p14:creationId xmlns:p14="http://schemas.microsoft.com/office/powerpoint/2010/main" val="41955608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8173" y="-197479"/>
            <a:ext cx="9144000" cy="2387600"/>
          </a:xfrm>
        </p:spPr>
        <p:txBody>
          <a:bodyPr>
            <a:normAutofit/>
          </a:bodyPr>
          <a:lstStyle/>
          <a:p>
            <a:r>
              <a:rPr lang="el-GR" b="1" dirty="0" smtClean="0"/>
              <a:t>Εναλλακτικοι τροποι</a:t>
            </a:r>
            <a:endParaRPr lang="en-GB" b="1" dirty="0"/>
          </a:p>
        </p:txBody>
      </p:sp>
      <p:sp>
        <p:nvSpPr>
          <p:cNvPr id="3" name="Subtitle 2"/>
          <p:cNvSpPr>
            <a:spLocks noGrp="1"/>
          </p:cNvSpPr>
          <p:nvPr>
            <p:ph type="subTitle" idx="1"/>
          </p:nvPr>
        </p:nvSpPr>
        <p:spPr>
          <a:xfrm>
            <a:off x="710091" y="3809362"/>
            <a:ext cx="6400800" cy="1947333"/>
          </a:xfrm>
        </p:spPr>
        <p:txBody>
          <a:bodyPr>
            <a:noAutofit/>
          </a:bodyPr>
          <a:lstStyle/>
          <a:p>
            <a:r>
              <a:rPr lang="el-GR" sz="2300" b="1" i="1" dirty="0" smtClean="0"/>
              <a:t>Μπορούμε να μειώσουμε της επιπτώσεις με την ανακύκλωση και την χρήση επαναφορτιζώμενων μπαταριών όταν είναι δυνατό. Επιπρόσθετα μπορούμε να χρησημοποιούμε ανανεώσημες πηγές ενέργειας όπως η ηλιακή και η αιολική.</a:t>
            </a:r>
            <a:endParaRPr lang="en-GB" sz="2300" b="1" i="1" dirty="0"/>
          </a:p>
        </p:txBody>
      </p:sp>
    </p:spTree>
    <p:extLst>
      <p:ext uri="{BB962C8B-B14F-4D97-AF65-F5344CB8AC3E}">
        <p14:creationId xmlns:p14="http://schemas.microsoft.com/office/powerpoint/2010/main" val="38816083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0"/>
            <a:ext cx="9001462" cy="2387600"/>
          </a:xfrm>
        </p:spPr>
        <p:txBody>
          <a:bodyPr>
            <a:normAutofit/>
          </a:bodyPr>
          <a:lstStyle/>
          <a:p>
            <a:r>
              <a:rPr lang="el-GR" b="1" dirty="0" smtClean="0"/>
              <a:t>ανακυκλωση</a:t>
            </a:r>
            <a:endParaRPr lang="en-GB" b="1" dirty="0"/>
          </a:p>
        </p:txBody>
      </p:sp>
      <p:sp>
        <p:nvSpPr>
          <p:cNvPr id="3" name="Subtitle 2"/>
          <p:cNvSpPr>
            <a:spLocks noGrp="1"/>
          </p:cNvSpPr>
          <p:nvPr>
            <p:ph type="subTitle" idx="1"/>
          </p:nvPr>
        </p:nvSpPr>
        <p:spPr/>
        <p:txBody>
          <a:bodyPr>
            <a:noAutofit/>
          </a:bodyPr>
          <a:lstStyle/>
          <a:p>
            <a:r>
              <a:rPr lang="el-GR" sz="1600" b="1" i="1" dirty="0" smtClean="0"/>
              <a:t>Πάντοτε προτιμούμε να αγοράζουμε ποϊόντα που βασίζονται σε ανακυκλώσημα υλικά έτσι ώστε η ανακύκλωσή τους η ακόμα καλύτερα η επαναχρησιμοποιήση τους όταν είναι εφικτό να μπορεί να γίνει εύκολα απο τον καταναλωτή.Η ανακύκλωση μπορεί να γινεί είτε με κάδους κομποστοποίησης που μπορεί ένας πολίτης να εγαταστήσει στο σπίτι του ή σε εργοστάσια ανακύκλωσης.Αυτό συμβάλλει στην κυκλική οικονομία αφού αν ένα προϊόν σχεδιαστεί εξαρχής με τις κατάλληλες προδιαγραφές τότε η ανακύκλωση-επαναχρησιμοποίηση του δεν θα είναι κόπος.</a:t>
            </a:r>
          </a:p>
        </p:txBody>
      </p:sp>
    </p:spTree>
    <p:extLst>
      <p:ext uri="{BB962C8B-B14F-4D97-AF65-F5344CB8AC3E}">
        <p14:creationId xmlns:p14="http://schemas.microsoft.com/office/powerpoint/2010/main" val="11197824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nodeType="clickEffect">
                                  <p:stCondLst>
                                    <p:cond delay="0"/>
                                  </p:stCondLst>
                                  <p:childTnLst>
                                    <p:animEffect transition="out" filter="wheel(1)">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8082"/>
            <a:ext cx="9144000" cy="2387600"/>
          </a:xfrm>
        </p:spPr>
        <p:txBody>
          <a:bodyPr>
            <a:normAutofit/>
          </a:bodyPr>
          <a:lstStyle/>
          <a:p>
            <a:r>
              <a:rPr lang="el-GR" sz="4400" b="1" dirty="0" smtClean="0"/>
              <a:t>Εξοικωνομηση </a:t>
            </a:r>
            <a:r>
              <a:rPr lang="el-GR" sz="4400" b="1" dirty="0" smtClean="0"/>
              <a:t>χρημΑτων</a:t>
            </a:r>
            <a:endParaRPr lang="en-GB" sz="4400" b="1" dirty="0"/>
          </a:p>
        </p:txBody>
      </p:sp>
      <p:sp>
        <p:nvSpPr>
          <p:cNvPr id="3" name="Subtitle 2"/>
          <p:cNvSpPr>
            <a:spLocks noGrp="1"/>
          </p:cNvSpPr>
          <p:nvPr>
            <p:ph type="subTitle" idx="1"/>
          </p:nvPr>
        </p:nvSpPr>
        <p:spPr>
          <a:xfrm>
            <a:off x="1524000" y="3765789"/>
            <a:ext cx="9144000" cy="1655762"/>
          </a:xfrm>
        </p:spPr>
        <p:txBody>
          <a:bodyPr>
            <a:noAutofit/>
          </a:bodyPr>
          <a:lstStyle/>
          <a:p>
            <a:r>
              <a:rPr lang="el-GR" sz="3200" b="1" i="1" dirty="0" smtClean="0"/>
              <a:t>Με την επαναχρησιμοποίηση προϊόντον οι καταναλωτές εξοικωνομούν χρήματα γιατί δεν χρειάζετε να αγοραζουν επανελλήμενα το ίδιο προϊον παρά μόνο μια φορά. </a:t>
            </a:r>
            <a:endParaRPr lang="en-GB" sz="3200" b="1" i="1" dirty="0"/>
          </a:p>
        </p:txBody>
      </p:sp>
    </p:spTree>
    <p:extLst>
      <p:ext uri="{BB962C8B-B14F-4D97-AF65-F5344CB8AC3E}">
        <p14:creationId xmlns:p14="http://schemas.microsoft.com/office/powerpoint/2010/main" val="15666161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253</TotalTime>
  <Words>507</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Century Gothic</vt:lpstr>
      <vt:lpstr>Wingdings 3</vt:lpstr>
      <vt:lpstr>Slice</vt:lpstr>
      <vt:lpstr>      ΑΝΑΚΥΚΛΩΣΗ μπαταριων,χημικων                                   ΚΑΙ                   ΚΥΚΛΙΚΗ ΟΙΚΟΝΟΜΙΑ</vt:lpstr>
      <vt:lpstr>Τι είναι η κυκλικΗ οικονομΙα</vt:lpstr>
      <vt:lpstr>Σχεδιαση προϊοντοσ</vt:lpstr>
      <vt:lpstr>Μπαταριεσ</vt:lpstr>
      <vt:lpstr>ΕπΙτΩσεις στο περιβΑλλον ΑΠΟ ΜπαταρΙες</vt:lpstr>
      <vt:lpstr>PowerPoint Presentation</vt:lpstr>
      <vt:lpstr>Εναλλακτικοι τροποι</vt:lpstr>
      <vt:lpstr>ανακυκλωση</vt:lpstr>
      <vt:lpstr>Εξοικωνομηση χρημΑτων</vt:lpstr>
      <vt:lpstr>Πλεονεκτηματα ακανυκλωσης μπαταριων</vt:lpstr>
      <vt:lpstr>ΠΗΓΕΣ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xaris solomou</dc:creator>
  <cp:lastModifiedBy>xaris solomou</cp:lastModifiedBy>
  <cp:revision>25</cp:revision>
  <dcterms:created xsi:type="dcterms:W3CDTF">2020-12-12T14:02:45Z</dcterms:created>
  <dcterms:modified xsi:type="dcterms:W3CDTF">2021-01-12T18:31:15Z</dcterms:modified>
</cp:coreProperties>
</file>