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sldIdLst>
    <p:sldId id="256" r:id="rId2"/>
    <p:sldId id="257" r:id="rId3"/>
    <p:sldId id="259" r:id="rId4"/>
    <p:sldId id="258" r:id="rId5"/>
    <p:sldId id="260" r:id="rId6"/>
    <p:sldId id="261" r:id="rId7"/>
    <p:sldId id="262" r:id="rId8"/>
    <p:sldId id="263" r:id="rId9"/>
    <p:sldId id="264" r:id="rId10"/>
    <p:sldId id="265" r:id="rId11"/>
    <p:sldId id="266" r:id="rId12"/>
    <p:sldId id="272" r:id="rId13"/>
    <p:sldId id="267" r:id="rId14"/>
    <p:sldId id="268" r:id="rId15"/>
    <p:sldId id="269" r:id="rId16"/>
    <p:sldId id="270" r:id="rId17"/>
    <p:sldId id="271" r:id="rId18"/>
    <p:sldId id="273" r:id="rId19"/>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466E4-0119-F3C3-2D2A-9C08E140012D}" v="167" dt="2021-01-16T20:17:24.687"/>
    <p1510:client id="{1EF7C49E-15B5-45B2-A22F-8A9BACFB9C6D}" v="507" dt="2021-01-16T20:31:09.976"/>
    <p1510:client id="{DA12A54A-9837-4B41-AFA4-B3A0C62EAB54}" v="776" dt="2021-01-16T20:26:13.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58C49-05DE-4AF8-9091-518692103F42}"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F99549B2-5B58-405D-ABA4-02F36C2822DF}">
      <dgm:prSet/>
      <dgm:spPr/>
      <dgm:t>
        <a:bodyPr/>
        <a:lstStyle/>
        <a:p>
          <a:r>
            <a:rPr lang="el-GR">
              <a:latin typeface="Arial" panose="020B0604020202020204" pitchFamily="34" charset="0"/>
              <a:cs typeface="Arial" panose="020B0604020202020204" pitchFamily="34" charset="0"/>
            </a:rPr>
            <a:t>• Είναι ασύγκριτα η πλέον οικονομική μέθοδος τελικής διαχείρισης των οργανικών υλικών. Επειδή είναι πλέον φιλική προς το περιβάλλον. </a:t>
          </a:r>
          <a:endParaRPr lang="en-US">
            <a:latin typeface="Arial" panose="020B0604020202020204" pitchFamily="34" charset="0"/>
            <a:cs typeface="Arial" panose="020B0604020202020204" pitchFamily="34" charset="0"/>
          </a:endParaRPr>
        </a:p>
      </dgm:t>
    </dgm:pt>
    <dgm:pt modelId="{FEA59120-EA5D-45ED-8C73-285323372001}" type="parTrans" cxnId="{D7E429EA-6DB3-4BC7-91E7-92AA5D852FE5}">
      <dgm:prSet/>
      <dgm:spPr/>
      <dgm:t>
        <a:bodyPr/>
        <a:lstStyle/>
        <a:p>
          <a:endParaRPr lang="en-US"/>
        </a:p>
      </dgm:t>
    </dgm:pt>
    <dgm:pt modelId="{9F769A0E-D65E-40AF-A99D-80BBAD9FF5FC}" type="sibTrans" cxnId="{D7E429EA-6DB3-4BC7-91E7-92AA5D852FE5}">
      <dgm:prSet/>
      <dgm:spPr/>
      <dgm:t>
        <a:bodyPr/>
        <a:lstStyle/>
        <a:p>
          <a:endParaRPr lang="en-US"/>
        </a:p>
      </dgm:t>
    </dgm:pt>
    <dgm:pt modelId="{FC872279-6DA5-465B-B28A-F26D7AA93928}">
      <dgm:prSet/>
      <dgm:spPr/>
      <dgm:t>
        <a:bodyPr/>
        <a:lstStyle/>
        <a:p>
          <a:r>
            <a:rPr lang="el-GR">
              <a:latin typeface="Arial" panose="020B0604020202020204" pitchFamily="34" charset="0"/>
              <a:cs typeface="Arial" panose="020B0604020202020204" pitchFamily="34" charset="0"/>
            </a:rPr>
            <a:t>• Επειδή πρώτα συζητάς και εφαρμόζεις τις οικονομικότερες και καλύτερες επιλογές και μετά κοιτάς εάν υπάρχει ανάγκη για τις ακριβές και δύσκολες.</a:t>
          </a:r>
          <a:endParaRPr lang="en-US">
            <a:latin typeface="Arial" panose="020B0604020202020204" pitchFamily="34" charset="0"/>
            <a:cs typeface="Arial" panose="020B0604020202020204" pitchFamily="34" charset="0"/>
          </a:endParaRPr>
        </a:p>
      </dgm:t>
    </dgm:pt>
    <dgm:pt modelId="{95AF6BE1-A426-4DD5-816E-70C7FB4C3EED}" type="parTrans" cxnId="{4DEC2797-BE8F-48D6-AF88-2C10B5D70819}">
      <dgm:prSet/>
      <dgm:spPr/>
      <dgm:t>
        <a:bodyPr/>
        <a:lstStyle/>
        <a:p>
          <a:endParaRPr lang="en-US"/>
        </a:p>
      </dgm:t>
    </dgm:pt>
    <dgm:pt modelId="{72905D28-C0BF-4883-BE5A-C294BD7AA6AC}" type="sibTrans" cxnId="{4DEC2797-BE8F-48D6-AF88-2C10B5D70819}">
      <dgm:prSet/>
      <dgm:spPr/>
      <dgm:t>
        <a:bodyPr/>
        <a:lstStyle/>
        <a:p>
          <a:endParaRPr lang="en-US"/>
        </a:p>
      </dgm:t>
    </dgm:pt>
    <dgm:pt modelId="{CC2560D1-AF85-4F0A-9F2C-A450C552D58C}">
      <dgm:prSet/>
      <dgm:spPr/>
      <dgm:t>
        <a:bodyPr/>
        <a:lstStyle/>
        <a:p>
          <a:r>
            <a:rPr lang="el-GR">
              <a:latin typeface="Arial" panose="020B0604020202020204" pitchFamily="34" charset="0"/>
              <a:cs typeface="Arial" panose="020B0604020202020204" pitchFamily="34" charset="0"/>
            </a:rPr>
            <a:t>• Επειδή μειώνονται οι εκπομπές του διοξειδίου του άνθρακα και οι επιπτώσεις των κλιματικών αλλαγών.</a:t>
          </a:r>
          <a:endParaRPr lang="en-US">
            <a:latin typeface="Arial" panose="020B0604020202020204" pitchFamily="34" charset="0"/>
            <a:cs typeface="Arial" panose="020B0604020202020204" pitchFamily="34" charset="0"/>
          </a:endParaRPr>
        </a:p>
      </dgm:t>
    </dgm:pt>
    <dgm:pt modelId="{CF858831-B302-4F16-B463-8DE644BCB34E}" type="parTrans" cxnId="{484ED517-8ED6-4261-AAF0-78DA9F0D1618}">
      <dgm:prSet/>
      <dgm:spPr/>
      <dgm:t>
        <a:bodyPr/>
        <a:lstStyle/>
        <a:p>
          <a:endParaRPr lang="en-US"/>
        </a:p>
      </dgm:t>
    </dgm:pt>
    <dgm:pt modelId="{F2623819-813F-4471-8287-CC40D64B9E2C}" type="sibTrans" cxnId="{484ED517-8ED6-4261-AAF0-78DA9F0D1618}">
      <dgm:prSet/>
      <dgm:spPr/>
      <dgm:t>
        <a:bodyPr/>
        <a:lstStyle/>
        <a:p>
          <a:endParaRPr lang="en-US"/>
        </a:p>
      </dgm:t>
    </dgm:pt>
    <dgm:pt modelId="{6AB4EAAA-6B0C-407B-AB68-D3C78EC0F488}" type="pres">
      <dgm:prSet presAssocID="{44658C49-05DE-4AF8-9091-518692103F42}" presName="hierChild1" presStyleCnt="0">
        <dgm:presLayoutVars>
          <dgm:chPref val="1"/>
          <dgm:dir/>
          <dgm:animOne val="branch"/>
          <dgm:animLvl val="lvl"/>
          <dgm:resizeHandles/>
        </dgm:presLayoutVars>
      </dgm:prSet>
      <dgm:spPr/>
    </dgm:pt>
    <dgm:pt modelId="{F764FBEE-0E9C-46EC-B64E-5DB59DF5AEEB}" type="pres">
      <dgm:prSet presAssocID="{F99549B2-5B58-405D-ABA4-02F36C2822DF}" presName="hierRoot1" presStyleCnt="0"/>
      <dgm:spPr/>
    </dgm:pt>
    <dgm:pt modelId="{FB444D22-DBC7-4AAC-83D0-B053873B689A}" type="pres">
      <dgm:prSet presAssocID="{F99549B2-5B58-405D-ABA4-02F36C2822DF}" presName="composite" presStyleCnt="0"/>
      <dgm:spPr/>
    </dgm:pt>
    <dgm:pt modelId="{D1AA730B-520E-4DAA-A877-AD1AC3E5B381}" type="pres">
      <dgm:prSet presAssocID="{F99549B2-5B58-405D-ABA4-02F36C2822DF}" presName="background" presStyleLbl="node0" presStyleIdx="0" presStyleCnt="3"/>
      <dgm:spPr/>
    </dgm:pt>
    <dgm:pt modelId="{2A65DA07-04BF-4D8E-BDBD-E9F629D81297}" type="pres">
      <dgm:prSet presAssocID="{F99549B2-5B58-405D-ABA4-02F36C2822DF}" presName="text" presStyleLbl="fgAcc0" presStyleIdx="0" presStyleCnt="3">
        <dgm:presLayoutVars>
          <dgm:chPref val="3"/>
        </dgm:presLayoutVars>
      </dgm:prSet>
      <dgm:spPr/>
    </dgm:pt>
    <dgm:pt modelId="{442A83B3-D97C-45C8-9E75-EC2BC918598D}" type="pres">
      <dgm:prSet presAssocID="{F99549B2-5B58-405D-ABA4-02F36C2822DF}" presName="hierChild2" presStyleCnt="0"/>
      <dgm:spPr/>
    </dgm:pt>
    <dgm:pt modelId="{3505895C-F4FB-4978-A5DC-F79E85773880}" type="pres">
      <dgm:prSet presAssocID="{FC872279-6DA5-465B-B28A-F26D7AA93928}" presName="hierRoot1" presStyleCnt="0"/>
      <dgm:spPr/>
    </dgm:pt>
    <dgm:pt modelId="{E64778A2-93B0-4F4C-B395-D9EDF3E4A972}" type="pres">
      <dgm:prSet presAssocID="{FC872279-6DA5-465B-B28A-F26D7AA93928}" presName="composite" presStyleCnt="0"/>
      <dgm:spPr/>
    </dgm:pt>
    <dgm:pt modelId="{58990815-C000-4911-AB03-7A5DA95F2FC6}" type="pres">
      <dgm:prSet presAssocID="{FC872279-6DA5-465B-B28A-F26D7AA93928}" presName="background" presStyleLbl="node0" presStyleIdx="1" presStyleCnt="3"/>
      <dgm:spPr/>
    </dgm:pt>
    <dgm:pt modelId="{AD60FFB7-6DFE-429D-B5B2-026ADD330FBE}" type="pres">
      <dgm:prSet presAssocID="{FC872279-6DA5-465B-B28A-F26D7AA93928}" presName="text" presStyleLbl="fgAcc0" presStyleIdx="1" presStyleCnt="3">
        <dgm:presLayoutVars>
          <dgm:chPref val="3"/>
        </dgm:presLayoutVars>
      </dgm:prSet>
      <dgm:spPr/>
    </dgm:pt>
    <dgm:pt modelId="{EC488F04-07F6-4CAA-AAB0-28FA51B980CA}" type="pres">
      <dgm:prSet presAssocID="{FC872279-6DA5-465B-B28A-F26D7AA93928}" presName="hierChild2" presStyleCnt="0"/>
      <dgm:spPr/>
    </dgm:pt>
    <dgm:pt modelId="{7708BB50-7AF5-4256-BF6E-FD9A4A8A5094}" type="pres">
      <dgm:prSet presAssocID="{CC2560D1-AF85-4F0A-9F2C-A450C552D58C}" presName="hierRoot1" presStyleCnt="0"/>
      <dgm:spPr/>
    </dgm:pt>
    <dgm:pt modelId="{CB45521F-EF48-40FE-A0F1-0D24E781AF25}" type="pres">
      <dgm:prSet presAssocID="{CC2560D1-AF85-4F0A-9F2C-A450C552D58C}" presName="composite" presStyleCnt="0"/>
      <dgm:spPr/>
    </dgm:pt>
    <dgm:pt modelId="{45F06A39-AAB3-461D-A9E5-110045C9D8B2}" type="pres">
      <dgm:prSet presAssocID="{CC2560D1-AF85-4F0A-9F2C-A450C552D58C}" presName="background" presStyleLbl="node0" presStyleIdx="2" presStyleCnt="3"/>
      <dgm:spPr/>
    </dgm:pt>
    <dgm:pt modelId="{91F0AA46-88FE-429A-BF4D-F387C1196AAD}" type="pres">
      <dgm:prSet presAssocID="{CC2560D1-AF85-4F0A-9F2C-A450C552D58C}" presName="text" presStyleLbl="fgAcc0" presStyleIdx="2" presStyleCnt="3">
        <dgm:presLayoutVars>
          <dgm:chPref val="3"/>
        </dgm:presLayoutVars>
      </dgm:prSet>
      <dgm:spPr/>
    </dgm:pt>
    <dgm:pt modelId="{2D65CF39-F0A8-4F2F-80F5-CC3638B9B1E9}" type="pres">
      <dgm:prSet presAssocID="{CC2560D1-AF85-4F0A-9F2C-A450C552D58C}" presName="hierChild2" presStyleCnt="0"/>
      <dgm:spPr/>
    </dgm:pt>
  </dgm:ptLst>
  <dgm:cxnLst>
    <dgm:cxn modelId="{2BE74B09-DCB2-4A6D-9718-7733A07FBB93}" type="presOf" srcId="{CC2560D1-AF85-4F0A-9F2C-A450C552D58C}" destId="{91F0AA46-88FE-429A-BF4D-F387C1196AAD}" srcOrd="0" destOrd="0" presId="urn:microsoft.com/office/officeart/2005/8/layout/hierarchy1"/>
    <dgm:cxn modelId="{484ED517-8ED6-4261-AAF0-78DA9F0D1618}" srcId="{44658C49-05DE-4AF8-9091-518692103F42}" destId="{CC2560D1-AF85-4F0A-9F2C-A450C552D58C}" srcOrd="2" destOrd="0" parTransId="{CF858831-B302-4F16-B463-8DE644BCB34E}" sibTransId="{F2623819-813F-4471-8287-CC40D64B9E2C}"/>
    <dgm:cxn modelId="{6630A943-A4A8-44EA-89F4-1ED56EFAF198}" type="presOf" srcId="{FC872279-6DA5-465B-B28A-F26D7AA93928}" destId="{AD60FFB7-6DFE-429D-B5B2-026ADD330FBE}" srcOrd="0" destOrd="0" presId="urn:microsoft.com/office/officeart/2005/8/layout/hierarchy1"/>
    <dgm:cxn modelId="{FD142785-1748-42D0-8DBE-4600EC99737D}" type="presOf" srcId="{F99549B2-5B58-405D-ABA4-02F36C2822DF}" destId="{2A65DA07-04BF-4D8E-BDBD-E9F629D81297}" srcOrd="0" destOrd="0" presId="urn:microsoft.com/office/officeart/2005/8/layout/hierarchy1"/>
    <dgm:cxn modelId="{4DEC2797-BE8F-48D6-AF88-2C10B5D70819}" srcId="{44658C49-05DE-4AF8-9091-518692103F42}" destId="{FC872279-6DA5-465B-B28A-F26D7AA93928}" srcOrd="1" destOrd="0" parTransId="{95AF6BE1-A426-4DD5-816E-70C7FB4C3EED}" sibTransId="{72905D28-C0BF-4883-BE5A-C294BD7AA6AC}"/>
    <dgm:cxn modelId="{600608C7-0821-41E8-AF6B-82D8EBF2FFC0}" type="presOf" srcId="{44658C49-05DE-4AF8-9091-518692103F42}" destId="{6AB4EAAA-6B0C-407B-AB68-D3C78EC0F488}" srcOrd="0" destOrd="0" presId="urn:microsoft.com/office/officeart/2005/8/layout/hierarchy1"/>
    <dgm:cxn modelId="{D7E429EA-6DB3-4BC7-91E7-92AA5D852FE5}" srcId="{44658C49-05DE-4AF8-9091-518692103F42}" destId="{F99549B2-5B58-405D-ABA4-02F36C2822DF}" srcOrd="0" destOrd="0" parTransId="{FEA59120-EA5D-45ED-8C73-285323372001}" sibTransId="{9F769A0E-D65E-40AF-A99D-80BBAD9FF5FC}"/>
    <dgm:cxn modelId="{0FC98353-CE56-46F7-B71F-C8657147E865}" type="presParOf" srcId="{6AB4EAAA-6B0C-407B-AB68-D3C78EC0F488}" destId="{F764FBEE-0E9C-46EC-B64E-5DB59DF5AEEB}" srcOrd="0" destOrd="0" presId="urn:microsoft.com/office/officeart/2005/8/layout/hierarchy1"/>
    <dgm:cxn modelId="{FA642648-BDD8-4EA1-A8C7-70CC0D552D40}" type="presParOf" srcId="{F764FBEE-0E9C-46EC-B64E-5DB59DF5AEEB}" destId="{FB444D22-DBC7-4AAC-83D0-B053873B689A}" srcOrd="0" destOrd="0" presId="urn:microsoft.com/office/officeart/2005/8/layout/hierarchy1"/>
    <dgm:cxn modelId="{ACFEE2C5-EFE4-437F-AE4D-94F578E8D299}" type="presParOf" srcId="{FB444D22-DBC7-4AAC-83D0-B053873B689A}" destId="{D1AA730B-520E-4DAA-A877-AD1AC3E5B381}" srcOrd="0" destOrd="0" presId="urn:microsoft.com/office/officeart/2005/8/layout/hierarchy1"/>
    <dgm:cxn modelId="{351A8B60-0CD3-4754-9BA3-05AFF48E4C42}" type="presParOf" srcId="{FB444D22-DBC7-4AAC-83D0-B053873B689A}" destId="{2A65DA07-04BF-4D8E-BDBD-E9F629D81297}" srcOrd="1" destOrd="0" presId="urn:microsoft.com/office/officeart/2005/8/layout/hierarchy1"/>
    <dgm:cxn modelId="{5E969951-F8B1-4CE0-8A1A-ADD72603527C}" type="presParOf" srcId="{F764FBEE-0E9C-46EC-B64E-5DB59DF5AEEB}" destId="{442A83B3-D97C-45C8-9E75-EC2BC918598D}" srcOrd="1" destOrd="0" presId="urn:microsoft.com/office/officeart/2005/8/layout/hierarchy1"/>
    <dgm:cxn modelId="{2708055A-A442-4F50-8113-FB91F485F246}" type="presParOf" srcId="{6AB4EAAA-6B0C-407B-AB68-D3C78EC0F488}" destId="{3505895C-F4FB-4978-A5DC-F79E85773880}" srcOrd="1" destOrd="0" presId="urn:microsoft.com/office/officeart/2005/8/layout/hierarchy1"/>
    <dgm:cxn modelId="{78601FFB-0271-4ED8-A18B-769D9371C158}" type="presParOf" srcId="{3505895C-F4FB-4978-A5DC-F79E85773880}" destId="{E64778A2-93B0-4F4C-B395-D9EDF3E4A972}" srcOrd="0" destOrd="0" presId="urn:microsoft.com/office/officeart/2005/8/layout/hierarchy1"/>
    <dgm:cxn modelId="{632BB5D1-D90A-4528-8BE0-AA0D7ADBBBA3}" type="presParOf" srcId="{E64778A2-93B0-4F4C-B395-D9EDF3E4A972}" destId="{58990815-C000-4911-AB03-7A5DA95F2FC6}" srcOrd="0" destOrd="0" presId="urn:microsoft.com/office/officeart/2005/8/layout/hierarchy1"/>
    <dgm:cxn modelId="{624A0BE6-D479-4EC8-9B2C-BD5A290FBD2F}" type="presParOf" srcId="{E64778A2-93B0-4F4C-B395-D9EDF3E4A972}" destId="{AD60FFB7-6DFE-429D-B5B2-026ADD330FBE}" srcOrd="1" destOrd="0" presId="urn:microsoft.com/office/officeart/2005/8/layout/hierarchy1"/>
    <dgm:cxn modelId="{54B1746F-DAD5-4452-A79C-8039DAA4465B}" type="presParOf" srcId="{3505895C-F4FB-4978-A5DC-F79E85773880}" destId="{EC488F04-07F6-4CAA-AAB0-28FA51B980CA}" srcOrd="1" destOrd="0" presId="urn:microsoft.com/office/officeart/2005/8/layout/hierarchy1"/>
    <dgm:cxn modelId="{040B8961-8F3E-4972-97E1-CE9EF7ED230E}" type="presParOf" srcId="{6AB4EAAA-6B0C-407B-AB68-D3C78EC0F488}" destId="{7708BB50-7AF5-4256-BF6E-FD9A4A8A5094}" srcOrd="2" destOrd="0" presId="urn:microsoft.com/office/officeart/2005/8/layout/hierarchy1"/>
    <dgm:cxn modelId="{59360980-778B-4A7A-948F-20FE64736544}" type="presParOf" srcId="{7708BB50-7AF5-4256-BF6E-FD9A4A8A5094}" destId="{CB45521F-EF48-40FE-A0F1-0D24E781AF25}" srcOrd="0" destOrd="0" presId="urn:microsoft.com/office/officeart/2005/8/layout/hierarchy1"/>
    <dgm:cxn modelId="{68B4C4D9-1396-4CE8-B4D5-C45673C1B3C4}" type="presParOf" srcId="{CB45521F-EF48-40FE-A0F1-0D24E781AF25}" destId="{45F06A39-AAB3-461D-A9E5-110045C9D8B2}" srcOrd="0" destOrd="0" presId="urn:microsoft.com/office/officeart/2005/8/layout/hierarchy1"/>
    <dgm:cxn modelId="{4E01F535-AF06-46E2-A4B3-725290E09616}" type="presParOf" srcId="{CB45521F-EF48-40FE-A0F1-0D24E781AF25}" destId="{91F0AA46-88FE-429A-BF4D-F387C1196AAD}" srcOrd="1" destOrd="0" presId="urn:microsoft.com/office/officeart/2005/8/layout/hierarchy1"/>
    <dgm:cxn modelId="{9DC5D540-FDB1-4D68-9DD8-F9425E21FB29}" type="presParOf" srcId="{7708BB50-7AF5-4256-BF6E-FD9A4A8A5094}" destId="{2D65CF39-F0A8-4F2F-80F5-CC3638B9B1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C6EB37-BC60-4B0A-A49A-73456A98CCE7}"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4DFE8B1C-D411-4786-90B6-5F5F994BFF00}">
      <dgm:prSet/>
      <dgm:spPr/>
      <dgm:t>
        <a:bodyPr/>
        <a:lstStyle/>
        <a:p>
          <a:pPr>
            <a:lnSpc>
              <a:spcPct val="100000"/>
            </a:lnSpc>
          </a:pPr>
          <a:r>
            <a:rPr lang="en-US" err="1">
              <a:latin typeface="Arial"/>
              <a:cs typeface="Arial"/>
            </a:rPr>
            <a:t>Ότ</a:t>
          </a:r>
          <a:r>
            <a:rPr lang="en-US">
              <a:latin typeface="Arial"/>
              <a:cs typeface="Arial"/>
            </a:rPr>
            <a:t>αν </a:t>
          </a:r>
          <a:r>
            <a:rPr lang="en-US" err="1">
              <a:latin typeface="Arial"/>
              <a:cs typeface="Arial"/>
            </a:rPr>
            <a:t>λέμε</a:t>
          </a:r>
          <a:r>
            <a:rPr lang="en-US">
              <a:latin typeface="Arial"/>
              <a:cs typeface="Arial"/>
            </a:rPr>
            <a:t> απόβ</a:t>
          </a:r>
          <a:r>
            <a:rPr lang="en-US" err="1">
              <a:latin typeface="Arial"/>
              <a:cs typeface="Arial"/>
            </a:rPr>
            <a:t>λητο</a:t>
          </a:r>
          <a:r>
            <a:rPr lang="en-US">
              <a:latin typeface="Arial"/>
              <a:cs typeface="Arial"/>
            </a:rPr>
            <a:t>, </a:t>
          </a:r>
          <a:r>
            <a:rPr lang="en-US" err="1">
              <a:latin typeface="Arial"/>
              <a:cs typeface="Arial"/>
            </a:rPr>
            <a:t>εννοούμε</a:t>
          </a:r>
          <a:r>
            <a:rPr lang="en-US">
              <a:latin typeface="Arial"/>
              <a:cs typeface="Arial"/>
            </a:rPr>
            <a:t> :</a:t>
          </a:r>
        </a:p>
      </dgm:t>
    </dgm:pt>
    <dgm:pt modelId="{BE7E9634-2ECE-4275-BE7A-9DCAB5984140}" type="parTrans" cxnId="{54A0C123-3B6F-42D3-A2C4-D11DE4474A50}">
      <dgm:prSet/>
      <dgm:spPr/>
      <dgm:t>
        <a:bodyPr/>
        <a:lstStyle/>
        <a:p>
          <a:endParaRPr lang="en-US"/>
        </a:p>
      </dgm:t>
    </dgm:pt>
    <dgm:pt modelId="{8FD848F4-429F-4AE2-8E14-ABC5522EAB97}" type="sibTrans" cxnId="{54A0C123-3B6F-42D3-A2C4-D11DE4474A50}">
      <dgm:prSet/>
      <dgm:spPr/>
      <dgm:t>
        <a:bodyPr/>
        <a:lstStyle/>
        <a:p>
          <a:endParaRPr lang="en-US"/>
        </a:p>
      </dgm:t>
    </dgm:pt>
    <dgm:pt modelId="{5275F9C8-7133-4A82-BC04-40DE8CF7BD18}">
      <dgm:prSet/>
      <dgm:spPr/>
      <dgm:t>
        <a:bodyPr/>
        <a:lstStyle/>
        <a:p>
          <a:pPr>
            <a:lnSpc>
              <a:spcPct val="100000"/>
            </a:lnSpc>
          </a:pPr>
          <a:r>
            <a:rPr lang="en-US" err="1">
              <a:latin typeface="Arial"/>
              <a:cs typeface="Arial"/>
            </a:rPr>
            <a:t>Κάθε</a:t>
          </a:r>
          <a:r>
            <a:rPr lang="en-US">
              <a:latin typeface="Arial"/>
              <a:cs typeface="Arial"/>
            </a:rPr>
            <a:t> π</a:t>
          </a:r>
          <a:r>
            <a:rPr lang="en-US" err="1">
              <a:latin typeface="Arial"/>
              <a:cs typeface="Arial"/>
            </a:rPr>
            <a:t>οσότητ</a:t>
          </a:r>
          <a:r>
            <a:rPr lang="en-US">
              <a:latin typeface="Arial"/>
              <a:cs typeface="Arial"/>
            </a:rPr>
            <a:t>α </a:t>
          </a:r>
          <a:r>
            <a:rPr lang="en-US" err="1">
              <a:latin typeface="Arial"/>
              <a:cs typeface="Arial"/>
            </a:rPr>
            <a:t>ρύ</a:t>
          </a:r>
          <a:r>
            <a:rPr lang="en-US">
              <a:latin typeface="Arial"/>
              <a:cs typeface="Arial"/>
            </a:rPr>
            <a:t>π</a:t>
          </a:r>
          <a:r>
            <a:rPr lang="en-US" err="1">
              <a:latin typeface="Arial"/>
              <a:cs typeface="Arial"/>
            </a:rPr>
            <a:t>ων</a:t>
          </a:r>
          <a:r>
            <a:rPr lang="en-US">
              <a:latin typeface="Arial"/>
              <a:cs typeface="Arial"/>
            </a:rPr>
            <a:t>, </a:t>
          </a:r>
          <a:r>
            <a:rPr lang="en-US" err="1">
              <a:latin typeface="Arial"/>
              <a:cs typeface="Arial"/>
            </a:rPr>
            <a:t>δηλ</a:t>
          </a:r>
          <a:r>
            <a:rPr lang="en-US">
              <a:latin typeface="Arial"/>
              <a:cs typeface="Arial"/>
            </a:rPr>
            <a:t>α</a:t>
          </a:r>
          <a:r>
            <a:rPr lang="en-US" err="1">
              <a:latin typeface="Arial"/>
              <a:cs typeface="Arial"/>
            </a:rPr>
            <a:t>δή</a:t>
          </a:r>
          <a:r>
            <a:rPr lang="en-US">
              <a:latin typeface="Arial"/>
              <a:cs typeface="Arial"/>
            </a:rPr>
            <a:t> α</a:t>
          </a:r>
          <a:r>
            <a:rPr lang="en-US" err="1">
              <a:latin typeface="Arial"/>
              <a:cs typeface="Arial"/>
            </a:rPr>
            <a:t>ντικειμένων</a:t>
          </a:r>
          <a:r>
            <a:rPr lang="en-US">
              <a:latin typeface="Arial"/>
              <a:cs typeface="Arial"/>
            </a:rPr>
            <a:t> ή </a:t>
          </a:r>
          <a:r>
            <a:rPr lang="en-US" err="1">
              <a:latin typeface="Arial"/>
              <a:cs typeface="Arial"/>
            </a:rPr>
            <a:t>ουσιών</a:t>
          </a:r>
          <a:r>
            <a:rPr lang="en-US">
              <a:latin typeface="Arial"/>
              <a:cs typeface="Arial"/>
            </a:rPr>
            <a:t>, </a:t>
          </a:r>
          <a:r>
            <a:rPr lang="en-US" err="1">
              <a:latin typeface="Arial"/>
              <a:cs typeface="Arial"/>
            </a:rPr>
            <a:t>θο</a:t>
          </a:r>
          <a:r>
            <a:rPr lang="el-GR">
              <a:latin typeface="Arial"/>
              <a:cs typeface="Arial"/>
            </a:rPr>
            <a:t>ρ</a:t>
          </a:r>
          <a:r>
            <a:rPr lang="en-US">
              <a:latin typeface="Arial"/>
              <a:cs typeface="Arial"/>
            </a:rPr>
            <a:t>ύβ</a:t>
          </a:r>
          <a:r>
            <a:rPr lang="en-US" err="1">
              <a:latin typeface="Arial"/>
              <a:cs typeface="Arial"/>
            </a:rPr>
            <a:t>ου</a:t>
          </a:r>
          <a:r>
            <a:rPr lang="en-US">
              <a:latin typeface="Arial"/>
              <a:cs typeface="Arial"/>
            </a:rPr>
            <a:t>,α</a:t>
          </a:r>
          <a:r>
            <a:rPr lang="en-US" err="1">
              <a:latin typeface="Arial"/>
              <a:cs typeface="Arial"/>
            </a:rPr>
            <a:t>κτινο</a:t>
          </a:r>
          <a:r>
            <a:rPr lang="en-US">
              <a:latin typeface="Arial"/>
              <a:cs typeface="Arial"/>
            </a:rPr>
            <a:t>β</a:t>
          </a:r>
          <a:r>
            <a:rPr lang="en-US" err="1">
              <a:latin typeface="Arial"/>
              <a:cs typeface="Arial"/>
            </a:rPr>
            <a:t>ολί</a:t>
          </a:r>
          <a:r>
            <a:rPr lang="en-US">
              <a:latin typeface="Arial"/>
              <a:cs typeface="Arial"/>
            </a:rPr>
            <a:t>ας ή </a:t>
          </a:r>
          <a:r>
            <a:rPr lang="en-US" err="1">
              <a:latin typeface="Arial"/>
              <a:cs typeface="Arial"/>
            </a:rPr>
            <a:t>άλλων</a:t>
          </a:r>
          <a:r>
            <a:rPr lang="en-US">
              <a:latin typeface="Arial"/>
              <a:cs typeface="Arial"/>
            </a:rPr>
            <a:t> </a:t>
          </a:r>
          <a:r>
            <a:rPr lang="en-US" err="1">
              <a:latin typeface="Arial"/>
              <a:cs typeface="Arial"/>
            </a:rPr>
            <a:t>μορφών</a:t>
          </a:r>
          <a:r>
            <a:rPr lang="en-US">
              <a:latin typeface="Arial"/>
              <a:cs typeface="Arial"/>
            </a:rPr>
            <a:t> </a:t>
          </a:r>
          <a:r>
            <a:rPr lang="en-US" err="1">
              <a:latin typeface="Arial"/>
              <a:cs typeface="Arial"/>
            </a:rPr>
            <a:t>ενέργει</a:t>
          </a:r>
          <a:r>
            <a:rPr lang="en-US">
              <a:latin typeface="Arial"/>
              <a:cs typeface="Arial"/>
            </a:rPr>
            <a:t>ας, </a:t>
          </a:r>
          <a:r>
            <a:rPr lang="en-US" err="1">
              <a:latin typeface="Arial"/>
              <a:cs typeface="Arial"/>
            </a:rPr>
            <a:t>σε</a:t>
          </a:r>
          <a:r>
            <a:rPr lang="en-US">
              <a:latin typeface="Arial"/>
              <a:cs typeface="Arial"/>
            </a:rPr>
            <a:t> </a:t>
          </a:r>
        </a:p>
      </dgm:t>
    </dgm:pt>
    <dgm:pt modelId="{CA7C9467-3D25-48A9-82C8-2C3FCF8037E3}" type="parTrans" cxnId="{A48BE806-DA17-4031-AC90-69DEB273F713}">
      <dgm:prSet/>
      <dgm:spPr/>
      <dgm:t>
        <a:bodyPr/>
        <a:lstStyle/>
        <a:p>
          <a:endParaRPr lang="en-US"/>
        </a:p>
      </dgm:t>
    </dgm:pt>
    <dgm:pt modelId="{6C76D68A-1492-4BD4-8CA8-7512F598EFE3}" type="sibTrans" cxnId="{A48BE806-DA17-4031-AC90-69DEB273F713}">
      <dgm:prSet/>
      <dgm:spPr/>
      <dgm:t>
        <a:bodyPr/>
        <a:lstStyle/>
        <a:p>
          <a:endParaRPr lang="en-US"/>
        </a:p>
      </dgm:t>
    </dgm:pt>
    <dgm:pt modelId="{C7ED063B-C400-461A-8C4F-468C8B5E1D87}">
      <dgm:prSet/>
      <dgm:spPr/>
      <dgm:t>
        <a:bodyPr/>
        <a:lstStyle/>
        <a:p>
          <a:pPr>
            <a:lnSpc>
              <a:spcPct val="100000"/>
            </a:lnSpc>
          </a:pPr>
          <a:r>
            <a:rPr lang="en-US">
              <a:latin typeface="Arial"/>
              <a:cs typeface="Arial"/>
            </a:rPr>
            <a:t>οπ</a:t>
          </a:r>
          <a:r>
            <a:rPr lang="en-US" err="1">
              <a:latin typeface="Arial"/>
              <a:cs typeface="Arial"/>
            </a:rPr>
            <a:t>οι</a:t>
          </a:r>
          <a:r>
            <a:rPr lang="en-US">
              <a:latin typeface="Arial"/>
              <a:cs typeface="Arial"/>
            </a:rPr>
            <a:t>α</a:t>
          </a:r>
          <a:r>
            <a:rPr lang="en-US" err="1">
              <a:latin typeface="Arial"/>
              <a:cs typeface="Arial"/>
            </a:rPr>
            <a:t>δή</a:t>
          </a:r>
          <a:r>
            <a:rPr lang="en-US">
              <a:latin typeface="Arial"/>
              <a:cs typeface="Arial"/>
            </a:rPr>
            <a:t>π</a:t>
          </a:r>
          <a:r>
            <a:rPr lang="en-US" err="1">
              <a:latin typeface="Arial"/>
              <a:cs typeface="Arial"/>
            </a:rPr>
            <a:t>οτε</a:t>
          </a:r>
          <a:r>
            <a:rPr lang="en-US">
              <a:latin typeface="Arial"/>
              <a:cs typeface="Arial"/>
            </a:rPr>
            <a:t> </a:t>
          </a:r>
          <a:r>
            <a:rPr lang="en-US" err="1">
              <a:latin typeface="Arial"/>
              <a:cs typeface="Arial"/>
            </a:rPr>
            <a:t>φυσική</a:t>
          </a:r>
          <a:r>
            <a:rPr lang="en-US">
              <a:latin typeface="Arial"/>
              <a:cs typeface="Arial"/>
            </a:rPr>
            <a:t> κα</a:t>
          </a:r>
          <a:r>
            <a:rPr lang="en-US" err="1">
              <a:latin typeface="Arial"/>
              <a:cs typeface="Arial"/>
            </a:rPr>
            <a:t>τάστ</a:t>
          </a:r>
          <a:r>
            <a:rPr lang="en-US">
              <a:latin typeface="Arial"/>
              <a:cs typeface="Arial"/>
            </a:rPr>
            <a:t>α</a:t>
          </a:r>
          <a:r>
            <a:rPr lang="en-US" err="1">
              <a:latin typeface="Arial"/>
              <a:cs typeface="Arial"/>
            </a:rPr>
            <a:t>ση</a:t>
          </a:r>
          <a:r>
            <a:rPr lang="en-US">
              <a:latin typeface="Arial"/>
              <a:cs typeface="Arial"/>
            </a:rPr>
            <a:t> π</a:t>
          </a:r>
          <a:r>
            <a:rPr lang="en-US" err="1">
              <a:latin typeface="Arial"/>
              <a:cs typeface="Arial"/>
            </a:rPr>
            <a:t>ου</a:t>
          </a:r>
          <a:r>
            <a:rPr lang="en-US">
              <a:latin typeface="Arial"/>
              <a:cs typeface="Arial"/>
            </a:rPr>
            <a:t> </a:t>
          </a:r>
          <a:r>
            <a:rPr lang="en-US" err="1">
              <a:latin typeface="Arial"/>
              <a:cs typeface="Arial"/>
            </a:rPr>
            <a:t>είν</a:t>
          </a:r>
          <a:r>
            <a:rPr lang="en-US">
              <a:latin typeface="Arial"/>
              <a:cs typeface="Arial"/>
            </a:rPr>
            <a:t>αι </a:t>
          </a:r>
          <a:r>
            <a:rPr lang="en-US" err="1">
              <a:latin typeface="Arial"/>
              <a:cs typeface="Arial"/>
            </a:rPr>
            <a:t>δυν</a:t>
          </a:r>
          <a:r>
            <a:rPr lang="en-US">
              <a:latin typeface="Arial"/>
              <a:cs typeface="Arial"/>
            </a:rPr>
            <a:t>α</a:t>
          </a:r>
          <a:r>
            <a:rPr lang="en-US" err="1">
              <a:latin typeface="Arial"/>
              <a:cs typeface="Arial"/>
            </a:rPr>
            <a:t>τόν</a:t>
          </a:r>
          <a:r>
            <a:rPr lang="en-US">
              <a:latin typeface="Arial"/>
              <a:cs typeface="Arial"/>
            </a:rPr>
            <a:t> να π</a:t>
          </a:r>
          <a:r>
            <a:rPr lang="en-US" err="1">
              <a:latin typeface="Arial"/>
              <a:cs typeface="Arial"/>
            </a:rPr>
            <a:t>ροκ</a:t>
          </a:r>
          <a:r>
            <a:rPr lang="en-US">
              <a:latin typeface="Arial"/>
              <a:cs typeface="Arial"/>
            </a:rPr>
            <a:t>α</a:t>
          </a:r>
          <a:r>
            <a:rPr lang="en-US" err="1">
              <a:latin typeface="Arial"/>
              <a:cs typeface="Arial"/>
            </a:rPr>
            <a:t>λέσουν</a:t>
          </a:r>
          <a:r>
            <a:rPr lang="en-US">
              <a:latin typeface="Arial"/>
              <a:cs typeface="Arial"/>
            </a:rPr>
            <a:t> </a:t>
          </a:r>
          <a:r>
            <a:rPr lang="en-US" err="1">
              <a:latin typeface="Arial"/>
              <a:cs typeface="Arial"/>
            </a:rPr>
            <a:t>ρύ</a:t>
          </a:r>
          <a:r>
            <a:rPr lang="en-US">
              <a:latin typeface="Arial"/>
              <a:cs typeface="Arial"/>
            </a:rPr>
            <a:t>πα</a:t>
          </a:r>
          <a:r>
            <a:rPr lang="en-US" err="1">
              <a:latin typeface="Arial"/>
              <a:cs typeface="Arial"/>
            </a:rPr>
            <a:t>νση</a:t>
          </a:r>
          <a:r>
            <a:rPr lang="en-US">
              <a:latin typeface="Arial"/>
              <a:cs typeface="Arial"/>
            </a:rPr>
            <a:t>. Τα απόβ</a:t>
          </a:r>
          <a:r>
            <a:rPr lang="en-US" err="1">
              <a:latin typeface="Arial"/>
              <a:cs typeface="Arial"/>
            </a:rPr>
            <a:t>λητ</a:t>
          </a:r>
          <a:r>
            <a:rPr lang="en-US">
              <a:latin typeface="Arial"/>
              <a:cs typeface="Arial"/>
            </a:rPr>
            <a:t>α α</a:t>
          </a:r>
          <a:r>
            <a:rPr lang="en-US" err="1">
              <a:latin typeface="Arial"/>
              <a:cs typeface="Arial"/>
            </a:rPr>
            <a:t>νάλογ</a:t>
          </a:r>
          <a:r>
            <a:rPr lang="en-US">
              <a:latin typeface="Arial"/>
              <a:cs typeface="Arial"/>
            </a:rPr>
            <a:t>α </a:t>
          </a:r>
          <a:r>
            <a:rPr lang="en-US" err="1">
              <a:latin typeface="Arial"/>
              <a:cs typeface="Arial"/>
            </a:rPr>
            <a:t>με</a:t>
          </a:r>
          <a:r>
            <a:rPr lang="en-US">
              <a:latin typeface="Arial"/>
              <a:cs typeface="Arial"/>
            </a:rPr>
            <a:t> </a:t>
          </a:r>
          <a:r>
            <a:rPr lang="en-US" err="1">
              <a:latin typeface="Arial"/>
              <a:cs typeface="Arial"/>
            </a:rPr>
            <a:t>τη</a:t>
          </a:r>
          <a:r>
            <a:rPr lang="en-US">
              <a:latin typeface="Arial"/>
              <a:cs typeface="Arial"/>
            </a:rPr>
            <a:t> </a:t>
          </a:r>
          <a:r>
            <a:rPr lang="en-US" err="1">
              <a:latin typeface="Arial"/>
              <a:cs typeface="Arial"/>
            </a:rPr>
            <a:t>φυσική</a:t>
          </a:r>
          <a:r>
            <a:rPr lang="en-US">
              <a:latin typeface="Arial"/>
              <a:cs typeface="Arial"/>
            </a:rPr>
            <a:t> </a:t>
          </a:r>
          <a:r>
            <a:rPr lang="en-US" err="1">
              <a:latin typeface="Arial"/>
              <a:cs typeface="Arial"/>
            </a:rPr>
            <a:t>τους</a:t>
          </a:r>
          <a:r>
            <a:rPr lang="en-US">
              <a:latin typeface="Arial"/>
              <a:cs typeface="Arial"/>
            </a:rPr>
            <a:t> κα</a:t>
          </a:r>
          <a:r>
            <a:rPr lang="en-US" err="1">
              <a:latin typeface="Arial"/>
              <a:cs typeface="Arial"/>
            </a:rPr>
            <a:t>τάστ</a:t>
          </a:r>
          <a:r>
            <a:rPr lang="en-US">
              <a:latin typeface="Arial"/>
              <a:cs typeface="Arial"/>
            </a:rPr>
            <a:t>α</a:t>
          </a:r>
          <a:r>
            <a:rPr lang="en-US" err="1">
              <a:latin typeface="Arial"/>
              <a:cs typeface="Arial"/>
            </a:rPr>
            <a:t>ση</a:t>
          </a:r>
          <a:r>
            <a:rPr lang="en-US">
              <a:latin typeface="Arial"/>
              <a:cs typeface="Arial"/>
            </a:rPr>
            <a:t> μπ</a:t>
          </a:r>
          <a:r>
            <a:rPr lang="en-US" err="1">
              <a:latin typeface="Arial"/>
              <a:cs typeface="Arial"/>
            </a:rPr>
            <a:t>ορεί</a:t>
          </a:r>
          <a:r>
            <a:rPr lang="en-US">
              <a:latin typeface="Arial"/>
              <a:cs typeface="Arial"/>
            </a:rPr>
            <a:t> να </a:t>
          </a:r>
          <a:r>
            <a:rPr lang="en-US" err="1">
              <a:latin typeface="Arial"/>
              <a:cs typeface="Arial"/>
            </a:rPr>
            <a:t>είν</a:t>
          </a:r>
          <a:r>
            <a:rPr lang="en-US">
              <a:latin typeface="Arial"/>
              <a:cs typeface="Arial"/>
            </a:rPr>
            <a:t>αι α</a:t>
          </a:r>
          <a:r>
            <a:rPr lang="en-US" err="1">
              <a:latin typeface="Arial"/>
              <a:cs typeface="Arial"/>
            </a:rPr>
            <a:t>έρι</a:t>
          </a:r>
          <a:r>
            <a:rPr lang="en-US">
              <a:latin typeface="Arial"/>
              <a:cs typeface="Arial"/>
            </a:rPr>
            <a:t>α, </a:t>
          </a:r>
          <a:r>
            <a:rPr lang="en-US" err="1">
              <a:latin typeface="Arial"/>
              <a:cs typeface="Arial"/>
            </a:rPr>
            <a:t>υγρά</a:t>
          </a:r>
          <a:r>
            <a:rPr lang="en-US">
              <a:latin typeface="Arial"/>
              <a:cs typeface="Arial"/>
            </a:rPr>
            <a:t> ή </a:t>
          </a:r>
          <a:r>
            <a:rPr lang="en-US" err="1">
              <a:latin typeface="Arial"/>
              <a:cs typeface="Arial"/>
            </a:rPr>
            <a:t>στερεά</a:t>
          </a:r>
          <a:r>
            <a:rPr lang="en-US">
              <a:latin typeface="Arial"/>
              <a:cs typeface="Arial"/>
            </a:rPr>
            <a:t>.  </a:t>
          </a:r>
        </a:p>
      </dgm:t>
    </dgm:pt>
    <dgm:pt modelId="{9910018C-7566-440B-BA9B-B56CC34E085D}" type="parTrans" cxnId="{DA259310-81BE-4058-B72C-6C6EE8AE2F86}">
      <dgm:prSet/>
      <dgm:spPr/>
      <dgm:t>
        <a:bodyPr/>
        <a:lstStyle/>
        <a:p>
          <a:endParaRPr lang="en-US"/>
        </a:p>
      </dgm:t>
    </dgm:pt>
    <dgm:pt modelId="{86F43B19-B527-4FB2-B89F-E81E1AF4A2C5}" type="sibTrans" cxnId="{DA259310-81BE-4058-B72C-6C6EE8AE2F86}">
      <dgm:prSet/>
      <dgm:spPr/>
      <dgm:t>
        <a:bodyPr/>
        <a:lstStyle/>
        <a:p>
          <a:endParaRPr lang="en-US"/>
        </a:p>
      </dgm:t>
    </dgm:pt>
    <dgm:pt modelId="{CC740923-4A16-46B0-8E91-D0E0F417C186}" type="pres">
      <dgm:prSet presAssocID="{14C6EB37-BC60-4B0A-A49A-73456A98CCE7}" presName="outerComposite" presStyleCnt="0">
        <dgm:presLayoutVars>
          <dgm:chMax val="5"/>
          <dgm:dir/>
          <dgm:resizeHandles val="exact"/>
        </dgm:presLayoutVars>
      </dgm:prSet>
      <dgm:spPr/>
    </dgm:pt>
    <dgm:pt modelId="{4505011A-BBB9-461D-8DE4-F547DD8D7221}" type="pres">
      <dgm:prSet presAssocID="{14C6EB37-BC60-4B0A-A49A-73456A98CCE7}" presName="dummyMaxCanvas" presStyleCnt="0">
        <dgm:presLayoutVars/>
      </dgm:prSet>
      <dgm:spPr/>
    </dgm:pt>
    <dgm:pt modelId="{8E69A374-B19A-4CE3-869D-0B3C96BD070B}" type="pres">
      <dgm:prSet presAssocID="{14C6EB37-BC60-4B0A-A49A-73456A98CCE7}" presName="ThreeNodes_1" presStyleLbl="node1" presStyleIdx="0" presStyleCnt="3">
        <dgm:presLayoutVars>
          <dgm:bulletEnabled val="1"/>
        </dgm:presLayoutVars>
      </dgm:prSet>
      <dgm:spPr/>
    </dgm:pt>
    <dgm:pt modelId="{E13DDBFA-BF5A-4D06-9B44-814A90096D0B}" type="pres">
      <dgm:prSet presAssocID="{14C6EB37-BC60-4B0A-A49A-73456A98CCE7}" presName="ThreeNodes_2" presStyleLbl="node1" presStyleIdx="1" presStyleCnt="3">
        <dgm:presLayoutVars>
          <dgm:bulletEnabled val="1"/>
        </dgm:presLayoutVars>
      </dgm:prSet>
      <dgm:spPr/>
    </dgm:pt>
    <dgm:pt modelId="{EBBA546D-5BA7-4EC4-B35F-112F62C09AE0}" type="pres">
      <dgm:prSet presAssocID="{14C6EB37-BC60-4B0A-A49A-73456A98CCE7}" presName="ThreeNodes_3" presStyleLbl="node1" presStyleIdx="2" presStyleCnt="3">
        <dgm:presLayoutVars>
          <dgm:bulletEnabled val="1"/>
        </dgm:presLayoutVars>
      </dgm:prSet>
      <dgm:spPr/>
    </dgm:pt>
    <dgm:pt modelId="{A95D5B63-F661-446B-A9F2-61F3F6F5E2DC}" type="pres">
      <dgm:prSet presAssocID="{14C6EB37-BC60-4B0A-A49A-73456A98CCE7}" presName="ThreeConn_1-2" presStyleLbl="fgAccFollowNode1" presStyleIdx="0" presStyleCnt="2">
        <dgm:presLayoutVars>
          <dgm:bulletEnabled val="1"/>
        </dgm:presLayoutVars>
      </dgm:prSet>
      <dgm:spPr/>
    </dgm:pt>
    <dgm:pt modelId="{B359634B-D203-4A6B-AB65-CEFE00EC9FEB}" type="pres">
      <dgm:prSet presAssocID="{14C6EB37-BC60-4B0A-A49A-73456A98CCE7}" presName="ThreeConn_2-3" presStyleLbl="fgAccFollowNode1" presStyleIdx="1" presStyleCnt="2">
        <dgm:presLayoutVars>
          <dgm:bulletEnabled val="1"/>
        </dgm:presLayoutVars>
      </dgm:prSet>
      <dgm:spPr/>
    </dgm:pt>
    <dgm:pt modelId="{A863181B-B326-4D65-986C-262756E0CF2B}" type="pres">
      <dgm:prSet presAssocID="{14C6EB37-BC60-4B0A-A49A-73456A98CCE7}" presName="ThreeNodes_1_text" presStyleLbl="node1" presStyleIdx="2" presStyleCnt="3">
        <dgm:presLayoutVars>
          <dgm:bulletEnabled val="1"/>
        </dgm:presLayoutVars>
      </dgm:prSet>
      <dgm:spPr/>
    </dgm:pt>
    <dgm:pt modelId="{F6E9FA56-36E6-409E-A8B2-21DB2954EB88}" type="pres">
      <dgm:prSet presAssocID="{14C6EB37-BC60-4B0A-A49A-73456A98CCE7}" presName="ThreeNodes_2_text" presStyleLbl="node1" presStyleIdx="2" presStyleCnt="3">
        <dgm:presLayoutVars>
          <dgm:bulletEnabled val="1"/>
        </dgm:presLayoutVars>
      </dgm:prSet>
      <dgm:spPr/>
    </dgm:pt>
    <dgm:pt modelId="{DA151CD9-55CF-415E-8975-40E492DB55C0}" type="pres">
      <dgm:prSet presAssocID="{14C6EB37-BC60-4B0A-A49A-73456A98CCE7}" presName="ThreeNodes_3_text" presStyleLbl="node1" presStyleIdx="2" presStyleCnt="3">
        <dgm:presLayoutVars>
          <dgm:bulletEnabled val="1"/>
        </dgm:presLayoutVars>
      </dgm:prSet>
      <dgm:spPr/>
    </dgm:pt>
  </dgm:ptLst>
  <dgm:cxnLst>
    <dgm:cxn modelId="{A48BE806-DA17-4031-AC90-69DEB273F713}" srcId="{14C6EB37-BC60-4B0A-A49A-73456A98CCE7}" destId="{5275F9C8-7133-4A82-BC04-40DE8CF7BD18}" srcOrd="1" destOrd="0" parTransId="{CA7C9467-3D25-48A9-82C8-2C3FCF8037E3}" sibTransId="{6C76D68A-1492-4BD4-8CA8-7512F598EFE3}"/>
    <dgm:cxn modelId="{DA259310-81BE-4058-B72C-6C6EE8AE2F86}" srcId="{14C6EB37-BC60-4B0A-A49A-73456A98CCE7}" destId="{C7ED063B-C400-461A-8C4F-468C8B5E1D87}" srcOrd="2" destOrd="0" parTransId="{9910018C-7566-440B-BA9B-B56CC34E085D}" sibTransId="{86F43B19-B527-4FB2-B89F-E81E1AF4A2C5}"/>
    <dgm:cxn modelId="{B2D97F1E-F470-4B9A-A4F3-E040E0A5A506}" type="presOf" srcId="{5275F9C8-7133-4A82-BC04-40DE8CF7BD18}" destId="{E13DDBFA-BF5A-4D06-9B44-814A90096D0B}" srcOrd="0" destOrd="0" presId="urn:microsoft.com/office/officeart/2005/8/layout/vProcess5"/>
    <dgm:cxn modelId="{54A0C123-3B6F-42D3-A2C4-D11DE4474A50}" srcId="{14C6EB37-BC60-4B0A-A49A-73456A98CCE7}" destId="{4DFE8B1C-D411-4786-90B6-5F5F994BFF00}" srcOrd="0" destOrd="0" parTransId="{BE7E9634-2ECE-4275-BE7A-9DCAB5984140}" sibTransId="{8FD848F4-429F-4AE2-8E14-ABC5522EAB97}"/>
    <dgm:cxn modelId="{E331BE35-74D3-4A85-A4D3-1F715B512330}" type="presOf" srcId="{4DFE8B1C-D411-4786-90B6-5F5F994BFF00}" destId="{A863181B-B326-4D65-986C-262756E0CF2B}" srcOrd="1" destOrd="0" presId="urn:microsoft.com/office/officeart/2005/8/layout/vProcess5"/>
    <dgm:cxn modelId="{377EAF68-BA1A-4F43-8F05-ACD86443AB67}" type="presOf" srcId="{4DFE8B1C-D411-4786-90B6-5F5F994BFF00}" destId="{8E69A374-B19A-4CE3-869D-0B3C96BD070B}" srcOrd="0" destOrd="0" presId="urn:microsoft.com/office/officeart/2005/8/layout/vProcess5"/>
    <dgm:cxn modelId="{7D4BE755-EDDC-4DA9-8D79-F5614D8C3173}" type="presOf" srcId="{14C6EB37-BC60-4B0A-A49A-73456A98CCE7}" destId="{CC740923-4A16-46B0-8E91-D0E0F417C186}" srcOrd="0" destOrd="0" presId="urn:microsoft.com/office/officeart/2005/8/layout/vProcess5"/>
    <dgm:cxn modelId="{C102A17B-F616-4DB5-8221-A8836FDE2C37}" type="presOf" srcId="{8FD848F4-429F-4AE2-8E14-ABC5522EAB97}" destId="{A95D5B63-F661-446B-A9F2-61F3F6F5E2DC}" srcOrd="0" destOrd="0" presId="urn:microsoft.com/office/officeart/2005/8/layout/vProcess5"/>
    <dgm:cxn modelId="{29C38B80-C1CE-4FED-A2F9-DD6F9AC8C52E}" type="presOf" srcId="{5275F9C8-7133-4A82-BC04-40DE8CF7BD18}" destId="{F6E9FA56-36E6-409E-A8B2-21DB2954EB88}" srcOrd="1" destOrd="0" presId="urn:microsoft.com/office/officeart/2005/8/layout/vProcess5"/>
    <dgm:cxn modelId="{B8FBCBCA-2509-45E6-A353-BC9EB40B85DB}" type="presOf" srcId="{6C76D68A-1492-4BD4-8CA8-7512F598EFE3}" destId="{B359634B-D203-4A6B-AB65-CEFE00EC9FEB}" srcOrd="0" destOrd="0" presId="urn:microsoft.com/office/officeart/2005/8/layout/vProcess5"/>
    <dgm:cxn modelId="{ADA630D8-92AC-4DEE-AD77-97E142912EEB}" type="presOf" srcId="{C7ED063B-C400-461A-8C4F-468C8B5E1D87}" destId="{DA151CD9-55CF-415E-8975-40E492DB55C0}" srcOrd="1" destOrd="0" presId="urn:microsoft.com/office/officeart/2005/8/layout/vProcess5"/>
    <dgm:cxn modelId="{17177CE4-C571-4761-BDA3-1DA256176F61}" type="presOf" srcId="{C7ED063B-C400-461A-8C4F-468C8B5E1D87}" destId="{EBBA546D-5BA7-4EC4-B35F-112F62C09AE0}" srcOrd="0" destOrd="0" presId="urn:microsoft.com/office/officeart/2005/8/layout/vProcess5"/>
    <dgm:cxn modelId="{1B9143F8-7007-423F-9C35-5F019BEAAECB}" type="presParOf" srcId="{CC740923-4A16-46B0-8E91-D0E0F417C186}" destId="{4505011A-BBB9-461D-8DE4-F547DD8D7221}" srcOrd="0" destOrd="0" presId="urn:microsoft.com/office/officeart/2005/8/layout/vProcess5"/>
    <dgm:cxn modelId="{BA4517E8-2CC4-4382-B678-F373101EB995}" type="presParOf" srcId="{CC740923-4A16-46B0-8E91-D0E0F417C186}" destId="{8E69A374-B19A-4CE3-869D-0B3C96BD070B}" srcOrd="1" destOrd="0" presId="urn:microsoft.com/office/officeart/2005/8/layout/vProcess5"/>
    <dgm:cxn modelId="{BF413044-B8FB-444D-8FDE-3FBB329163CE}" type="presParOf" srcId="{CC740923-4A16-46B0-8E91-D0E0F417C186}" destId="{E13DDBFA-BF5A-4D06-9B44-814A90096D0B}" srcOrd="2" destOrd="0" presId="urn:microsoft.com/office/officeart/2005/8/layout/vProcess5"/>
    <dgm:cxn modelId="{D832BF04-B35C-4955-9046-DFE7E33010D0}" type="presParOf" srcId="{CC740923-4A16-46B0-8E91-D0E0F417C186}" destId="{EBBA546D-5BA7-4EC4-B35F-112F62C09AE0}" srcOrd="3" destOrd="0" presId="urn:microsoft.com/office/officeart/2005/8/layout/vProcess5"/>
    <dgm:cxn modelId="{35A911B3-3E66-473B-AE2F-FBF1E54F52FC}" type="presParOf" srcId="{CC740923-4A16-46B0-8E91-D0E0F417C186}" destId="{A95D5B63-F661-446B-A9F2-61F3F6F5E2DC}" srcOrd="4" destOrd="0" presId="urn:microsoft.com/office/officeart/2005/8/layout/vProcess5"/>
    <dgm:cxn modelId="{4E051991-8117-4BCD-B3BC-6B7DFB5346F3}" type="presParOf" srcId="{CC740923-4A16-46B0-8E91-D0E0F417C186}" destId="{B359634B-D203-4A6B-AB65-CEFE00EC9FEB}" srcOrd="5" destOrd="0" presId="urn:microsoft.com/office/officeart/2005/8/layout/vProcess5"/>
    <dgm:cxn modelId="{F0A5FD80-32F0-439E-8145-3A8890FEB73A}" type="presParOf" srcId="{CC740923-4A16-46B0-8E91-D0E0F417C186}" destId="{A863181B-B326-4D65-986C-262756E0CF2B}" srcOrd="6" destOrd="0" presId="urn:microsoft.com/office/officeart/2005/8/layout/vProcess5"/>
    <dgm:cxn modelId="{AC48CABA-D30E-4063-89EB-D8848196F0AF}" type="presParOf" srcId="{CC740923-4A16-46B0-8E91-D0E0F417C186}" destId="{F6E9FA56-36E6-409E-A8B2-21DB2954EB88}" srcOrd="7" destOrd="0" presId="urn:microsoft.com/office/officeart/2005/8/layout/vProcess5"/>
    <dgm:cxn modelId="{3BF73920-BAB2-4F3F-87C4-C8E60211EEC7}" type="presParOf" srcId="{CC740923-4A16-46B0-8E91-D0E0F417C186}" destId="{DA151CD9-55CF-415E-8975-40E492DB55C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A730B-520E-4DAA-A877-AD1AC3E5B381}">
      <dsp:nvSpPr>
        <dsp:cNvPr id="0" name=""/>
        <dsp:cNvSpPr/>
      </dsp:nvSpPr>
      <dsp:spPr>
        <a:xfrm>
          <a:off x="0" y="579090"/>
          <a:ext cx="3124595" cy="198411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2A65DA07-04BF-4D8E-BDBD-E9F629D81297}">
      <dsp:nvSpPr>
        <dsp:cNvPr id="0" name=""/>
        <dsp:cNvSpPr/>
      </dsp:nvSpPr>
      <dsp:spPr>
        <a:xfrm>
          <a:off x="347177" y="908909"/>
          <a:ext cx="3124595" cy="19841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latin typeface="Arial" panose="020B0604020202020204" pitchFamily="34" charset="0"/>
              <a:cs typeface="Arial" panose="020B0604020202020204" pitchFamily="34" charset="0"/>
            </a:rPr>
            <a:t>• Είναι ασύγκριτα η πλέον οικονομική μέθοδος τελικής διαχείρισης των οργανικών υλικών. Επειδή είναι πλέον φιλική προς το περιβάλλον. </a:t>
          </a:r>
          <a:endParaRPr lang="en-US" sz="1800" kern="1200">
            <a:latin typeface="Arial" panose="020B0604020202020204" pitchFamily="34" charset="0"/>
            <a:cs typeface="Arial" panose="020B0604020202020204" pitchFamily="34" charset="0"/>
          </a:endParaRPr>
        </a:p>
      </dsp:txBody>
      <dsp:txXfrm>
        <a:off x="405290" y="967022"/>
        <a:ext cx="3008369" cy="1867892"/>
      </dsp:txXfrm>
    </dsp:sp>
    <dsp:sp modelId="{58990815-C000-4911-AB03-7A5DA95F2FC6}">
      <dsp:nvSpPr>
        <dsp:cNvPr id="0" name=""/>
        <dsp:cNvSpPr/>
      </dsp:nvSpPr>
      <dsp:spPr>
        <a:xfrm>
          <a:off x="3818950" y="579090"/>
          <a:ext cx="3124595" cy="198411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AD60FFB7-6DFE-429D-B5B2-026ADD330FBE}">
      <dsp:nvSpPr>
        <dsp:cNvPr id="0" name=""/>
        <dsp:cNvSpPr/>
      </dsp:nvSpPr>
      <dsp:spPr>
        <a:xfrm>
          <a:off x="4166127" y="908909"/>
          <a:ext cx="3124595" cy="19841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latin typeface="Arial" panose="020B0604020202020204" pitchFamily="34" charset="0"/>
              <a:cs typeface="Arial" panose="020B0604020202020204" pitchFamily="34" charset="0"/>
            </a:rPr>
            <a:t>• Επειδή πρώτα συζητάς και εφαρμόζεις τις οικονομικότερες και καλύτερες επιλογές και μετά κοιτάς εάν υπάρχει ανάγκη για τις ακριβές και δύσκολες.</a:t>
          </a:r>
          <a:endParaRPr lang="en-US" sz="1800" kern="1200">
            <a:latin typeface="Arial" panose="020B0604020202020204" pitchFamily="34" charset="0"/>
            <a:cs typeface="Arial" panose="020B0604020202020204" pitchFamily="34" charset="0"/>
          </a:endParaRPr>
        </a:p>
      </dsp:txBody>
      <dsp:txXfrm>
        <a:off x="4224240" y="967022"/>
        <a:ext cx="3008369" cy="1867892"/>
      </dsp:txXfrm>
    </dsp:sp>
    <dsp:sp modelId="{45F06A39-AAB3-461D-A9E5-110045C9D8B2}">
      <dsp:nvSpPr>
        <dsp:cNvPr id="0" name=""/>
        <dsp:cNvSpPr/>
      </dsp:nvSpPr>
      <dsp:spPr>
        <a:xfrm>
          <a:off x="7637900" y="579090"/>
          <a:ext cx="3124595" cy="198411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91F0AA46-88FE-429A-BF4D-F387C1196AAD}">
      <dsp:nvSpPr>
        <dsp:cNvPr id="0" name=""/>
        <dsp:cNvSpPr/>
      </dsp:nvSpPr>
      <dsp:spPr>
        <a:xfrm>
          <a:off x="7985078" y="908909"/>
          <a:ext cx="3124595" cy="19841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latin typeface="Arial" panose="020B0604020202020204" pitchFamily="34" charset="0"/>
              <a:cs typeface="Arial" panose="020B0604020202020204" pitchFamily="34" charset="0"/>
            </a:rPr>
            <a:t>• Επειδή μειώνονται οι εκπομπές του διοξειδίου του άνθρακα και οι επιπτώσεις των κλιματικών αλλαγών.</a:t>
          </a:r>
          <a:endParaRPr lang="en-US" sz="1800" kern="1200">
            <a:latin typeface="Arial" panose="020B0604020202020204" pitchFamily="34" charset="0"/>
            <a:cs typeface="Arial" panose="020B0604020202020204" pitchFamily="34" charset="0"/>
          </a:endParaRPr>
        </a:p>
      </dsp:txBody>
      <dsp:txXfrm>
        <a:off x="8043191" y="967022"/>
        <a:ext cx="3008369" cy="1867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9A374-B19A-4CE3-869D-0B3C96BD070B}">
      <dsp:nvSpPr>
        <dsp:cNvPr id="0" name=""/>
        <dsp:cNvSpPr/>
      </dsp:nvSpPr>
      <dsp:spPr>
        <a:xfrm>
          <a:off x="0" y="0"/>
          <a:ext cx="9443222" cy="118499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err="1">
              <a:latin typeface="Arial"/>
              <a:cs typeface="Arial"/>
            </a:rPr>
            <a:t>Ότ</a:t>
          </a:r>
          <a:r>
            <a:rPr lang="en-US" sz="1700" kern="1200">
              <a:latin typeface="Arial"/>
              <a:cs typeface="Arial"/>
            </a:rPr>
            <a:t>αν </a:t>
          </a:r>
          <a:r>
            <a:rPr lang="en-US" sz="1700" kern="1200" err="1">
              <a:latin typeface="Arial"/>
              <a:cs typeface="Arial"/>
            </a:rPr>
            <a:t>λέμε</a:t>
          </a:r>
          <a:r>
            <a:rPr lang="en-US" sz="1700" kern="1200">
              <a:latin typeface="Arial"/>
              <a:cs typeface="Arial"/>
            </a:rPr>
            <a:t> απόβ</a:t>
          </a:r>
          <a:r>
            <a:rPr lang="en-US" sz="1700" kern="1200" err="1">
              <a:latin typeface="Arial"/>
              <a:cs typeface="Arial"/>
            </a:rPr>
            <a:t>λητο</a:t>
          </a:r>
          <a:r>
            <a:rPr lang="en-US" sz="1700" kern="1200">
              <a:latin typeface="Arial"/>
              <a:cs typeface="Arial"/>
            </a:rPr>
            <a:t>, </a:t>
          </a:r>
          <a:r>
            <a:rPr lang="en-US" sz="1700" kern="1200" err="1">
              <a:latin typeface="Arial"/>
              <a:cs typeface="Arial"/>
            </a:rPr>
            <a:t>εννοούμε</a:t>
          </a:r>
          <a:r>
            <a:rPr lang="en-US" sz="1700" kern="1200">
              <a:latin typeface="Arial"/>
              <a:cs typeface="Arial"/>
            </a:rPr>
            <a:t> :</a:t>
          </a:r>
        </a:p>
      </dsp:txBody>
      <dsp:txXfrm>
        <a:off x="34707" y="34707"/>
        <a:ext cx="8164521" cy="1115580"/>
      </dsp:txXfrm>
    </dsp:sp>
    <dsp:sp modelId="{E13DDBFA-BF5A-4D06-9B44-814A90096D0B}">
      <dsp:nvSpPr>
        <dsp:cNvPr id="0" name=""/>
        <dsp:cNvSpPr/>
      </dsp:nvSpPr>
      <dsp:spPr>
        <a:xfrm>
          <a:off x="833225" y="1382493"/>
          <a:ext cx="9443222" cy="1184994"/>
        </a:xfrm>
        <a:prstGeom prst="roundRect">
          <a:avLst>
            <a:gd name="adj" fmla="val 10000"/>
          </a:avLst>
        </a:prstGeom>
        <a:solidFill>
          <a:schemeClr val="accent5">
            <a:hueOff val="-739973"/>
            <a:satOff val="4774"/>
            <a:lumOff val="-1372"/>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err="1">
              <a:latin typeface="Arial"/>
              <a:cs typeface="Arial"/>
            </a:rPr>
            <a:t>Κάθε</a:t>
          </a:r>
          <a:r>
            <a:rPr lang="en-US" sz="1700" kern="1200">
              <a:latin typeface="Arial"/>
              <a:cs typeface="Arial"/>
            </a:rPr>
            <a:t> π</a:t>
          </a:r>
          <a:r>
            <a:rPr lang="en-US" sz="1700" kern="1200" err="1">
              <a:latin typeface="Arial"/>
              <a:cs typeface="Arial"/>
            </a:rPr>
            <a:t>οσότητ</a:t>
          </a:r>
          <a:r>
            <a:rPr lang="en-US" sz="1700" kern="1200">
              <a:latin typeface="Arial"/>
              <a:cs typeface="Arial"/>
            </a:rPr>
            <a:t>α </a:t>
          </a:r>
          <a:r>
            <a:rPr lang="en-US" sz="1700" kern="1200" err="1">
              <a:latin typeface="Arial"/>
              <a:cs typeface="Arial"/>
            </a:rPr>
            <a:t>ρύ</a:t>
          </a:r>
          <a:r>
            <a:rPr lang="en-US" sz="1700" kern="1200">
              <a:latin typeface="Arial"/>
              <a:cs typeface="Arial"/>
            </a:rPr>
            <a:t>π</a:t>
          </a:r>
          <a:r>
            <a:rPr lang="en-US" sz="1700" kern="1200" err="1">
              <a:latin typeface="Arial"/>
              <a:cs typeface="Arial"/>
            </a:rPr>
            <a:t>ων</a:t>
          </a:r>
          <a:r>
            <a:rPr lang="en-US" sz="1700" kern="1200">
              <a:latin typeface="Arial"/>
              <a:cs typeface="Arial"/>
            </a:rPr>
            <a:t>, </a:t>
          </a:r>
          <a:r>
            <a:rPr lang="en-US" sz="1700" kern="1200" err="1">
              <a:latin typeface="Arial"/>
              <a:cs typeface="Arial"/>
            </a:rPr>
            <a:t>δηλ</a:t>
          </a:r>
          <a:r>
            <a:rPr lang="en-US" sz="1700" kern="1200">
              <a:latin typeface="Arial"/>
              <a:cs typeface="Arial"/>
            </a:rPr>
            <a:t>α</a:t>
          </a:r>
          <a:r>
            <a:rPr lang="en-US" sz="1700" kern="1200" err="1">
              <a:latin typeface="Arial"/>
              <a:cs typeface="Arial"/>
            </a:rPr>
            <a:t>δή</a:t>
          </a:r>
          <a:r>
            <a:rPr lang="en-US" sz="1700" kern="1200">
              <a:latin typeface="Arial"/>
              <a:cs typeface="Arial"/>
            </a:rPr>
            <a:t> α</a:t>
          </a:r>
          <a:r>
            <a:rPr lang="en-US" sz="1700" kern="1200" err="1">
              <a:latin typeface="Arial"/>
              <a:cs typeface="Arial"/>
            </a:rPr>
            <a:t>ντικειμένων</a:t>
          </a:r>
          <a:r>
            <a:rPr lang="en-US" sz="1700" kern="1200">
              <a:latin typeface="Arial"/>
              <a:cs typeface="Arial"/>
            </a:rPr>
            <a:t> ή </a:t>
          </a:r>
          <a:r>
            <a:rPr lang="en-US" sz="1700" kern="1200" err="1">
              <a:latin typeface="Arial"/>
              <a:cs typeface="Arial"/>
            </a:rPr>
            <a:t>ουσιών</a:t>
          </a:r>
          <a:r>
            <a:rPr lang="en-US" sz="1700" kern="1200">
              <a:latin typeface="Arial"/>
              <a:cs typeface="Arial"/>
            </a:rPr>
            <a:t>, </a:t>
          </a:r>
          <a:r>
            <a:rPr lang="en-US" sz="1700" kern="1200" err="1">
              <a:latin typeface="Arial"/>
              <a:cs typeface="Arial"/>
            </a:rPr>
            <a:t>θο</a:t>
          </a:r>
          <a:r>
            <a:rPr lang="el-GR" sz="1700" kern="1200">
              <a:latin typeface="Arial"/>
              <a:cs typeface="Arial"/>
            </a:rPr>
            <a:t>ρ</a:t>
          </a:r>
          <a:r>
            <a:rPr lang="en-US" sz="1700" kern="1200">
              <a:latin typeface="Arial"/>
              <a:cs typeface="Arial"/>
            </a:rPr>
            <a:t>ύβ</a:t>
          </a:r>
          <a:r>
            <a:rPr lang="en-US" sz="1700" kern="1200" err="1">
              <a:latin typeface="Arial"/>
              <a:cs typeface="Arial"/>
            </a:rPr>
            <a:t>ου</a:t>
          </a:r>
          <a:r>
            <a:rPr lang="en-US" sz="1700" kern="1200">
              <a:latin typeface="Arial"/>
              <a:cs typeface="Arial"/>
            </a:rPr>
            <a:t>,α</a:t>
          </a:r>
          <a:r>
            <a:rPr lang="en-US" sz="1700" kern="1200" err="1">
              <a:latin typeface="Arial"/>
              <a:cs typeface="Arial"/>
            </a:rPr>
            <a:t>κτινο</a:t>
          </a:r>
          <a:r>
            <a:rPr lang="en-US" sz="1700" kern="1200">
              <a:latin typeface="Arial"/>
              <a:cs typeface="Arial"/>
            </a:rPr>
            <a:t>β</a:t>
          </a:r>
          <a:r>
            <a:rPr lang="en-US" sz="1700" kern="1200" err="1">
              <a:latin typeface="Arial"/>
              <a:cs typeface="Arial"/>
            </a:rPr>
            <a:t>ολί</a:t>
          </a:r>
          <a:r>
            <a:rPr lang="en-US" sz="1700" kern="1200">
              <a:latin typeface="Arial"/>
              <a:cs typeface="Arial"/>
            </a:rPr>
            <a:t>ας ή </a:t>
          </a:r>
          <a:r>
            <a:rPr lang="en-US" sz="1700" kern="1200" err="1">
              <a:latin typeface="Arial"/>
              <a:cs typeface="Arial"/>
            </a:rPr>
            <a:t>άλλων</a:t>
          </a:r>
          <a:r>
            <a:rPr lang="en-US" sz="1700" kern="1200">
              <a:latin typeface="Arial"/>
              <a:cs typeface="Arial"/>
            </a:rPr>
            <a:t> </a:t>
          </a:r>
          <a:r>
            <a:rPr lang="en-US" sz="1700" kern="1200" err="1">
              <a:latin typeface="Arial"/>
              <a:cs typeface="Arial"/>
            </a:rPr>
            <a:t>μορφών</a:t>
          </a:r>
          <a:r>
            <a:rPr lang="en-US" sz="1700" kern="1200">
              <a:latin typeface="Arial"/>
              <a:cs typeface="Arial"/>
            </a:rPr>
            <a:t> </a:t>
          </a:r>
          <a:r>
            <a:rPr lang="en-US" sz="1700" kern="1200" err="1">
              <a:latin typeface="Arial"/>
              <a:cs typeface="Arial"/>
            </a:rPr>
            <a:t>ενέργει</a:t>
          </a:r>
          <a:r>
            <a:rPr lang="en-US" sz="1700" kern="1200">
              <a:latin typeface="Arial"/>
              <a:cs typeface="Arial"/>
            </a:rPr>
            <a:t>ας, </a:t>
          </a:r>
          <a:r>
            <a:rPr lang="en-US" sz="1700" kern="1200" err="1">
              <a:latin typeface="Arial"/>
              <a:cs typeface="Arial"/>
            </a:rPr>
            <a:t>σε</a:t>
          </a:r>
          <a:r>
            <a:rPr lang="en-US" sz="1700" kern="1200">
              <a:latin typeface="Arial"/>
              <a:cs typeface="Arial"/>
            </a:rPr>
            <a:t> </a:t>
          </a:r>
        </a:p>
      </dsp:txBody>
      <dsp:txXfrm>
        <a:off x="867932" y="1417200"/>
        <a:ext cx="7770336" cy="1115580"/>
      </dsp:txXfrm>
    </dsp:sp>
    <dsp:sp modelId="{EBBA546D-5BA7-4EC4-B35F-112F62C09AE0}">
      <dsp:nvSpPr>
        <dsp:cNvPr id="0" name=""/>
        <dsp:cNvSpPr/>
      </dsp:nvSpPr>
      <dsp:spPr>
        <a:xfrm>
          <a:off x="1666451" y="2764987"/>
          <a:ext cx="9443222" cy="1184994"/>
        </a:xfrm>
        <a:prstGeom prst="roundRect">
          <a:avLst>
            <a:gd name="adj" fmla="val 10000"/>
          </a:avLst>
        </a:prstGeom>
        <a:solidFill>
          <a:schemeClr val="accent5">
            <a:hueOff val="-1479947"/>
            <a:satOff val="9548"/>
            <a:lumOff val="-2744"/>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latin typeface="Arial"/>
              <a:cs typeface="Arial"/>
            </a:rPr>
            <a:t>οπ</a:t>
          </a:r>
          <a:r>
            <a:rPr lang="en-US" sz="1700" kern="1200" err="1">
              <a:latin typeface="Arial"/>
              <a:cs typeface="Arial"/>
            </a:rPr>
            <a:t>οι</a:t>
          </a:r>
          <a:r>
            <a:rPr lang="en-US" sz="1700" kern="1200">
              <a:latin typeface="Arial"/>
              <a:cs typeface="Arial"/>
            </a:rPr>
            <a:t>α</a:t>
          </a:r>
          <a:r>
            <a:rPr lang="en-US" sz="1700" kern="1200" err="1">
              <a:latin typeface="Arial"/>
              <a:cs typeface="Arial"/>
            </a:rPr>
            <a:t>δή</a:t>
          </a:r>
          <a:r>
            <a:rPr lang="en-US" sz="1700" kern="1200">
              <a:latin typeface="Arial"/>
              <a:cs typeface="Arial"/>
            </a:rPr>
            <a:t>π</a:t>
          </a:r>
          <a:r>
            <a:rPr lang="en-US" sz="1700" kern="1200" err="1">
              <a:latin typeface="Arial"/>
              <a:cs typeface="Arial"/>
            </a:rPr>
            <a:t>οτε</a:t>
          </a:r>
          <a:r>
            <a:rPr lang="en-US" sz="1700" kern="1200">
              <a:latin typeface="Arial"/>
              <a:cs typeface="Arial"/>
            </a:rPr>
            <a:t> </a:t>
          </a:r>
          <a:r>
            <a:rPr lang="en-US" sz="1700" kern="1200" err="1">
              <a:latin typeface="Arial"/>
              <a:cs typeface="Arial"/>
            </a:rPr>
            <a:t>φυσική</a:t>
          </a:r>
          <a:r>
            <a:rPr lang="en-US" sz="1700" kern="1200">
              <a:latin typeface="Arial"/>
              <a:cs typeface="Arial"/>
            </a:rPr>
            <a:t> κα</a:t>
          </a:r>
          <a:r>
            <a:rPr lang="en-US" sz="1700" kern="1200" err="1">
              <a:latin typeface="Arial"/>
              <a:cs typeface="Arial"/>
            </a:rPr>
            <a:t>τάστ</a:t>
          </a:r>
          <a:r>
            <a:rPr lang="en-US" sz="1700" kern="1200">
              <a:latin typeface="Arial"/>
              <a:cs typeface="Arial"/>
            </a:rPr>
            <a:t>α</a:t>
          </a:r>
          <a:r>
            <a:rPr lang="en-US" sz="1700" kern="1200" err="1">
              <a:latin typeface="Arial"/>
              <a:cs typeface="Arial"/>
            </a:rPr>
            <a:t>ση</a:t>
          </a:r>
          <a:r>
            <a:rPr lang="en-US" sz="1700" kern="1200">
              <a:latin typeface="Arial"/>
              <a:cs typeface="Arial"/>
            </a:rPr>
            <a:t> π</a:t>
          </a:r>
          <a:r>
            <a:rPr lang="en-US" sz="1700" kern="1200" err="1">
              <a:latin typeface="Arial"/>
              <a:cs typeface="Arial"/>
            </a:rPr>
            <a:t>ου</a:t>
          </a:r>
          <a:r>
            <a:rPr lang="en-US" sz="1700" kern="1200">
              <a:latin typeface="Arial"/>
              <a:cs typeface="Arial"/>
            </a:rPr>
            <a:t> </a:t>
          </a:r>
          <a:r>
            <a:rPr lang="en-US" sz="1700" kern="1200" err="1">
              <a:latin typeface="Arial"/>
              <a:cs typeface="Arial"/>
            </a:rPr>
            <a:t>είν</a:t>
          </a:r>
          <a:r>
            <a:rPr lang="en-US" sz="1700" kern="1200">
              <a:latin typeface="Arial"/>
              <a:cs typeface="Arial"/>
            </a:rPr>
            <a:t>αι </a:t>
          </a:r>
          <a:r>
            <a:rPr lang="en-US" sz="1700" kern="1200" err="1">
              <a:latin typeface="Arial"/>
              <a:cs typeface="Arial"/>
            </a:rPr>
            <a:t>δυν</a:t>
          </a:r>
          <a:r>
            <a:rPr lang="en-US" sz="1700" kern="1200">
              <a:latin typeface="Arial"/>
              <a:cs typeface="Arial"/>
            </a:rPr>
            <a:t>α</a:t>
          </a:r>
          <a:r>
            <a:rPr lang="en-US" sz="1700" kern="1200" err="1">
              <a:latin typeface="Arial"/>
              <a:cs typeface="Arial"/>
            </a:rPr>
            <a:t>τόν</a:t>
          </a:r>
          <a:r>
            <a:rPr lang="en-US" sz="1700" kern="1200">
              <a:latin typeface="Arial"/>
              <a:cs typeface="Arial"/>
            </a:rPr>
            <a:t> να π</a:t>
          </a:r>
          <a:r>
            <a:rPr lang="en-US" sz="1700" kern="1200" err="1">
              <a:latin typeface="Arial"/>
              <a:cs typeface="Arial"/>
            </a:rPr>
            <a:t>ροκ</a:t>
          </a:r>
          <a:r>
            <a:rPr lang="en-US" sz="1700" kern="1200">
              <a:latin typeface="Arial"/>
              <a:cs typeface="Arial"/>
            </a:rPr>
            <a:t>α</a:t>
          </a:r>
          <a:r>
            <a:rPr lang="en-US" sz="1700" kern="1200" err="1">
              <a:latin typeface="Arial"/>
              <a:cs typeface="Arial"/>
            </a:rPr>
            <a:t>λέσουν</a:t>
          </a:r>
          <a:r>
            <a:rPr lang="en-US" sz="1700" kern="1200">
              <a:latin typeface="Arial"/>
              <a:cs typeface="Arial"/>
            </a:rPr>
            <a:t> </a:t>
          </a:r>
          <a:r>
            <a:rPr lang="en-US" sz="1700" kern="1200" err="1">
              <a:latin typeface="Arial"/>
              <a:cs typeface="Arial"/>
            </a:rPr>
            <a:t>ρύ</a:t>
          </a:r>
          <a:r>
            <a:rPr lang="en-US" sz="1700" kern="1200">
              <a:latin typeface="Arial"/>
              <a:cs typeface="Arial"/>
            </a:rPr>
            <a:t>πα</a:t>
          </a:r>
          <a:r>
            <a:rPr lang="en-US" sz="1700" kern="1200" err="1">
              <a:latin typeface="Arial"/>
              <a:cs typeface="Arial"/>
            </a:rPr>
            <a:t>νση</a:t>
          </a:r>
          <a:r>
            <a:rPr lang="en-US" sz="1700" kern="1200">
              <a:latin typeface="Arial"/>
              <a:cs typeface="Arial"/>
            </a:rPr>
            <a:t>. Τα απόβ</a:t>
          </a:r>
          <a:r>
            <a:rPr lang="en-US" sz="1700" kern="1200" err="1">
              <a:latin typeface="Arial"/>
              <a:cs typeface="Arial"/>
            </a:rPr>
            <a:t>λητ</a:t>
          </a:r>
          <a:r>
            <a:rPr lang="en-US" sz="1700" kern="1200">
              <a:latin typeface="Arial"/>
              <a:cs typeface="Arial"/>
            </a:rPr>
            <a:t>α α</a:t>
          </a:r>
          <a:r>
            <a:rPr lang="en-US" sz="1700" kern="1200" err="1">
              <a:latin typeface="Arial"/>
              <a:cs typeface="Arial"/>
            </a:rPr>
            <a:t>νάλογ</a:t>
          </a:r>
          <a:r>
            <a:rPr lang="en-US" sz="1700" kern="1200">
              <a:latin typeface="Arial"/>
              <a:cs typeface="Arial"/>
            </a:rPr>
            <a:t>α </a:t>
          </a:r>
          <a:r>
            <a:rPr lang="en-US" sz="1700" kern="1200" err="1">
              <a:latin typeface="Arial"/>
              <a:cs typeface="Arial"/>
            </a:rPr>
            <a:t>με</a:t>
          </a:r>
          <a:r>
            <a:rPr lang="en-US" sz="1700" kern="1200">
              <a:latin typeface="Arial"/>
              <a:cs typeface="Arial"/>
            </a:rPr>
            <a:t> </a:t>
          </a:r>
          <a:r>
            <a:rPr lang="en-US" sz="1700" kern="1200" err="1">
              <a:latin typeface="Arial"/>
              <a:cs typeface="Arial"/>
            </a:rPr>
            <a:t>τη</a:t>
          </a:r>
          <a:r>
            <a:rPr lang="en-US" sz="1700" kern="1200">
              <a:latin typeface="Arial"/>
              <a:cs typeface="Arial"/>
            </a:rPr>
            <a:t> </a:t>
          </a:r>
          <a:r>
            <a:rPr lang="en-US" sz="1700" kern="1200" err="1">
              <a:latin typeface="Arial"/>
              <a:cs typeface="Arial"/>
            </a:rPr>
            <a:t>φυσική</a:t>
          </a:r>
          <a:r>
            <a:rPr lang="en-US" sz="1700" kern="1200">
              <a:latin typeface="Arial"/>
              <a:cs typeface="Arial"/>
            </a:rPr>
            <a:t> </a:t>
          </a:r>
          <a:r>
            <a:rPr lang="en-US" sz="1700" kern="1200" err="1">
              <a:latin typeface="Arial"/>
              <a:cs typeface="Arial"/>
            </a:rPr>
            <a:t>τους</a:t>
          </a:r>
          <a:r>
            <a:rPr lang="en-US" sz="1700" kern="1200">
              <a:latin typeface="Arial"/>
              <a:cs typeface="Arial"/>
            </a:rPr>
            <a:t> κα</a:t>
          </a:r>
          <a:r>
            <a:rPr lang="en-US" sz="1700" kern="1200" err="1">
              <a:latin typeface="Arial"/>
              <a:cs typeface="Arial"/>
            </a:rPr>
            <a:t>τάστ</a:t>
          </a:r>
          <a:r>
            <a:rPr lang="en-US" sz="1700" kern="1200">
              <a:latin typeface="Arial"/>
              <a:cs typeface="Arial"/>
            </a:rPr>
            <a:t>α</a:t>
          </a:r>
          <a:r>
            <a:rPr lang="en-US" sz="1700" kern="1200" err="1">
              <a:latin typeface="Arial"/>
              <a:cs typeface="Arial"/>
            </a:rPr>
            <a:t>ση</a:t>
          </a:r>
          <a:r>
            <a:rPr lang="en-US" sz="1700" kern="1200">
              <a:latin typeface="Arial"/>
              <a:cs typeface="Arial"/>
            </a:rPr>
            <a:t> μπ</a:t>
          </a:r>
          <a:r>
            <a:rPr lang="en-US" sz="1700" kern="1200" err="1">
              <a:latin typeface="Arial"/>
              <a:cs typeface="Arial"/>
            </a:rPr>
            <a:t>ορεί</a:t>
          </a:r>
          <a:r>
            <a:rPr lang="en-US" sz="1700" kern="1200">
              <a:latin typeface="Arial"/>
              <a:cs typeface="Arial"/>
            </a:rPr>
            <a:t> να </a:t>
          </a:r>
          <a:r>
            <a:rPr lang="en-US" sz="1700" kern="1200" err="1">
              <a:latin typeface="Arial"/>
              <a:cs typeface="Arial"/>
            </a:rPr>
            <a:t>είν</a:t>
          </a:r>
          <a:r>
            <a:rPr lang="en-US" sz="1700" kern="1200">
              <a:latin typeface="Arial"/>
              <a:cs typeface="Arial"/>
            </a:rPr>
            <a:t>αι α</a:t>
          </a:r>
          <a:r>
            <a:rPr lang="en-US" sz="1700" kern="1200" err="1">
              <a:latin typeface="Arial"/>
              <a:cs typeface="Arial"/>
            </a:rPr>
            <a:t>έρι</a:t>
          </a:r>
          <a:r>
            <a:rPr lang="en-US" sz="1700" kern="1200">
              <a:latin typeface="Arial"/>
              <a:cs typeface="Arial"/>
            </a:rPr>
            <a:t>α, </a:t>
          </a:r>
          <a:r>
            <a:rPr lang="en-US" sz="1700" kern="1200" err="1">
              <a:latin typeface="Arial"/>
              <a:cs typeface="Arial"/>
            </a:rPr>
            <a:t>υγρά</a:t>
          </a:r>
          <a:r>
            <a:rPr lang="en-US" sz="1700" kern="1200">
              <a:latin typeface="Arial"/>
              <a:cs typeface="Arial"/>
            </a:rPr>
            <a:t> ή </a:t>
          </a:r>
          <a:r>
            <a:rPr lang="en-US" sz="1700" kern="1200" err="1">
              <a:latin typeface="Arial"/>
              <a:cs typeface="Arial"/>
            </a:rPr>
            <a:t>στερεά</a:t>
          </a:r>
          <a:r>
            <a:rPr lang="en-US" sz="1700" kern="1200">
              <a:latin typeface="Arial"/>
              <a:cs typeface="Arial"/>
            </a:rPr>
            <a:t>.  </a:t>
          </a:r>
        </a:p>
      </dsp:txBody>
      <dsp:txXfrm>
        <a:off x="1701158" y="2799694"/>
        <a:ext cx="7770336" cy="1115580"/>
      </dsp:txXfrm>
    </dsp:sp>
    <dsp:sp modelId="{A95D5B63-F661-446B-A9F2-61F3F6F5E2DC}">
      <dsp:nvSpPr>
        <dsp:cNvPr id="0" name=""/>
        <dsp:cNvSpPr/>
      </dsp:nvSpPr>
      <dsp:spPr>
        <a:xfrm>
          <a:off x="8672976" y="898620"/>
          <a:ext cx="770246" cy="770246"/>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846281" y="898620"/>
        <a:ext cx="423636" cy="579610"/>
      </dsp:txXfrm>
    </dsp:sp>
    <dsp:sp modelId="{B359634B-D203-4A6B-AB65-CEFE00EC9FEB}">
      <dsp:nvSpPr>
        <dsp:cNvPr id="0" name=""/>
        <dsp:cNvSpPr/>
      </dsp:nvSpPr>
      <dsp:spPr>
        <a:xfrm>
          <a:off x="9506201" y="2273214"/>
          <a:ext cx="770246" cy="770246"/>
        </a:xfrm>
        <a:prstGeom prst="downArrow">
          <a:avLst>
            <a:gd name="adj1" fmla="val 55000"/>
            <a:gd name="adj2" fmla="val 45000"/>
          </a:avLst>
        </a:prstGeom>
        <a:solidFill>
          <a:schemeClr val="accent5">
            <a:tint val="40000"/>
            <a:alpha val="90000"/>
            <a:hueOff val="-2239202"/>
            <a:satOff val="-437"/>
            <a:lumOff val="-218"/>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9679506" y="2273214"/>
        <a:ext cx="423636" cy="5796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1/17/2021</a:t>
            </a:fld>
            <a:endParaRPr lang="en-US"/>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3542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1/17/2021</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2619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1/17/2021</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30960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1/17/2021</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36250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1/17/2021</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92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1/17/2021</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9462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1/17/2021</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96935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1/17/2021</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27392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1/17/2021</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24112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1/17/2021</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64375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1/17/2021</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58583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1/17/2021</a:t>
            </a:fld>
            <a:endParaRPr lang="en-US"/>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a:p>
        </p:txBody>
      </p:sp>
    </p:spTree>
    <p:extLst>
      <p:ext uri="{BB962C8B-B14F-4D97-AF65-F5344CB8AC3E}">
        <p14:creationId xmlns:p14="http://schemas.microsoft.com/office/powerpoint/2010/main" val="1849923309"/>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6">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2EFEC-9555-40BA-9B52-D024BAD8E765}"/>
              </a:ext>
            </a:extLst>
          </p:cNvPr>
          <p:cNvSpPr>
            <a:spLocks noGrp="1"/>
          </p:cNvSpPr>
          <p:nvPr>
            <p:ph type="ctrTitle"/>
          </p:nvPr>
        </p:nvSpPr>
        <p:spPr>
          <a:xfrm>
            <a:off x="1085851" y="1089025"/>
            <a:ext cx="6118224" cy="1532951"/>
          </a:xfrm>
        </p:spPr>
        <p:txBody>
          <a:bodyPr vert="horz" lIns="91440" tIns="45720" rIns="91440" bIns="45720" rtlCol="0">
            <a:normAutofit/>
          </a:bodyPr>
          <a:lstStyle/>
          <a:p>
            <a:r>
              <a:rPr lang="el-GR" sz="2600" err="1">
                <a:cs typeface="Calibri Light"/>
              </a:rPr>
              <a:t>Κομποστοποιηση</a:t>
            </a:r>
            <a:r>
              <a:rPr lang="el-GR" sz="2600">
                <a:cs typeface="Calibri Light"/>
              </a:rPr>
              <a:t> , </a:t>
            </a:r>
            <a:r>
              <a:rPr lang="el-GR" sz="2600" err="1">
                <a:cs typeface="Calibri Light"/>
              </a:rPr>
              <a:t>ανακυκλωση</a:t>
            </a:r>
            <a:r>
              <a:rPr lang="el-GR" sz="2600">
                <a:cs typeface="Calibri Light"/>
              </a:rPr>
              <a:t> </a:t>
            </a:r>
            <a:r>
              <a:rPr lang="el-GR" sz="2600" err="1">
                <a:cs typeface="Calibri Light"/>
              </a:rPr>
              <a:t>οργανικων</a:t>
            </a:r>
            <a:r>
              <a:rPr lang="el-GR" sz="2600">
                <a:cs typeface="Calibri Light"/>
              </a:rPr>
              <a:t> </a:t>
            </a:r>
            <a:r>
              <a:rPr lang="el-GR" sz="2600" err="1">
                <a:cs typeface="Calibri Light"/>
              </a:rPr>
              <a:t>αποβλητων</a:t>
            </a:r>
            <a:r>
              <a:rPr lang="el-GR" sz="2600">
                <a:cs typeface="Calibri Light"/>
              </a:rPr>
              <a:t> και </a:t>
            </a:r>
            <a:r>
              <a:rPr lang="el-GR" sz="2600" err="1">
                <a:cs typeface="Calibri Light"/>
              </a:rPr>
              <a:t>λυματων</a:t>
            </a:r>
            <a:endParaRPr lang="el-GR" sz="2600">
              <a:cs typeface="Calibri Light"/>
            </a:endParaRPr>
          </a:p>
        </p:txBody>
      </p:sp>
      <p:sp>
        <p:nvSpPr>
          <p:cNvPr id="3" name="Subtitle 2">
            <a:extLst>
              <a:ext uri="{FF2B5EF4-FFF2-40B4-BE49-F238E27FC236}">
                <a16:creationId xmlns:a16="http://schemas.microsoft.com/office/drawing/2014/main" id="{3E132A42-E7BD-4025-9CA6-4C8A068C911C}"/>
              </a:ext>
            </a:extLst>
          </p:cNvPr>
          <p:cNvSpPr>
            <a:spLocks noGrp="1"/>
          </p:cNvSpPr>
          <p:nvPr>
            <p:ph type="subTitle" idx="1"/>
          </p:nvPr>
        </p:nvSpPr>
        <p:spPr>
          <a:xfrm>
            <a:off x="1638300" y="4248000"/>
            <a:ext cx="5016500" cy="1520975"/>
          </a:xfrm>
        </p:spPr>
        <p:txBody>
          <a:bodyPr vert="horz" lIns="91440" tIns="45720" rIns="91440" bIns="45720" rtlCol="0">
            <a:normAutofit/>
          </a:bodyPr>
          <a:lstStyle/>
          <a:p>
            <a:r>
              <a:rPr lang="el-GR">
                <a:cs typeface="Calibri"/>
              </a:rPr>
              <a:t>Ναρίνα Κωνσταντίνου, Μάρθα Καλλινάκη, Ευριπίδης Μάμα</a:t>
            </a:r>
            <a:endParaRPr lang="el-GR"/>
          </a:p>
        </p:txBody>
      </p:sp>
      <p:pic>
        <p:nvPicPr>
          <p:cNvPr id="4" name="Picture 7" descr="Chart, sunburst chart&#10;&#10;Description automatically generated">
            <a:extLst>
              <a:ext uri="{FF2B5EF4-FFF2-40B4-BE49-F238E27FC236}">
                <a16:creationId xmlns:a16="http://schemas.microsoft.com/office/drawing/2014/main" id="{EE4F7E1C-135F-4E4D-81AC-889EC2EEA7AF}"/>
              </a:ext>
            </a:extLst>
          </p:cNvPr>
          <p:cNvPicPr>
            <a:picLocks noChangeAspect="1"/>
          </p:cNvPicPr>
          <p:nvPr/>
        </p:nvPicPr>
        <p:blipFill rotWithShape="1">
          <a:blip r:embed="rId2"/>
          <a:srcRect l="15918" r="11843" b="-3"/>
          <a:stretch/>
        </p:blipFill>
        <p:spPr>
          <a:xfrm>
            <a:off x="8329200" y="10"/>
            <a:ext cx="3862800" cy="2285990"/>
          </a:xfrm>
          <a:prstGeom prst="rect">
            <a:avLst/>
          </a:prstGeom>
        </p:spPr>
      </p:pic>
      <p:grpSp>
        <p:nvGrpSpPr>
          <p:cNvPr id="18" name="Group 18">
            <a:extLst>
              <a:ext uri="{FF2B5EF4-FFF2-40B4-BE49-F238E27FC236}">
                <a16:creationId xmlns:a16="http://schemas.microsoft.com/office/drawing/2014/main" id="{49E013D9-9421-47E7-9080-30F6E544BE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36889" y="2840038"/>
            <a:ext cx="2216150" cy="1177924"/>
            <a:chOff x="4987925" y="2840038"/>
            <a:chExt cx="2216150" cy="1177924"/>
          </a:xfrm>
        </p:grpSpPr>
        <p:sp>
          <p:nvSpPr>
            <p:cNvPr id="20" name="Rectangle 19">
              <a:extLst>
                <a:ext uri="{FF2B5EF4-FFF2-40B4-BE49-F238E27FC236}">
                  <a16:creationId xmlns:a16="http://schemas.microsoft.com/office/drawing/2014/main" id="{9109F7CF-3139-48B9-AF7B-9BD2941A8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5A838F8-C7B5-4988-81A9-B02E6C8F9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B86A1A-402F-4AE2-B5E6-B8A5FB16C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44A0542D-9B1C-46B1-82B5-54470B697F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14944" y="3117662"/>
              <a:ext cx="1009280" cy="464739"/>
              <a:chOff x="4432859" y="3200647"/>
              <a:chExt cx="1009280" cy="464739"/>
            </a:xfrm>
          </p:grpSpPr>
          <p:sp>
            <p:nvSpPr>
              <p:cNvPr id="31" name="Freeform: Shape 30">
                <a:extLst>
                  <a:ext uri="{FF2B5EF4-FFF2-40B4-BE49-F238E27FC236}">
                    <a16:creationId xmlns:a16="http://schemas.microsoft.com/office/drawing/2014/main" id="{F3AFD408-F48C-4C50-8D5E-5DD627179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Shape 31">
                <a:extLst>
                  <a:ext uri="{FF2B5EF4-FFF2-40B4-BE49-F238E27FC236}">
                    <a16:creationId xmlns:a16="http://schemas.microsoft.com/office/drawing/2014/main" id="{9C45F007-BD45-43C0-8579-5601F9CA7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a:extLst>
                <a:ext uri="{FF2B5EF4-FFF2-40B4-BE49-F238E27FC236}">
                  <a16:creationId xmlns:a16="http://schemas.microsoft.com/office/drawing/2014/main" id="{97131E1B-CE62-4AB1-A2D9-02E823C9B3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79979" y="2915338"/>
              <a:ext cx="1080000" cy="1080000"/>
              <a:chOff x="4497894" y="2998323"/>
              <a:chExt cx="1080000" cy="1080000"/>
            </a:xfrm>
          </p:grpSpPr>
          <p:grpSp>
            <p:nvGrpSpPr>
              <p:cNvPr id="25" name="Group 24">
                <a:extLst>
                  <a:ext uri="{FF2B5EF4-FFF2-40B4-BE49-F238E27FC236}">
                    <a16:creationId xmlns:a16="http://schemas.microsoft.com/office/drawing/2014/main" id="{745E8D88-C0BB-4D1C-B240-D441BBA6F7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5524" y="2998323"/>
                <a:ext cx="464739" cy="1080000"/>
                <a:chOff x="4511184" y="2470620"/>
                <a:chExt cx="464739" cy="1080000"/>
              </a:xfrm>
            </p:grpSpPr>
            <p:sp>
              <p:nvSpPr>
                <p:cNvPr id="29" name="Freeform: Shape 28">
                  <a:extLst>
                    <a:ext uri="{FF2B5EF4-FFF2-40B4-BE49-F238E27FC236}">
                      <a16:creationId xmlns:a16="http://schemas.microsoft.com/office/drawing/2014/main" id="{AAB960BE-12F5-4ADA-AA9E-0EC542564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a:extLst>
                    <a:ext uri="{FF2B5EF4-FFF2-40B4-BE49-F238E27FC236}">
                      <a16:creationId xmlns:a16="http://schemas.microsoft.com/office/drawing/2014/main" id="{7E9BB9F7-7101-4BF3-9191-5893E4C582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D0710A9C-48A5-404F-9EC4-D486FCDFDA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H="1">
                <a:off x="4542572" y="2998323"/>
                <a:ext cx="464739" cy="1080000"/>
                <a:chOff x="4511184" y="2470620"/>
                <a:chExt cx="464739" cy="1080000"/>
              </a:xfrm>
            </p:grpSpPr>
            <p:sp>
              <p:nvSpPr>
                <p:cNvPr id="27" name="Freeform: Shape 26">
                  <a:extLst>
                    <a:ext uri="{FF2B5EF4-FFF2-40B4-BE49-F238E27FC236}">
                      <a16:creationId xmlns:a16="http://schemas.microsoft.com/office/drawing/2014/main" id="{5111EC00-4B3D-478C-AD25-F35644013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Straight Connector 27">
                  <a:extLst>
                    <a:ext uri="{FF2B5EF4-FFF2-40B4-BE49-F238E27FC236}">
                      <a16:creationId xmlns:a16="http://schemas.microsoft.com/office/drawing/2014/main" id="{350412DA-ED08-4AFA-AED3-DFB42655D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8" name="Picture 8" descr="A picture containing grass, outdoor, person, green&#10;&#10;Description automatically generated">
            <a:extLst>
              <a:ext uri="{FF2B5EF4-FFF2-40B4-BE49-F238E27FC236}">
                <a16:creationId xmlns:a16="http://schemas.microsoft.com/office/drawing/2014/main" id="{2F12B0DA-CD77-4408-B9A2-84B342CD3FEC}"/>
              </a:ext>
            </a:extLst>
          </p:cNvPr>
          <p:cNvPicPr>
            <a:picLocks noChangeAspect="1"/>
          </p:cNvPicPr>
          <p:nvPr/>
        </p:nvPicPr>
        <p:blipFill rotWithShape="1">
          <a:blip r:embed="rId3"/>
          <a:srcRect l="17569" r="21108" b="-2"/>
          <a:stretch/>
        </p:blipFill>
        <p:spPr>
          <a:xfrm>
            <a:off x="8329200" y="4499429"/>
            <a:ext cx="3862800" cy="2369506"/>
          </a:xfrm>
          <a:prstGeom prst="rect">
            <a:avLst/>
          </a:prstGeom>
        </p:spPr>
      </p:pic>
      <p:pic>
        <p:nvPicPr>
          <p:cNvPr id="6" name="Picture 3">
            <a:extLst>
              <a:ext uri="{FF2B5EF4-FFF2-40B4-BE49-F238E27FC236}">
                <a16:creationId xmlns:a16="http://schemas.microsoft.com/office/drawing/2014/main" id="{F146EF89-0326-4717-9800-3A34E62A5912}"/>
              </a:ext>
            </a:extLst>
          </p:cNvPr>
          <p:cNvPicPr>
            <a:picLocks noChangeAspect="1"/>
          </p:cNvPicPr>
          <p:nvPr/>
        </p:nvPicPr>
        <p:blipFill rotWithShape="1">
          <a:blip r:embed="rId4"/>
          <a:srcRect b="11341"/>
          <a:stretch/>
        </p:blipFill>
        <p:spPr>
          <a:xfrm>
            <a:off x="8329200" y="2213429"/>
            <a:ext cx="3862800" cy="2286000"/>
          </a:xfrm>
          <a:prstGeom prst="rect">
            <a:avLst/>
          </a:prstGeom>
        </p:spPr>
      </p:pic>
    </p:spTree>
    <p:extLst>
      <p:ext uri="{BB962C8B-B14F-4D97-AF65-F5344CB8AC3E}">
        <p14:creationId xmlns:p14="http://schemas.microsoft.com/office/powerpoint/2010/main" val="3714348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DCFBD7-5612-480F-BED3-7820176A5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EF38EBF-C32F-463E-9AA5-D0C4D3850B3E}"/>
              </a:ext>
            </a:extLst>
          </p:cNvPr>
          <p:cNvSpPr>
            <a:spLocks noGrp="1"/>
          </p:cNvSpPr>
          <p:nvPr/>
        </p:nvSpPr>
        <p:spPr>
          <a:xfrm>
            <a:off x="374420" y="1748470"/>
            <a:ext cx="6448265" cy="3521075"/>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spcAft>
                <a:spcPts val="600"/>
              </a:spcAft>
            </a:pPr>
            <a:r>
              <a:rPr lang="en-US" sz="2800" cap="all" spc="400" err="1">
                <a:latin typeface="Arial" panose="020B0604020202020204" pitchFamily="34" charset="0"/>
                <a:cs typeface="Arial" panose="020B0604020202020204" pitchFamily="34" charset="0"/>
              </a:rPr>
              <a:t>Οργ</a:t>
            </a:r>
            <a:r>
              <a:rPr lang="en-US" sz="2800" cap="all" spc="400">
                <a:latin typeface="Arial" panose="020B0604020202020204" pitchFamily="34" charset="0"/>
                <a:cs typeface="Arial" panose="020B0604020202020204" pitchFamily="34" charset="0"/>
              </a:rPr>
              <a:t>ανικ</a:t>
            </a:r>
            <a:r>
              <a:rPr lang="el-GR" sz="2800" cap="all" spc="400">
                <a:latin typeface="Arial" panose="020B0604020202020204" pitchFamily="34" charset="0"/>
                <a:cs typeface="Arial" panose="020B0604020202020204" pitchFamily="34" charset="0"/>
              </a:rPr>
              <a:t>α</a:t>
            </a:r>
            <a:r>
              <a:rPr lang="en-US" sz="2800" cap="all" spc="400">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a:p>
            <a:pPr algn="ctr">
              <a:lnSpc>
                <a:spcPct val="100000"/>
              </a:lnSpc>
              <a:spcAft>
                <a:spcPts val="600"/>
              </a:spcAft>
            </a:pPr>
            <a:r>
              <a:rPr lang="en-US" sz="2800" cap="all" spc="400">
                <a:latin typeface="Arial" panose="020B0604020202020204" pitchFamily="34" charset="0"/>
                <a:cs typeface="Arial" panose="020B0604020202020204" pitchFamily="34" charset="0"/>
              </a:rPr>
              <a:t>απ</a:t>
            </a:r>
            <a:r>
              <a:rPr lang="el-GR" sz="2800" cap="all" spc="400">
                <a:latin typeface="Arial" panose="020B0604020202020204" pitchFamily="34" charset="0"/>
                <a:cs typeface="Arial" panose="020B0604020202020204" pitchFamily="34" charset="0"/>
              </a:rPr>
              <a:t>ο</a:t>
            </a:r>
            <a:r>
              <a:rPr lang="en-US" sz="2800" cap="all" spc="400">
                <a:latin typeface="Arial" panose="020B0604020202020204" pitchFamily="34" charset="0"/>
                <a:cs typeface="Arial" panose="020B0604020202020204" pitchFamily="34" charset="0"/>
              </a:rPr>
              <a:t>β</a:t>
            </a:r>
            <a:r>
              <a:rPr lang="en-US" sz="2800" cap="all" spc="400" err="1">
                <a:latin typeface="Arial" panose="020B0604020202020204" pitchFamily="34" charset="0"/>
                <a:cs typeface="Arial" panose="020B0604020202020204" pitchFamily="34" charset="0"/>
              </a:rPr>
              <a:t>λητ</a:t>
            </a:r>
            <a:r>
              <a:rPr lang="en-US" sz="2800" cap="all" spc="400">
                <a:latin typeface="Arial" panose="020B0604020202020204" pitchFamily="34" charset="0"/>
                <a:cs typeface="Arial" panose="020B0604020202020204" pitchFamily="34" charset="0"/>
              </a:rPr>
              <a:t>α που πα</a:t>
            </a:r>
            <a:r>
              <a:rPr lang="el-GR" sz="2800" cap="all" spc="400" err="1">
                <a:latin typeface="Arial" panose="020B0604020202020204" pitchFamily="34" charset="0"/>
                <a:cs typeface="Arial" panose="020B0604020202020204" pitchFamily="34" charset="0"/>
              </a:rPr>
              <a:t>ρα</a:t>
            </a:r>
            <a:r>
              <a:rPr lang="en-US" sz="2800" cap="all" spc="400" err="1">
                <a:latin typeface="Arial" panose="020B0604020202020204" pitchFamily="34" charset="0"/>
                <a:cs typeface="Arial" panose="020B0604020202020204" pitchFamily="34" charset="0"/>
              </a:rPr>
              <a:t>γοντ</a:t>
            </a:r>
            <a:r>
              <a:rPr lang="en-US" sz="2800" cap="all" spc="400">
                <a:latin typeface="Arial" panose="020B0604020202020204" pitchFamily="34" charset="0"/>
                <a:cs typeface="Arial" panose="020B0604020202020204" pitchFamily="34" charset="0"/>
              </a:rPr>
              <a:t>αι για </a:t>
            </a:r>
            <a:endParaRPr lang="en-US">
              <a:latin typeface="Arial" panose="020B0604020202020204" pitchFamily="34" charset="0"/>
              <a:cs typeface="Arial" panose="020B0604020202020204" pitchFamily="34" charset="0"/>
            </a:endParaRPr>
          </a:p>
          <a:p>
            <a:pPr algn="ctr">
              <a:lnSpc>
                <a:spcPct val="100000"/>
              </a:lnSpc>
              <a:spcAft>
                <a:spcPts val="600"/>
              </a:spcAft>
            </a:pPr>
            <a:r>
              <a:rPr lang="en-US" sz="2800" cap="all" spc="400" err="1">
                <a:latin typeface="Arial" panose="020B0604020202020204" pitchFamily="34" charset="0"/>
                <a:cs typeface="Arial" panose="020B0604020202020204" pitchFamily="34" charset="0"/>
              </a:rPr>
              <a:t>Εμ</a:t>
            </a:r>
            <a:r>
              <a:rPr lang="en-US" sz="2800" cap="all" spc="400">
                <a:latin typeface="Arial" panose="020B0604020202020204" pitchFamily="34" charset="0"/>
                <a:cs typeface="Arial" panose="020B0604020202020204" pitchFamily="34" charset="0"/>
              </a:rPr>
              <a:t>πορικοyς</a:t>
            </a:r>
          </a:p>
          <a:p>
            <a:pPr algn="ctr">
              <a:lnSpc>
                <a:spcPct val="100000"/>
              </a:lnSpc>
              <a:spcAft>
                <a:spcPts val="600"/>
              </a:spcAft>
            </a:pPr>
            <a:r>
              <a:rPr lang="en-US" sz="2800" cap="all" spc="400">
                <a:latin typeface="Arial" panose="020B0604020202020204" pitchFamily="34" charset="0"/>
                <a:cs typeface="Arial" panose="020B0604020202020204" pitchFamily="34" charset="0"/>
              </a:rPr>
              <a:t> </a:t>
            </a:r>
            <a:r>
              <a:rPr lang="en-US" sz="2800" cap="all" spc="400" err="1">
                <a:latin typeface="Arial" panose="020B0604020202020204" pitchFamily="34" charset="0"/>
                <a:cs typeface="Arial" panose="020B0604020202020204" pitchFamily="34" charset="0"/>
              </a:rPr>
              <a:t>σκο</a:t>
            </a:r>
            <a:r>
              <a:rPr lang="en-US" sz="2800" cap="all" spc="400">
                <a:latin typeface="Arial" panose="020B0604020202020204" pitchFamily="34" charset="0"/>
                <a:cs typeface="Arial" panose="020B0604020202020204" pitchFamily="34" charset="0"/>
              </a:rPr>
              <a:t>ποyς</a:t>
            </a:r>
          </a:p>
          <a:p>
            <a:pPr algn="ctr">
              <a:lnSpc>
                <a:spcPct val="100000"/>
              </a:lnSpc>
              <a:spcAft>
                <a:spcPts val="600"/>
              </a:spcAft>
            </a:pPr>
            <a:endParaRPr lang="en-US" sz="2800" cap="all" spc="40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263531A3-FAAF-4F5C-AF87-9164600530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0671" y="408462"/>
            <a:ext cx="913428" cy="1032464"/>
            <a:chOff x="999771" y="932104"/>
            <a:chExt cx="913428" cy="1032464"/>
          </a:xfrm>
        </p:grpSpPr>
        <p:grpSp>
          <p:nvGrpSpPr>
            <p:cNvPr id="12" name="Group 11">
              <a:extLst>
                <a:ext uri="{FF2B5EF4-FFF2-40B4-BE49-F238E27FC236}">
                  <a16:creationId xmlns:a16="http://schemas.microsoft.com/office/drawing/2014/main" id="{F09EC0F0-36F6-475A-B313-91019F46E4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V="1">
              <a:off x="1047457" y="1290386"/>
              <a:ext cx="865742" cy="628383"/>
              <a:chOff x="558167" y="958515"/>
              <a:chExt cx="865742" cy="628383"/>
            </a:xfrm>
            <a:solidFill>
              <a:schemeClr val="accent3"/>
            </a:solidFill>
          </p:grpSpPr>
          <p:sp>
            <p:nvSpPr>
              <p:cNvPr id="19" name="Freeform: Shape 18">
                <a:extLst>
                  <a:ext uri="{FF2B5EF4-FFF2-40B4-BE49-F238E27FC236}">
                    <a16:creationId xmlns:a16="http://schemas.microsoft.com/office/drawing/2014/main" id="{3E720176-168D-4875-B380-1FFAD166C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6C3DF9F2-65C8-4063-9164-2DBD90E2A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2">
              <a:extLst>
                <a:ext uri="{FF2B5EF4-FFF2-40B4-BE49-F238E27FC236}">
                  <a16:creationId xmlns:a16="http://schemas.microsoft.com/office/drawing/2014/main" id="{1DB23F83-9229-4C60-938A-F2CF20C27F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flipV="1">
              <a:off x="999771" y="932104"/>
              <a:ext cx="864005" cy="1032464"/>
              <a:chOff x="2207971" y="2384401"/>
              <a:chExt cx="864005" cy="1032464"/>
            </a:xfrm>
          </p:grpSpPr>
          <p:sp>
            <p:nvSpPr>
              <p:cNvPr id="14" name="Freeform: Shape 13">
                <a:extLst>
                  <a:ext uri="{FF2B5EF4-FFF2-40B4-BE49-F238E27FC236}">
                    <a16:creationId xmlns:a16="http://schemas.microsoft.com/office/drawing/2014/main" id="{1ED4C557-D730-47E9-AC8A-884190A4E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8AA1D3F0-72CD-4C7B-8C03-2A50531F9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129409EB-5515-4925-83E4-F7C979ED0B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17" name="Straight Connector 16">
                  <a:extLst>
                    <a:ext uri="{FF2B5EF4-FFF2-40B4-BE49-F238E27FC236}">
                      <a16:creationId xmlns:a16="http://schemas.microsoft.com/office/drawing/2014/main" id="{2E18C444-B7B2-4918-AD29-D6CD204E5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974E9A-69BC-4453-9A9D-6036790B37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 name="Content Placeholder 2">
            <a:extLst>
              <a:ext uri="{FF2B5EF4-FFF2-40B4-BE49-F238E27FC236}">
                <a16:creationId xmlns:a16="http://schemas.microsoft.com/office/drawing/2014/main" id="{7B7DF63C-7874-4E44-AA45-3377F5797959}"/>
              </a:ext>
            </a:extLst>
          </p:cNvPr>
          <p:cNvSpPr>
            <a:spLocks noGrp="1"/>
          </p:cNvSpPr>
          <p:nvPr>
            <p:ph idx="1"/>
          </p:nvPr>
        </p:nvSpPr>
        <p:spPr>
          <a:xfrm>
            <a:off x="6654801" y="1079499"/>
            <a:ext cx="4451350" cy="4689476"/>
          </a:xfrm>
        </p:spPr>
        <p:txBody>
          <a:bodyPr vert="horz" lIns="0" tIns="0" rIns="0" bIns="0" rtlCol="0" anchor="ctr" anchorCtr="0">
            <a:normAutofit/>
          </a:bodyPr>
          <a:lstStyle/>
          <a:p>
            <a:pPr marL="359410" indent="-359410"/>
            <a:r>
              <a:rPr lang="en-US">
                <a:latin typeface="Arial" panose="020B0604020202020204" pitchFamily="34" charset="0"/>
                <a:cs typeface="Arial" panose="020B0604020202020204" pitchFamily="34" charset="0"/>
              </a:rPr>
              <a:t>Είναι τα αποβ</a:t>
            </a:r>
            <a:r>
              <a:rPr lang="en-US" err="1">
                <a:latin typeface="Arial" panose="020B0604020202020204" pitchFamily="34" charset="0"/>
                <a:cs typeface="Arial" panose="020B0604020202020204" pitchFamily="34" charset="0"/>
              </a:rPr>
              <a:t>λήτ</a:t>
            </a:r>
            <a:r>
              <a:rPr lang="en-US">
                <a:latin typeface="Arial" panose="020B0604020202020204" pitchFamily="34" charset="0"/>
                <a:cs typeface="Arial" panose="020B0604020202020204" pitchFamily="34" charset="0"/>
              </a:rPr>
              <a:t>α που παράγονται σε δημόσια κτίρια όπως σχολεία, ξενοδοχεία και εστιατόρια. Οι π</a:t>
            </a:r>
            <a:r>
              <a:rPr lang="en-US" err="1">
                <a:latin typeface="Arial" panose="020B0604020202020204" pitchFamily="34" charset="0"/>
                <a:cs typeface="Arial" panose="020B0604020202020204" pitchFamily="34" charset="0"/>
              </a:rPr>
              <a:t>οσότητες</a:t>
            </a:r>
            <a:r>
              <a:rPr lang="en-US">
                <a:latin typeface="Arial" panose="020B0604020202020204" pitchFamily="34" charset="0"/>
                <a:cs typeface="Arial" panose="020B0604020202020204" pitchFamily="34" charset="0"/>
              </a:rPr>
              <a:t> των αποβ</a:t>
            </a:r>
            <a:r>
              <a:rPr lang="en-US" err="1">
                <a:latin typeface="Arial" panose="020B0604020202020204" pitchFamily="34" charset="0"/>
                <a:cs typeface="Arial" panose="020B0604020202020204" pitchFamily="34" charset="0"/>
              </a:rPr>
              <a:t>λήτων</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εδώ</a:t>
            </a:r>
            <a:r>
              <a:rPr lang="en-US">
                <a:latin typeface="Arial" panose="020B0604020202020204" pitchFamily="34" charset="0"/>
                <a:cs typeface="Arial" panose="020B0604020202020204" pitchFamily="34" charset="0"/>
              </a:rPr>
              <a:t> είναι π</a:t>
            </a:r>
            <a:r>
              <a:rPr lang="en-US" err="1">
                <a:latin typeface="Arial" panose="020B0604020202020204" pitchFamily="34" charset="0"/>
                <a:cs typeface="Arial" panose="020B0604020202020204" pitchFamily="34" charset="0"/>
              </a:rPr>
              <a:t>ολύ</a:t>
            </a:r>
            <a:r>
              <a:rPr lang="en-US">
                <a:latin typeface="Arial" panose="020B0604020202020204" pitchFamily="34" charset="0"/>
                <a:cs typeface="Arial" panose="020B0604020202020204" pitchFamily="34" charset="0"/>
              </a:rPr>
              <a:t> μεγα</a:t>
            </a:r>
            <a:r>
              <a:rPr lang="en-US" err="1">
                <a:latin typeface="Arial" panose="020B0604020202020204" pitchFamily="34" charset="0"/>
                <a:cs typeface="Arial" panose="020B0604020202020204" pitchFamily="34" charset="0"/>
              </a:rPr>
              <a:t>λύτερες</a:t>
            </a:r>
            <a:r>
              <a:rPr lang="en-US">
                <a:latin typeface="Arial" panose="020B0604020202020204" pitchFamily="34" charset="0"/>
                <a:cs typeface="Arial" panose="020B0604020202020204" pitchFamily="34" charset="0"/>
              </a:rPr>
              <a:t> και υπ</a:t>
            </a:r>
            <a:r>
              <a:rPr lang="en-US" err="1">
                <a:latin typeface="Arial" panose="020B0604020202020204" pitchFamily="34" charset="0"/>
                <a:cs typeface="Arial" panose="020B0604020202020204" pitchFamily="34" charset="0"/>
              </a:rPr>
              <a:t>άρχει</a:t>
            </a:r>
            <a:r>
              <a:rPr lang="en-US">
                <a:latin typeface="Arial" panose="020B0604020202020204" pitchFamily="34" charset="0"/>
                <a:cs typeface="Arial" panose="020B0604020202020204" pitchFamily="34" charset="0"/>
              </a:rPr>
              <a:t> κα</a:t>
            </a:r>
            <a:r>
              <a:rPr lang="en-US" err="1">
                <a:latin typeface="Arial" panose="020B0604020202020204" pitchFamily="34" charset="0"/>
                <a:cs typeface="Arial" panose="020B0604020202020204" pitchFamily="34" charset="0"/>
              </a:rPr>
              <a:t>λό</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δυν</a:t>
            </a:r>
            <a:r>
              <a:rPr lang="en-US">
                <a:latin typeface="Arial" panose="020B0604020202020204" pitchFamily="34" charset="0"/>
                <a:cs typeface="Arial" panose="020B0604020202020204" pitchFamily="34" charset="0"/>
              </a:rPr>
              <a:t>αμικό για χρήση σε συνεργασία με μικρές επιχειρήσεις.</a:t>
            </a:r>
          </a:p>
          <a:p>
            <a:pPr marL="359410" indent="-359410"/>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F73511A5-69DC-406F-AFE1-A7248A4CE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27954" y="5402020"/>
            <a:ext cx="912571" cy="1032464"/>
            <a:chOff x="5329995" y="4868671"/>
            <a:chExt cx="912571" cy="1032464"/>
          </a:xfrm>
        </p:grpSpPr>
        <p:grpSp>
          <p:nvGrpSpPr>
            <p:cNvPr id="23" name="Group 22">
              <a:extLst>
                <a:ext uri="{FF2B5EF4-FFF2-40B4-BE49-F238E27FC236}">
                  <a16:creationId xmlns:a16="http://schemas.microsoft.com/office/drawing/2014/main" id="{8D1B5CB3-BCAF-4109-B9F9-5FC34D383C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V="1">
              <a:off x="5376824" y="5010722"/>
              <a:ext cx="865742" cy="628383"/>
              <a:chOff x="558167" y="958515"/>
              <a:chExt cx="865742" cy="628383"/>
            </a:xfrm>
            <a:solidFill>
              <a:schemeClr val="accent3"/>
            </a:solidFill>
          </p:grpSpPr>
          <p:sp>
            <p:nvSpPr>
              <p:cNvPr id="30" name="Freeform: Shape 29">
                <a:extLst>
                  <a:ext uri="{FF2B5EF4-FFF2-40B4-BE49-F238E27FC236}">
                    <a16:creationId xmlns:a16="http://schemas.microsoft.com/office/drawing/2014/main" id="{1A1D338F-12B9-476D-9D9C-E55E4123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eeform: Shape 30">
                <a:extLst>
                  <a:ext uri="{FF2B5EF4-FFF2-40B4-BE49-F238E27FC236}">
                    <a16:creationId xmlns:a16="http://schemas.microsoft.com/office/drawing/2014/main" id="{65EF7F9B-7A42-4B15-8511-C2968A4FE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a:extLst>
                <a:ext uri="{FF2B5EF4-FFF2-40B4-BE49-F238E27FC236}">
                  <a16:creationId xmlns:a16="http://schemas.microsoft.com/office/drawing/2014/main" id="{B1952DB7-91C4-4C9C-AEC9-7DBA47F2F54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flipV="1">
              <a:off x="5329995" y="4868671"/>
              <a:ext cx="864005" cy="1032464"/>
              <a:chOff x="2207971" y="2384401"/>
              <a:chExt cx="864005" cy="1032464"/>
            </a:xfrm>
          </p:grpSpPr>
          <p:sp>
            <p:nvSpPr>
              <p:cNvPr id="25" name="Freeform: Shape 24">
                <a:extLst>
                  <a:ext uri="{FF2B5EF4-FFF2-40B4-BE49-F238E27FC236}">
                    <a16:creationId xmlns:a16="http://schemas.microsoft.com/office/drawing/2014/main" id="{1C2A575A-5190-4DE4-9DFE-F5974353E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3C7150A2-FFA7-4F7C-81C9-2FA3803FA8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a:extLst>
                  <a:ext uri="{FF2B5EF4-FFF2-40B4-BE49-F238E27FC236}">
                    <a16:creationId xmlns:a16="http://schemas.microsoft.com/office/drawing/2014/main" id="{A7E7BC8E-8EF0-45B0-AE3F-6A6B7316C0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28" name="Straight Connector 27">
                  <a:extLst>
                    <a:ext uri="{FF2B5EF4-FFF2-40B4-BE49-F238E27FC236}">
                      <a16:creationId xmlns:a16="http://schemas.microsoft.com/office/drawing/2014/main" id="{B8E09A32-931A-4C38-A558-274FA30070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988A58-B96D-4381-A625-6822161B21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3627640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9F5FE0-EBCF-4A14-AF3D-1ADCD644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8657A-398B-493D-BDEB-B47E621957BD}"/>
              </a:ext>
            </a:extLst>
          </p:cNvPr>
          <p:cNvSpPr>
            <a:spLocks noGrp="1"/>
          </p:cNvSpPr>
          <p:nvPr>
            <p:ph type="title"/>
          </p:nvPr>
        </p:nvSpPr>
        <p:spPr>
          <a:xfrm>
            <a:off x="1080000" y="1011236"/>
            <a:ext cx="4426782" cy="1292662"/>
          </a:xfrm>
        </p:spPr>
        <p:txBody>
          <a:bodyPr anchor="t">
            <a:normAutofit/>
          </a:bodyPr>
          <a:lstStyle/>
          <a:p>
            <a:r>
              <a:rPr lang="en-US" err="1">
                <a:latin typeface="Arial" panose="020B0604020202020204" pitchFamily="34" charset="0"/>
                <a:ea typeface="+mj-lt"/>
                <a:cs typeface="Arial" panose="020B0604020202020204" pitchFamily="34" charset="0"/>
              </a:rPr>
              <a:t>Ζωικ</a:t>
            </a:r>
            <a:r>
              <a:rPr lang="el-GR">
                <a:latin typeface="Arial" panose="020B0604020202020204" pitchFamily="34" charset="0"/>
                <a:ea typeface="+mj-lt"/>
                <a:cs typeface="Arial" panose="020B0604020202020204" pitchFamily="34" charset="0"/>
              </a:rPr>
              <a:t>α</a:t>
            </a:r>
            <a:r>
              <a:rPr lang="en-US">
                <a:latin typeface="Arial" panose="020B0604020202020204" pitchFamily="34" charset="0"/>
                <a:ea typeface="+mj-lt"/>
                <a:cs typeface="Arial" panose="020B0604020202020204" pitchFamily="34" charset="0"/>
              </a:rPr>
              <a:t> και α</a:t>
            </a:r>
            <a:r>
              <a:rPr lang="en-US" err="1">
                <a:latin typeface="Arial" panose="020B0604020202020204" pitchFamily="34" charset="0"/>
                <a:ea typeface="+mj-lt"/>
                <a:cs typeface="Arial" panose="020B0604020202020204" pitchFamily="34" charset="0"/>
              </a:rPr>
              <a:t>νθρ</a:t>
            </a:r>
            <a:r>
              <a:rPr lang="el-GR">
                <a:latin typeface="Arial" panose="020B0604020202020204" pitchFamily="34" charset="0"/>
                <a:ea typeface="+mj-lt"/>
                <a:cs typeface="Arial" panose="020B0604020202020204" pitchFamily="34" charset="0"/>
              </a:rPr>
              <a:t>ω</a:t>
            </a:r>
            <a:r>
              <a:rPr lang="en-US">
                <a:latin typeface="Arial" panose="020B0604020202020204" pitchFamily="34" charset="0"/>
                <a:ea typeface="+mj-lt"/>
                <a:cs typeface="Arial" panose="020B0604020202020204" pitchFamily="34" charset="0"/>
              </a:rPr>
              <a:t>π</a:t>
            </a:r>
            <a:r>
              <a:rPr lang="en-US" err="1">
                <a:latin typeface="Arial" panose="020B0604020202020204" pitchFamily="34" charset="0"/>
                <a:ea typeface="+mj-lt"/>
                <a:cs typeface="Arial" panose="020B0604020202020204" pitchFamily="34" charset="0"/>
              </a:rPr>
              <a:t>ιν</a:t>
            </a:r>
            <a:r>
              <a:rPr lang="en-US">
                <a:latin typeface="Arial" panose="020B0604020202020204" pitchFamily="34" charset="0"/>
                <a:ea typeface="+mj-lt"/>
                <a:cs typeface="Arial" panose="020B0604020202020204" pitchFamily="34" charset="0"/>
              </a:rPr>
              <a:t>α απ</a:t>
            </a:r>
            <a:r>
              <a:rPr lang="el-GR">
                <a:latin typeface="Arial" panose="020B0604020202020204" pitchFamily="34" charset="0"/>
                <a:ea typeface="+mj-lt"/>
                <a:cs typeface="Arial" panose="020B0604020202020204" pitchFamily="34" charset="0"/>
              </a:rPr>
              <a:t>ο</a:t>
            </a:r>
            <a:r>
              <a:rPr lang="en-US">
                <a:latin typeface="Arial" panose="020B0604020202020204" pitchFamily="34" charset="0"/>
                <a:ea typeface="+mj-lt"/>
                <a:cs typeface="Arial" panose="020B0604020202020204" pitchFamily="34" charset="0"/>
              </a:rPr>
              <a:t>β</a:t>
            </a:r>
            <a:r>
              <a:rPr lang="en-US" err="1">
                <a:latin typeface="Arial" panose="020B0604020202020204" pitchFamily="34" charset="0"/>
                <a:ea typeface="+mj-lt"/>
                <a:cs typeface="Arial" panose="020B0604020202020204" pitchFamily="34" charset="0"/>
              </a:rPr>
              <a:t>λητ</a:t>
            </a:r>
            <a:r>
              <a:rPr lang="en-US">
                <a:latin typeface="Arial" panose="020B0604020202020204" pitchFamily="34" charset="0"/>
                <a:ea typeface="+mj-lt"/>
                <a:cs typeface="Arial" panose="020B0604020202020204" pitchFamily="34" charset="0"/>
              </a:rPr>
              <a:t>α</a:t>
            </a:r>
          </a:p>
          <a:p>
            <a:endParaRPr lang="en-US"/>
          </a:p>
        </p:txBody>
      </p:sp>
      <p:pic>
        <p:nvPicPr>
          <p:cNvPr id="4" name="Picture 4" descr="A picture containing grass, outdoor, field, green&#10;&#10;Description automatically generated">
            <a:extLst>
              <a:ext uri="{FF2B5EF4-FFF2-40B4-BE49-F238E27FC236}">
                <a16:creationId xmlns:a16="http://schemas.microsoft.com/office/drawing/2014/main" id="{D53C3299-E156-4E57-9838-947297D6BE33}"/>
              </a:ext>
            </a:extLst>
          </p:cNvPr>
          <p:cNvPicPr>
            <a:picLocks noChangeAspect="1"/>
          </p:cNvPicPr>
          <p:nvPr/>
        </p:nvPicPr>
        <p:blipFill rotWithShape="1">
          <a:blip r:embed="rId2"/>
          <a:srcRect t="9471" r="-2" b="-2"/>
          <a:stretch/>
        </p:blipFill>
        <p:spPr>
          <a:xfrm>
            <a:off x="1079499" y="2843213"/>
            <a:ext cx="4457701" cy="2925762"/>
          </a:xfrm>
          <a:prstGeom prst="rect">
            <a:avLst/>
          </a:prstGeom>
        </p:spPr>
      </p:pic>
      <p:sp>
        <p:nvSpPr>
          <p:cNvPr id="3" name="Content Placeholder 2">
            <a:extLst>
              <a:ext uri="{FF2B5EF4-FFF2-40B4-BE49-F238E27FC236}">
                <a16:creationId xmlns:a16="http://schemas.microsoft.com/office/drawing/2014/main" id="{743655F1-C368-4D34-883C-ACE38E55A683}"/>
              </a:ext>
            </a:extLst>
          </p:cNvPr>
          <p:cNvSpPr>
            <a:spLocks noGrp="1"/>
          </p:cNvSpPr>
          <p:nvPr>
            <p:ph idx="1"/>
          </p:nvPr>
        </p:nvSpPr>
        <p:spPr>
          <a:xfrm>
            <a:off x="5901016" y="997861"/>
            <a:ext cx="5791750" cy="4781552"/>
          </a:xfrm>
        </p:spPr>
        <p:txBody>
          <a:bodyPr>
            <a:normAutofit/>
          </a:bodyPr>
          <a:lstStyle/>
          <a:p>
            <a:pPr marL="359410" indent="-359410"/>
            <a:r>
              <a:rPr lang="en-US">
                <a:latin typeface="Arial" panose="020B0604020202020204" pitchFamily="34" charset="0"/>
                <a:ea typeface="+mn-lt"/>
                <a:cs typeface="Arial" panose="020B0604020202020204" pitchFamily="34" charset="0"/>
              </a:rPr>
              <a:t>Αξίζει να </a:t>
            </a:r>
            <a:r>
              <a:rPr lang="en-US" err="1">
                <a:latin typeface="Arial" panose="020B0604020202020204" pitchFamily="34" charset="0"/>
                <a:ea typeface="+mn-lt"/>
                <a:cs typeface="Arial" panose="020B0604020202020204" pitchFamily="34" charset="0"/>
              </a:rPr>
              <a:t>σημειωθεί</a:t>
            </a:r>
            <a:r>
              <a:rPr lang="en-US">
                <a:latin typeface="Arial" panose="020B0604020202020204" pitchFamily="34" charset="0"/>
                <a:ea typeface="+mn-lt"/>
                <a:cs typeface="Arial" panose="020B0604020202020204" pitchFamily="34" charset="0"/>
              </a:rPr>
              <a:t> ότι υπ</a:t>
            </a:r>
            <a:r>
              <a:rPr lang="en-US" err="1">
                <a:latin typeface="Arial" panose="020B0604020202020204" pitchFamily="34" charset="0"/>
                <a:ea typeface="+mn-lt"/>
                <a:cs typeface="Arial" panose="020B0604020202020204" pitchFamily="34" charset="0"/>
              </a:rPr>
              <a:t>άρχουν</a:t>
            </a:r>
            <a:r>
              <a:rPr lang="en-US">
                <a:latin typeface="Arial" panose="020B0604020202020204" pitchFamily="34" charset="0"/>
                <a:ea typeface="+mn-lt"/>
                <a:cs typeface="Arial" panose="020B0604020202020204" pitchFamily="34" charset="0"/>
              </a:rPr>
              <a:t> </a:t>
            </a:r>
            <a:r>
              <a:rPr lang="en-US" err="1">
                <a:latin typeface="Arial" panose="020B0604020202020204" pitchFamily="34" charset="0"/>
                <a:ea typeface="+mn-lt"/>
                <a:cs typeface="Arial" panose="020B0604020202020204" pitchFamily="34" charset="0"/>
              </a:rPr>
              <a:t>σο</a:t>
            </a:r>
            <a:r>
              <a:rPr lang="en-US">
                <a:latin typeface="Arial" panose="020B0604020202020204" pitchFamily="34" charset="0"/>
                <a:ea typeface="+mn-lt"/>
                <a:cs typeface="Arial" panose="020B0604020202020204" pitchFamily="34" charset="0"/>
              </a:rPr>
              <a:t>βαροί κίνδυνοι για την υγεία που συνδέονται με τη διαχείρηση  των λυμάτων. Τα </a:t>
            </a:r>
            <a:r>
              <a:rPr lang="en-US" err="1">
                <a:latin typeface="Arial" panose="020B0604020202020204" pitchFamily="34" charset="0"/>
                <a:ea typeface="+mn-lt"/>
                <a:cs typeface="Arial" panose="020B0604020202020204" pitchFamily="34" charset="0"/>
              </a:rPr>
              <a:t>λύμ</a:t>
            </a:r>
            <a:r>
              <a:rPr lang="en-US">
                <a:latin typeface="Arial" panose="020B0604020202020204" pitchFamily="34" charset="0"/>
                <a:ea typeface="+mn-lt"/>
                <a:cs typeface="Arial" panose="020B0604020202020204" pitchFamily="34" charset="0"/>
              </a:rPr>
              <a:t>ατα που δεν έχουν επεξεργαστεί περιέχουν βακτήρια και παθογόνους παράγοντες που προκαλούν σοβαρές ασθένειες.  Τα </a:t>
            </a:r>
            <a:r>
              <a:rPr lang="en-US" err="1">
                <a:latin typeface="Arial" panose="020B0604020202020204" pitchFamily="34" charset="0"/>
                <a:ea typeface="+mn-lt"/>
                <a:cs typeface="Arial" panose="020B0604020202020204" pitchFamily="34" charset="0"/>
              </a:rPr>
              <a:t>λύμ</a:t>
            </a:r>
            <a:r>
              <a:rPr lang="en-US">
                <a:latin typeface="Arial" panose="020B0604020202020204" pitchFamily="34" charset="0"/>
                <a:ea typeface="+mn-lt"/>
                <a:cs typeface="Arial" panose="020B0604020202020204" pitchFamily="34" charset="0"/>
              </a:rPr>
              <a:t>ατα που δεν έχουν επεξεργαστεί δεν πρέπει ποτέ να χρησιμοποιούνται για γεωργικές καλλιέργειες, που προορίζονται για κατανάλωση από τον άνθρωπο ή τα ζώα.</a:t>
            </a:r>
          </a:p>
          <a:p>
            <a:pPr marL="359410" indent="-359410">
              <a:buClr>
                <a:srgbClr val="6FDFDF"/>
              </a:buClr>
            </a:pPr>
            <a:endParaRPr lang="en-US"/>
          </a:p>
        </p:txBody>
      </p:sp>
    </p:spTree>
    <p:extLst>
      <p:ext uri="{BB962C8B-B14F-4D97-AF65-F5344CB8AC3E}">
        <p14:creationId xmlns:p14="http://schemas.microsoft.com/office/powerpoint/2010/main" val="10827814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6DAD-A534-4C2F-86EA-243C523FE92A}"/>
              </a:ext>
            </a:extLst>
          </p:cNvPr>
          <p:cNvSpPr>
            <a:spLocks noGrp="1"/>
          </p:cNvSpPr>
          <p:nvPr>
            <p:ph type="title"/>
          </p:nvPr>
        </p:nvSpPr>
        <p:spPr/>
        <p:txBody>
          <a:bodyPr/>
          <a:lstStyle/>
          <a:p>
            <a:r>
              <a:rPr lang="en-US" err="1">
                <a:latin typeface="Arial" panose="020B0604020202020204" pitchFamily="34" charset="0"/>
                <a:cs typeface="Arial" panose="020B0604020202020204" pitchFamily="34" charset="0"/>
              </a:rPr>
              <a:t>Τι</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ειν</a:t>
            </a:r>
            <a:r>
              <a:rPr lang="en-US">
                <a:latin typeface="Arial" panose="020B0604020202020204" pitchFamily="34" charset="0"/>
                <a:cs typeface="Arial" panose="020B0604020202020204" pitchFamily="34" charset="0"/>
              </a:rPr>
              <a:t>αι η διαχειρηση των αποβλητων </a:t>
            </a:r>
          </a:p>
        </p:txBody>
      </p:sp>
      <p:sp>
        <p:nvSpPr>
          <p:cNvPr id="3" name="Content Placeholder 2">
            <a:extLst>
              <a:ext uri="{FF2B5EF4-FFF2-40B4-BE49-F238E27FC236}">
                <a16:creationId xmlns:a16="http://schemas.microsoft.com/office/drawing/2014/main" id="{748669C3-ADB0-4937-85E0-5C6605B032DA}"/>
              </a:ext>
            </a:extLst>
          </p:cNvPr>
          <p:cNvSpPr>
            <a:spLocks noGrp="1"/>
          </p:cNvSpPr>
          <p:nvPr>
            <p:ph idx="1"/>
          </p:nvPr>
        </p:nvSpPr>
        <p:spPr>
          <a:xfrm>
            <a:off x="365880" y="1790700"/>
            <a:ext cx="7535033" cy="4522561"/>
          </a:xfrm>
        </p:spPr>
        <p:txBody>
          <a:bodyPr>
            <a:normAutofit fontScale="92500" lnSpcReduction="20000"/>
          </a:bodyPr>
          <a:lstStyle/>
          <a:p>
            <a:pPr marL="359410" indent="-359410"/>
            <a:r>
              <a:rPr lang="en-US">
                <a:solidFill>
                  <a:srgbClr val="FFFFFF"/>
                </a:solidFill>
                <a:latin typeface="Arial" panose="020B0604020202020204" pitchFamily="34" charset="0"/>
                <a:ea typeface="+mn-lt"/>
                <a:cs typeface="Arial" panose="020B0604020202020204" pitchFamily="34" charset="0"/>
              </a:rPr>
              <a:t>Η </a:t>
            </a:r>
            <a:r>
              <a:rPr lang="en-US" err="1">
                <a:solidFill>
                  <a:srgbClr val="FFFFFF"/>
                </a:solidFill>
                <a:latin typeface="Arial" panose="020B0604020202020204" pitchFamily="34" charset="0"/>
                <a:ea typeface="+mn-lt"/>
                <a:cs typeface="Arial" panose="020B0604020202020204" pitchFamily="34" charset="0"/>
              </a:rPr>
              <a:t>ορθόδοξη</a:t>
            </a:r>
            <a:r>
              <a:rPr lang="en-US">
                <a:solidFill>
                  <a:srgbClr val="FFFFFF"/>
                </a:solidFill>
                <a:latin typeface="Arial" panose="020B0604020202020204" pitchFamily="34" charset="0"/>
                <a:ea typeface="+mn-lt"/>
                <a:cs typeface="Arial" panose="020B0604020202020204" pitchFamily="34" charset="0"/>
              </a:rPr>
              <a:t> </a:t>
            </a:r>
            <a:r>
              <a:rPr lang="en-US" err="1">
                <a:solidFill>
                  <a:srgbClr val="FFFFFF"/>
                </a:solidFill>
                <a:latin typeface="Arial" panose="020B0604020202020204" pitchFamily="34" charset="0"/>
                <a:ea typeface="+mn-lt"/>
                <a:cs typeface="Arial" panose="020B0604020202020204" pitchFamily="34" charset="0"/>
              </a:rPr>
              <a:t>δι</a:t>
            </a:r>
            <a:r>
              <a:rPr lang="en-US">
                <a:solidFill>
                  <a:srgbClr val="FFFFFF"/>
                </a:solidFill>
                <a:latin typeface="Arial" panose="020B0604020202020204" pitchFamily="34" charset="0"/>
                <a:ea typeface="+mn-lt"/>
                <a:cs typeface="Arial" panose="020B0604020202020204" pitchFamily="34" charset="0"/>
              </a:rPr>
              <a:t>αχείρηση των συγκεκριμένων αποβλήτων έχει ως στόχο την μείωση των ποσοτήτων που καταλήγουν στους χώρους υγειονομικής ταφής , την ανάκτηση πολύ μεγαλύτερων ποσοτήτων ερνέργειας απο αυτά, την πραγματοποίηση μεγάλης κλίμακας λιπασματοποίησης , ενώ παράλληλα βελτιώνει ποσοτικά και ποιοτικά τη διαδικασία της ανακύκλωσης . Τα </a:t>
            </a:r>
            <a:r>
              <a:rPr lang="en-US" err="1">
                <a:solidFill>
                  <a:srgbClr val="FFFFFF"/>
                </a:solidFill>
                <a:latin typeface="Arial" panose="020B0604020202020204" pitchFamily="34" charset="0"/>
                <a:ea typeface="+mn-lt"/>
                <a:cs typeface="Arial" panose="020B0604020202020204" pitchFamily="34" charset="0"/>
              </a:rPr>
              <a:t>κύρι</a:t>
            </a:r>
            <a:r>
              <a:rPr lang="en-US">
                <a:solidFill>
                  <a:srgbClr val="FFFFFF"/>
                </a:solidFill>
                <a:latin typeface="Arial" panose="020B0604020202020204" pitchFamily="34" charset="0"/>
                <a:ea typeface="+mn-lt"/>
                <a:cs typeface="Arial" panose="020B0604020202020204" pitchFamily="34" charset="0"/>
              </a:rPr>
              <a:t>α αναμενόμενα οφέλη της είναι η μεγαλύτερη αποδοτικότητα από οικονομικής πλευράς (μείωση κόστους διαχείρησης αποβλήτων , κέρδη από την παραγωγή ενέργειας ), ο περιορισμός των εμποδίων που ανιμετωπίζουν οι δραστηριότητες ανακύκλωσης και η ιδανικότερη για το περιβάλλον αξιοποίηση των σχετικών δαπανών (μείωση της ρύπανσης του υδροφόρου ορίζοντα και μείωση των εκπομπών των αερίων που ευθύνονται για το φαινόμενο του θερμοκηπίου)</a:t>
            </a:r>
          </a:p>
          <a:p>
            <a:pPr marL="359410" indent="-359410">
              <a:buClr>
                <a:srgbClr val="6FDFDF"/>
              </a:buClr>
            </a:pPr>
            <a:endParaRPr lang="en-US"/>
          </a:p>
        </p:txBody>
      </p:sp>
      <p:pic>
        <p:nvPicPr>
          <p:cNvPr id="5" name="Picture 5" descr="Chart, funnel chart&#10;&#10;Description automatically generated">
            <a:extLst>
              <a:ext uri="{FF2B5EF4-FFF2-40B4-BE49-F238E27FC236}">
                <a16:creationId xmlns:a16="http://schemas.microsoft.com/office/drawing/2014/main" id="{CEAEB60C-30D2-4C78-93BB-91AC5FDE70FA}"/>
              </a:ext>
            </a:extLst>
          </p:cNvPr>
          <p:cNvPicPr>
            <a:picLocks noChangeAspect="1"/>
          </p:cNvPicPr>
          <p:nvPr/>
        </p:nvPicPr>
        <p:blipFill>
          <a:blip r:embed="rId2"/>
          <a:stretch>
            <a:fillRect/>
          </a:stretch>
        </p:blipFill>
        <p:spPr>
          <a:xfrm>
            <a:off x="7748210" y="2276621"/>
            <a:ext cx="4085771" cy="2474091"/>
          </a:xfrm>
          <a:prstGeom prst="rect">
            <a:avLst/>
          </a:prstGeom>
        </p:spPr>
      </p:pic>
    </p:spTree>
    <p:extLst>
      <p:ext uri="{BB962C8B-B14F-4D97-AF65-F5344CB8AC3E}">
        <p14:creationId xmlns:p14="http://schemas.microsoft.com/office/powerpoint/2010/main" val="1851699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0C9253-D4C7-4F03-9EE1-E78C60E28CDE}"/>
              </a:ext>
            </a:extLst>
          </p:cNvPr>
          <p:cNvSpPr>
            <a:spLocks noGrp="1"/>
          </p:cNvSpPr>
          <p:nvPr>
            <p:ph type="title"/>
          </p:nvPr>
        </p:nvSpPr>
        <p:spPr>
          <a:xfrm>
            <a:off x="1080000" y="592787"/>
            <a:ext cx="6120000" cy="1278850"/>
          </a:xfrm>
        </p:spPr>
        <p:txBody>
          <a:bodyPr anchor="b">
            <a:normAutofit/>
          </a:bodyPr>
          <a:lstStyle/>
          <a:p>
            <a:pPr algn="ctr"/>
            <a:r>
              <a:rPr lang="el-GR" err="1"/>
              <a:t>Αναεροβια</a:t>
            </a:r>
            <a:r>
              <a:rPr lang="el-GR"/>
              <a:t> </a:t>
            </a:r>
            <a:r>
              <a:rPr lang="el-GR" err="1"/>
              <a:t>Χωνευση</a:t>
            </a:r>
            <a:r>
              <a:rPr lang="el-GR"/>
              <a:t>:</a:t>
            </a:r>
            <a:endParaRPr lang="en-CY"/>
          </a:p>
        </p:txBody>
      </p:sp>
      <p:cxnSp>
        <p:nvCxnSpPr>
          <p:cNvPr id="73" name="Straight Connector 72">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000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DEA914-4129-4F48-A873-B7285DA0E1CD}"/>
              </a:ext>
            </a:extLst>
          </p:cNvPr>
          <p:cNvSpPr>
            <a:spLocks noGrp="1"/>
          </p:cNvSpPr>
          <p:nvPr>
            <p:ph idx="1"/>
          </p:nvPr>
        </p:nvSpPr>
        <p:spPr>
          <a:xfrm>
            <a:off x="905523" y="2745478"/>
            <a:ext cx="6571085" cy="3233330"/>
          </a:xfrm>
        </p:spPr>
        <p:txBody>
          <a:bodyPr>
            <a:normAutofit fontScale="92500"/>
          </a:bodyPr>
          <a:lstStyle/>
          <a:p>
            <a:pPr>
              <a:lnSpc>
                <a:spcPct val="115000"/>
              </a:lnSpc>
            </a:pPr>
            <a:r>
              <a:rPr lang="el-GR" sz="1700">
                <a:effectLst/>
                <a:latin typeface="Arial" panose="020B0604020202020204" pitchFamily="34" charset="0"/>
                <a:ea typeface="Calibri" panose="020F0502020204030204" pitchFamily="34" charset="0"/>
                <a:cs typeface="Arial" panose="020B0604020202020204" pitchFamily="34" charset="0"/>
              </a:rPr>
              <a:t>Η Αναερόβια Χώνευση είναι μια βιομηχανική διεργασία κατά τη διάρκεια της οποίας σύνθετα οργανικά στοιχεία αποσυντίθεται, δηλαδή διασπάται στα χημικά συστατικά τους, από απουσία οξυγόνου ή από διάφορους τύπους αναερόβιων μικροοργανισμών. Σε μία εγκατάσταση βιοαερίου, το αποτέλεσμα της διεργασίας της αναερόβιας χώνευσης είναι το βιοαέριο και το κομπόστ. Όταν το υπόστρωμα για την αναερόβια χώνευση είναι ένα ομοιογενές μίγμα από δύο ή περισσότερους τύπους πρώτων υλών, π.χ. οργανικά απόβλητα από τις βιομηχανίες τροφίμων, τότε έχουμε την λεγόμενη ‘συγχώνευση’ η οποία είναι κοινή με πολλές από τις εφαρμογές του βιοαερίου σήμερα.</a:t>
            </a:r>
            <a:endParaRPr lang="en-CY" sz="170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endParaRPr lang="en-CY" sz="1400"/>
          </a:p>
        </p:txBody>
      </p:sp>
      <p:sp>
        <p:nvSpPr>
          <p:cNvPr id="75" name="Rectangle 74">
            <a:extLst>
              <a:ext uri="{FF2B5EF4-FFF2-40B4-BE49-F238E27FC236}">
                <a16:creationId xmlns:a16="http://schemas.microsoft.com/office/drawing/2014/main" id="{CE7512AD-9E2D-4DC1-B4A2-A93A51CDE9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50" y="0"/>
            <a:ext cx="3867150"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1026" name="Picture 2">
            <a:extLst>
              <a:ext uri="{FF2B5EF4-FFF2-40B4-BE49-F238E27FC236}">
                <a16:creationId xmlns:a16="http://schemas.microsoft.com/office/drawing/2014/main" id="{0903C561-78FE-458D-9AAD-CD6EAEF504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60932" y="2759076"/>
            <a:ext cx="3794986" cy="223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516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B9A5-F42D-4C05-BC66-0EB987048650}"/>
              </a:ext>
            </a:extLst>
          </p:cNvPr>
          <p:cNvSpPr>
            <a:spLocks noGrp="1"/>
          </p:cNvSpPr>
          <p:nvPr>
            <p:ph type="title"/>
          </p:nvPr>
        </p:nvSpPr>
        <p:spPr>
          <a:xfrm>
            <a:off x="3308350" y="910754"/>
            <a:ext cx="5575300" cy="860400"/>
          </a:xfrm>
        </p:spPr>
        <p:txBody>
          <a:bodyPr anchor="b">
            <a:normAutofit/>
          </a:bodyPr>
          <a:lstStyle/>
          <a:p>
            <a:pPr algn="ctr"/>
            <a:r>
              <a:rPr lang="el-GR" err="1"/>
              <a:t>Παραγωγη</a:t>
            </a:r>
            <a:r>
              <a:rPr lang="el-GR"/>
              <a:t> </a:t>
            </a:r>
            <a:r>
              <a:rPr lang="el-GR" err="1"/>
              <a:t>Βιοαεριου</a:t>
            </a:r>
            <a:endParaRPr lang="en-CY"/>
          </a:p>
        </p:txBody>
      </p:sp>
      <p:cxnSp>
        <p:nvCxnSpPr>
          <p:cNvPr id="110" name="Straight Connector 92">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34DD30-9A1C-4F55-B97C-4B0CDB4887D3}"/>
              </a:ext>
            </a:extLst>
          </p:cNvPr>
          <p:cNvSpPr>
            <a:spLocks noGrp="1"/>
          </p:cNvSpPr>
          <p:nvPr>
            <p:ph idx="1"/>
          </p:nvPr>
        </p:nvSpPr>
        <p:spPr>
          <a:xfrm>
            <a:off x="890588" y="2540001"/>
            <a:ext cx="10410825" cy="3930206"/>
          </a:xfrm>
        </p:spPr>
        <p:txBody>
          <a:bodyPr>
            <a:normAutofit/>
          </a:bodyPr>
          <a:lstStyle/>
          <a:p>
            <a:pPr>
              <a:lnSpc>
                <a:spcPct val="115000"/>
              </a:lnSpc>
            </a:pPr>
            <a:r>
              <a:rPr lang="el-GR" sz="1800">
                <a:latin typeface="Arial" panose="020B0604020202020204" pitchFamily="34" charset="0"/>
                <a:cs typeface="Arial" panose="020B0604020202020204" pitchFamily="34" charset="0"/>
              </a:rPr>
              <a:t>Το βιοαέριο παράγεται ως αέριο χωματερής, παράγεται από βιοδιασπάσιμα απόβλητα στις χωματερές λόγω των χημικών αντιδράσεων και των μικροβίων, ή ως χωνεμένο αέριο με αναερόβιες πέψεις. Μια εγκατάσταση βιοαερίου είναι το όνομα που συνήθως δίνεται σε έναν αναερόβιο χωνευτήρα που επεξεργάζεται αγροτικά απόβλητα ή ενεργειακά φυτά. Μπορεί να παραχθεί χρησιμοποιώντας αναερόβιους χωνευτήρες . Αυτές οι εγκαταστάσεις μπορούν να τροφοδοτηθούν με ενεργειακά φυτά όπως </a:t>
            </a:r>
            <a:r>
              <a:rPr lang="el-GR" sz="1800" err="1">
                <a:latin typeface="Arial" panose="020B0604020202020204" pitchFamily="34" charset="0"/>
                <a:cs typeface="Arial" panose="020B0604020202020204" pitchFamily="34" charset="0"/>
              </a:rPr>
              <a:t>ενσίρωση</a:t>
            </a:r>
            <a:r>
              <a:rPr lang="el-GR" sz="1800">
                <a:latin typeface="Arial" panose="020B0604020202020204" pitchFamily="34" charset="0"/>
                <a:cs typeface="Arial" panose="020B0604020202020204" pitchFamily="34" charset="0"/>
              </a:rPr>
              <a:t> καλαμποκιού ή βιοδιασπάσιμα απόβλητα, συμπεριλαμβανομένων λυματολάσπης και τροφικών αποβλήτων. Κατά τη διάρκεια της διεργασίας, οι μικροοργανισμοί μετασχηματίζουν τα απόβλητα της βιομάζας σε βιοαέριο (κυρίως μεθάνιο και διοξείδιο του άνθρακα) και χωνευμένο υλικό. Το βιοαέριο είναι ανανεώσιμη ενέργεια που μπορεί να χρησιμοποιηθεί για θέρμανση, ηλεκτρισμό και πολλές άλλες λειτουργίες που χρησιμοποιούν παλινδρομικές μηχανές εσωτερικής καύσης. Το χωνευμένο υλικό είναι το υπόλειμμα της οργανικής ύλης που δεν μετασχηματίστηκε σε βιοαέριο. Μπορεί να χρησιμοποιηθεί ως αγροτικό λίπασμα.</a:t>
            </a:r>
            <a:endParaRPr lang="en-CY"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5863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2DA6-1092-4414-AD5D-57DF01E523B0}"/>
              </a:ext>
            </a:extLst>
          </p:cNvPr>
          <p:cNvSpPr>
            <a:spLocks noGrp="1"/>
          </p:cNvSpPr>
          <p:nvPr>
            <p:ph type="title"/>
          </p:nvPr>
        </p:nvSpPr>
        <p:spPr/>
        <p:txBody>
          <a:bodyPr/>
          <a:lstStyle/>
          <a:p>
            <a:r>
              <a:rPr lang="el-GR" err="1">
                <a:latin typeface="Arial" panose="020B0604020202020204" pitchFamily="34" charset="0"/>
                <a:cs typeface="Arial" panose="020B0604020202020204" pitchFamily="34" charset="0"/>
              </a:rPr>
              <a:t>ΠαραγωγΗ</a:t>
            </a:r>
            <a:r>
              <a:rPr lang="el-GR">
                <a:latin typeface="Arial" panose="020B0604020202020204" pitchFamily="34" charset="0"/>
                <a:cs typeface="Arial" panose="020B0604020202020204" pitchFamily="34" charset="0"/>
              </a:rPr>
              <a:t> </a:t>
            </a:r>
            <a:r>
              <a:rPr lang="el-GR" err="1">
                <a:latin typeface="Arial" panose="020B0604020202020204" pitchFamily="34" charset="0"/>
                <a:cs typeface="Arial" panose="020B0604020202020204" pitchFamily="34" charset="0"/>
              </a:rPr>
              <a:t>ΒιοντΗζελ</a:t>
            </a:r>
            <a:r>
              <a:rPr lang="el-GR">
                <a:latin typeface="Arial" panose="020B0604020202020204" pitchFamily="34" charset="0"/>
                <a:cs typeface="Arial" panose="020B0604020202020204" pitchFamily="34" charset="0"/>
              </a:rPr>
              <a:t>:</a:t>
            </a:r>
            <a:endParaRPr lang="en-CY">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8F2590F-AE6B-4BFE-9E4C-EA4F098D494B}"/>
              </a:ext>
            </a:extLst>
          </p:cNvPr>
          <p:cNvSpPr>
            <a:spLocks noGrp="1"/>
          </p:cNvSpPr>
          <p:nvPr>
            <p:ph idx="1"/>
          </p:nvPr>
        </p:nvSpPr>
        <p:spPr/>
        <p:txBody>
          <a:bodyPr/>
          <a:lstStyle/>
          <a:p>
            <a:pPr>
              <a:lnSpc>
                <a:spcPct val="107000"/>
              </a:lnSpc>
              <a:spcAft>
                <a:spcPts val="800"/>
              </a:spcAft>
            </a:pPr>
            <a:r>
              <a:rPr lang="el-GR" b="1">
                <a:effectLst/>
                <a:latin typeface="Arial" panose="020B0604020202020204" pitchFamily="34" charset="0"/>
                <a:ea typeface="Calibri" panose="020F0502020204030204" pitchFamily="34" charset="0"/>
                <a:cs typeface="Times New Roman" panose="02020603050405020304" pitchFamily="18" charset="0"/>
              </a:rPr>
              <a:t>Τι είναι το βιοντήζελ:</a:t>
            </a:r>
            <a:endParaRPr lang="en-CY">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a:effectLst/>
                <a:latin typeface="Arial" panose="020B0604020202020204" pitchFamily="34" charset="0"/>
                <a:ea typeface="Calibri" panose="020F0502020204030204" pitchFamily="34" charset="0"/>
                <a:cs typeface="Times New Roman" panose="02020603050405020304" pitchFamily="18" charset="0"/>
              </a:rPr>
              <a:t>Το βιοντήζελ είναι ένα μη ορυκτό υγρό καύσιμο αποτελούμενο από αλκυλεστέρες (μέθυλο ή αίθυλο) λιπαρών οξέων, οι οποίοι προέρχονται από τη μετεστεροποίηση ζωικών ή φυτικών λιπών και ελαίων. Το βιοντήζελ μπορεί να χρησιμοποιηθεί είτε μόνο του είτε σε μίξη με το συμβατικό ντίζελ σε κλασικούς μη τροποποιημένους ντίζελ κινητήρες.</a:t>
            </a:r>
            <a:endParaRPr lang="en-CY">
              <a:effectLst/>
              <a:latin typeface="Calibri" panose="020F0502020204030204" pitchFamily="34" charset="0"/>
              <a:ea typeface="Calibri" panose="020F0502020204030204" pitchFamily="34" charset="0"/>
              <a:cs typeface="Times New Roman" panose="02020603050405020304" pitchFamily="18" charset="0"/>
            </a:endParaRPr>
          </a:p>
          <a:p>
            <a:endParaRPr lang="en-CY"/>
          </a:p>
        </p:txBody>
      </p:sp>
      <p:pic>
        <p:nvPicPr>
          <p:cNvPr id="2050" name="Picture 2">
            <a:extLst>
              <a:ext uri="{FF2B5EF4-FFF2-40B4-BE49-F238E27FC236}">
                <a16:creationId xmlns:a16="http://schemas.microsoft.com/office/drawing/2014/main" id="{AD924A00-7DD3-4A19-9592-0BE751FE8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032" y="3894223"/>
            <a:ext cx="3045586" cy="254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224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369F5FE0-EBCF-4A14-AF3D-1ADCD644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r chart&#10;&#10;Description automatically generated">
            <a:extLst>
              <a:ext uri="{FF2B5EF4-FFF2-40B4-BE49-F238E27FC236}">
                <a16:creationId xmlns:a16="http://schemas.microsoft.com/office/drawing/2014/main" id="{961663E1-0B24-4243-A7D7-CB15F64A9406}"/>
              </a:ext>
            </a:extLst>
          </p:cNvPr>
          <p:cNvPicPr/>
          <p:nvPr/>
        </p:nvPicPr>
        <p:blipFill rotWithShape="1">
          <a:blip r:embed="rId2">
            <a:extLst>
              <a:ext uri="{28A0092B-C50C-407E-A947-70E740481C1C}">
                <a14:useLocalDpi xmlns:a14="http://schemas.microsoft.com/office/drawing/2010/main" val="0"/>
              </a:ext>
            </a:extLst>
          </a:blip>
          <a:srcRect r="12014" b="3"/>
          <a:stretch/>
        </p:blipFill>
        <p:spPr bwMode="auto">
          <a:xfrm>
            <a:off x="540989" y="2521258"/>
            <a:ext cx="4996212" cy="3247717"/>
          </a:xfrm>
          <a:prstGeom prst="rect">
            <a:avLst/>
          </a:prstGeom>
          <a:noFill/>
        </p:spPr>
      </p:pic>
      <p:sp>
        <p:nvSpPr>
          <p:cNvPr id="3" name="Content Placeholder 2">
            <a:extLst>
              <a:ext uri="{FF2B5EF4-FFF2-40B4-BE49-F238E27FC236}">
                <a16:creationId xmlns:a16="http://schemas.microsoft.com/office/drawing/2014/main" id="{E60826F5-6421-477A-A08F-5E0C1AD06BF6}"/>
              </a:ext>
            </a:extLst>
          </p:cNvPr>
          <p:cNvSpPr>
            <a:spLocks noGrp="1"/>
          </p:cNvSpPr>
          <p:nvPr>
            <p:ph idx="1"/>
          </p:nvPr>
        </p:nvSpPr>
        <p:spPr>
          <a:xfrm>
            <a:off x="6096000" y="987423"/>
            <a:ext cx="5555012" cy="4781552"/>
          </a:xfrm>
        </p:spPr>
        <p:txBody>
          <a:bodyPr>
            <a:normAutofit/>
          </a:bodyPr>
          <a:lstStyle/>
          <a:p>
            <a:r>
              <a:rPr lang="el-GR" b="1">
                <a:effectLst/>
                <a:latin typeface="Arial" panose="020B0604020202020204" pitchFamily="34" charset="0"/>
                <a:ea typeface="Calibri" panose="020F0502020204030204" pitchFamily="34" charset="0"/>
                <a:cs typeface="Times New Roman" panose="02020603050405020304" pitchFamily="18" charset="0"/>
              </a:rPr>
              <a:t>Περιβαλλοντικά οφέλη χρήσης του βιοντήζελ:</a:t>
            </a:r>
            <a:endParaRPr lang="en-CY">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a:effectLst/>
                <a:latin typeface="Arial" panose="020B0604020202020204" pitchFamily="34" charset="0"/>
                <a:ea typeface="Calibri" panose="020F0502020204030204" pitchFamily="34" charset="0"/>
                <a:cs typeface="Times New Roman" panose="02020603050405020304" pitchFamily="18" charset="0"/>
              </a:rPr>
              <a:t>Τα περιβαλλοντικά οφέλη της χρήσης βιοντήζελ αντί του συμβατικού ντίζελ είναι πολλά. Το παρακάτω διάγραμμα παρουσιάζει την εκπομπή CO</a:t>
            </a:r>
            <a:r>
              <a:rPr lang="el-GR" baseline="-25000">
                <a:effectLst/>
                <a:latin typeface="Arial" panose="020B0604020202020204" pitchFamily="34" charset="0"/>
                <a:ea typeface="Calibri" panose="020F0502020204030204" pitchFamily="34" charset="0"/>
                <a:cs typeface="Times New Roman" panose="02020603050405020304" pitchFamily="18" charset="0"/>
              </a:rPr>
              <a:t>2</a:t>
            </a:r>
            <a:r>
              <a:rPr lang="el-GR">
                <a:effectLst/>
                <a:latin typeface="Arial" panose="020B0604020202020204" pitchFamily="34" charset="0"/>
                <a:ea typeface="Calibri" panose="020F0502020204030204" pitchFamily="34" charset="0"/>
                <a:cs typeface="Times New Roman" panose="02020603050405020304" pitchFamily="18" charset="0"/>
              </a:rPr>
              <a:t> από βιοντήζελ διαφόρων πηγών προέλευσης, σε σύγκριση με συμβατικά μη ανανεώσιμα καύσιμα (φυσικό αέριο, ντίζελ, βενζίνη και κάρβουνο) για την παραγωγή συγκεκριμένου ποσού ενέργειας.  </a:t>
            </a:r>
            <a:endParaRPr lang="en-CY">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Y"/>
          </a:p>
        </p:txBody>
      </p:sp>
    </p:spTree>
    <p:extLst>
      <p:ext uri="{BB962C8B-B14F-4D97-AF65-F5344CB8AC3E}">
        <p14:creationId xmlns:p14="http://schemas.microsoft.com/office/powerpoint/2010/main" val="26001005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C19C1F-12E1-427A-ADE6-1364EA5AFADF}"/>
              </a:ext>
            </a:extLst>
          </p:cNvPr>
          <p:cNvSpPr>
            <a:spLocks noGrp="1"/>
          </p:cNvSpPr>
          <p:nvPr>
            <p:ph idx="1"/>
          </p:nvPr>
        </p:nvSpPr>
        <p:spPr>
          <a:xfrm>
            <a:off x="1082675" y="1439862"/>
            <a:ext cx="10026650" cy="3978275"/>
          </a:xfrm>
        </p:spPr>
        <p:txBody>
          <a:bodyPr/>
          <a:lstStyle/>
          <a:p>
            <a:pPr>
              <a:lnSpc>
                <a:spcPct val="107000"/>
              </a:lnSpc>
              <a:spcAft>
                <a:spcPts val="800"/>
              </a:spcAft>
            </a:pPr>
            <a:r>
              <a:rPr lang="el-GR" sz="1800" b="1">
                <a:effectLst/>
                <a:latin typeface="Arial" panose="020B0604020202020204" pitchFamily="34" charset="0"/>
                <a:ea typeface="Calibri" panose="020F0502020204030204" pitchFamily="34" charset="0"/>
                <a:cs typeface="Times New Roman" panose="02020603050405020304" pitchFamily="18" charset="0"/>
              </a:rPr>
              <a:t>Φυτικά έλαια:</a:t>
            </a:r>
            <a:endParaRPr lang="en-CY" sz="18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1800">
                <a:effectLst/>
                <a:latin typeface="Arial" panose="020B0604020202020204" pitchFamily="34" charset="0"/>
                <a:ea typeface="Calibri" panose="020F0502020204030204" pitchFamily="34" charset="0"/>
                <a:cs typeface="Times New Roman" panose="02020603050405020304" pitchFamily="18" charset="0"/>
              </a:rPr>
              <a:t>Τα έλαια προερχόμενα από τα φυτά θεωρούνται ως μία καλή πηγή πρώτης ύλης για την παραγωγή βιοντήζελ, επειδή το ισοζύγιο έκλυσης διοξειδίου του άνθρακα (CO</a:t>
            </a:r>
            <a:r>
              <a:rPr lang="el-GR" sz="1800" baseline="-25000">
                <a:effectLst/>
                <a:latin typeface="Arial" panose="020B0604020202020204" pitchFamily="34" charset="0"/>
                <a:ea typeface="Calibri" panose="020F0502020204030204" pitchFamily="34" charset="0"/>
                <a:cs typeface="Times New Roman" panose="02020603050405020304" pitchFamily="18" charset="0"/>
              </a:rPr>
              <a:t>2</a:t>
            </a:r>
            <a:r>
              <a:rPr lang="el-GR" sz="1800">
                <a:effectLst/>
                <a:latin typeface="Arial" panose="020B0604020202020204" pitchFamily="34" charset="0"/>
                <a:ea typeface="Calibri" panose="020F0502020204030204" pitchFamily="34" charset="0"/>
                <a:cs typeface="Times New Roman" panose="02020603050405020304" pitchFamily="18" charset="0"/>
              </a:rPr>
              <a:t>) στην ατμόσφαιρα είναι μηδενικό. Αυτό οφείλεται στο γεγονός ότι η ανάπτυξη των φυτών γίνεται μέσω του μηχανισμού της φωτοσύνθεσης ενσωματώνοντας το ατμοσφαιρικό CO</a:t>
            </a:r>
            <a:r>
              <a:rPr lang="el-GR" sz="1800" baseline="-25000">
                <a:effectLst/>
                <a:latin typeface="Arial" panose="020B0604020202020204" pitchFamily="34" charset="0"/>
                <a:ea typeface="Calibri" panose="020F0502020204030204" pitchFamily="34" charset="0"/>
                <a:cs typeface="Times New Roman" panose="02020603050405020304" pitchFamily="18" charset="0"/>
              </a:rPr>
              <a:t>2</a:t>
            </a:r>
            <a:r>
              <a:rPr lang="el-GR" sz="1800">
                <a:effectLst/>
                <a:latin typeface="Arial" panose="020B0604020202020204" pitchFamily="34" charset="0"/>
                <a:ea typeface="Calibri" panose="020F0502020204030204" pitchFamily="34" charset="0"/>
                <a:cs typeface="Times New Roman" panose="02020603050405020304" pitchFamily="18" charset="0"/>
              </a:rPr>
              <a:t> για την παραγωγή σακχάρων. Έτσι, η καύση των φυτικών ελαίων θα απελευθερώσει την ίδια ποσότητα CO</a:t>
            </a:r>
            <a:r>
              <a:rPr lang="el-GR" sz="1800" baseline="-25000">
                <a:effectLst/>
                <a:latin typeface="Arial" panose="020B0604020202020204" pitchFamily="34" charset="0"/>
                <a:ea typeface="Calibri" panose="020F0502020204030204" pitchFamily="34" charset="0"/>
                <a:cs typeface="Times New Roman" panose="02020603050405020304" pitchFamily="18" charset="0"/>
              </a:rPr>
              <a:t>2</a:t>
            </a:r>
            <a:r>
              <a:rPr lang="el-GR" sz="1800">
                <a:effectLst/>
                <a:latin typeface="Arial" panose="020B0604020202020204" pitchFamily="34" charset="0"/>
                <a:ea typeface="Calibri" panose="020F0502020204030204" pitchFamily="34" charset="0"/>
                <a:cs typeface="Times New Roman" panose="02020603050405020304" pitchFamily="18" charset="0"/>
              </a:rPr>
              <a:t> η οποία προηγουμένως είχε δεσμευτεί μέσω της φωτοσύνθεσης.</a:t>
            </a:r>
            <a:endParaRPr lang="en-CY" sz="1800">
              <a:effectLst/>
              <a:latin typeface="Calibri" panose="020F0502020204030204" pitchFamily="34" charset="0"/>
              <a:ea typeface="Calibri" panose="020F0502020204030204" pitchFamily="34" charset="0"/>
              <a:cs typeface="Times New Roman" panose="02020603050405020304" pitchFamily="18" charset="0"/>
            </a:endParaRPr>
          </a:p>
          <a:p>
            <a:endParaRPr lang="en-CY"/>
          </a:p>
        </p:txBody>
      </p:sp>
      <p:pic>
        <p:nvPicPr>
          <p:cNvPr id="3074" name="Picture 2" descr="Βιοντίζελ, ένα υποσχόμενο βιοκαύσιμο | Agroenergy.gr">
            <a:extLst>
              <a:ext uri="{FF2B5EF4-FFF2-40B4-BE49-F238E27FC236}">
                <a16:creationId xmlns:a16="http://schemas.microsoft.com/office/drawing/2014/main" id="{24B61180-17A9-4095-8349-810CAC67C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386863"/>
            <a:ext cx="48768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8771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 calcmode="lin" valueType="num">
                                      <p:cBhvr additive="base">
                                        <p:cTn id="9" dur="500" fill="hold"/>
                                        <p:tgtEl>
                                          <p:spTgt spid="3074"/>
                                        </p:tgtEl>
                                        <p:attrNameLst>
                                          <p:attrName>ppt_x</p:attrName>
                                        </p:attrNameLst>
                                      </p:cBhvr>
                                      <p:tavLst>
                                        <p:tav tm="0">
                                          <p:val>
                                            <p:strVal val="#ppt_x"/>
                                          </p:val>
                                        </p:tav>
                                        <p:tav tm="100000">
                                          <p:val>
                                            <p:strVal val="#ppt_x"/>
                                          </p:val>
                                        </p:tav>
                                      </p:tavLst>
                                    </p:anim>
                                    <p:anim calcmode="lin" valueType="num">
                                      <p:cBhvr additive="base">
                                        <p:cTn id="1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co icon green leaf vector illustration isolated: Royalty-free vector  graphics">
            <a:extLst>
              <a:ext uri="{FF2B5EF4-FFF2-40B4-BE49-F238E27FC236}">
                <a16:creationId xmlns:a16="http://schemas.microsoft.com/office/drawing/2014/main" id="{CEAFCDE3-D113-4B59-B282-FDDD9A5A0A4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859915" y="149534"/>
            <a:ext cx="3502056" cy="35020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A59F019-99E6-46D7-B275-169AC6D38D86}"/>
              </a:ext>
            </a:extLst>
          </p:cNvPr>
          <p:cNvSpPr>
            <a:spLocks noGrp="1"/>
          </p:cNvSpPr>
          <p:nvPr>
            <p:ph idx="1"/>
          </p:nvPr>
        </p:nvSpPr>
        <p:spPr>
          <a:xfrm>
            <a:off x="1082675" y="1439862"/>
            <a:ext cx="10026650" cy="3978275"/>
          </a:xfrm>
        </p:spPr>
        <p:txBody>
          <a:bodyPr>
            <a:normAutofit/>
          </a:bodyPr>
          <a:lstStyle/>
          <a:p>
            <a:pPr>
              <a:lnSpc>
                <a:spcPct val="107000"/>
              </a:lnSpc>
              <a:spcAft>
                <a:spcPts val="800"/>
              </a:spcAft>
            </a:pPr>
            <a:r>
              <a:rPr lang="el-GR" sz="1800" b="1">
                <a:effectLst/>
                <a:latin typeface="Arial" panose="020B0604020202020204" pitchFamily="34" charset="0"/>
                <a:ea typeface="Calibri" panose="020F0502020204030204" pitchFamily="34" charset="0"/>
                <a:cs typeface="Times New Roman" panose="02020603050405020304" pitchFamily="18" charset="0"/>
              </a:rPr>
              <a:t>Λίπη και έλαια από απόβλητα διεργασιών παρασκευής τροφίμων:</a:t>
            </a:r>
            <a:endParaRPr lang="en-CY"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1800">
                <a:effectLst/>
                <a:latin typeface="Arial" panose="020B0604020202020204" pitchFamily="34" charset="0"/>
                <a:ea typeface="Calibri" panose="020F0502020204030204" pitchFamily="34" charset="0"/>
              </a:rPr>
              <a:t>Η παραγωγή του βιοντήζελ μπορεί να γίνει χρησιμοποιώντας ως πρώτη ύλη και απόβλητα λιπών και ελαίων, όπως χρησιμοποιημένα λάδια τηγανίσματος, λαρδί και λίπος βοδινού. Τα χρησιμοποιημένα λάδια τηγανίσματος, ενώ είναι φθηνά, παρουσιάζουν πολλά μειονεκτήματα, κυρίως λόγω της περιεκτικότητας σε προϊόντα υψηλού πολυμερισμού, της μεγάλης περιεκτικότητας σε ελεύθερα οξέα, της επιδεκτικότητας στην οξείδωση και του υψηλού ιξώδους. Έτσι, για να γίνει χρήση αυτών των ελαίων για την παραγωγή βιοντήζελ, είναι αναγκαία η αναβάθμιση της ποιότητας του ελαίου πριν τη μετεστεροποίηση. Αυτό μπορεί να επιτευχθεί με επεξεργασία τους με προσροφητικά υλικά (όπως πυριτικό μαγνήσιο) για τη μείωση της περιεκτικότητας των ελεύθερων λιπαρών οξέων και των πολικών προσμίξεων. Και αυτό γιατί χαμηλής ποιότητας έλαια μπορεί να απενεργοποιήσουν τόσο τους αλκαλικούς όσο και τους ενζυμικούς καταλύτες.</a:t>
            </a:r>
            <a:endParaRPr lang="en-CY"/>
          </a:p>
        </p:txBody>
      </p:sp>
    </p:spTree>
    <p:extLst>
      <p:ext uri="{BB962C8B-B14F-4D97-AF65-F5344CB8AC3E}">
        <p14:creationId xmlns:p14="http://schemas.microsoft.com/office/powerpoint/2010/main" val="23262431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493B-CF18-4BFB-AFD6-48A1A41DAB6A}"/>
              </a:ext>
            </a:extLst>
          </p:cNvPr>
          <p:cNvSpPr>
            <a:spLocks noGrp="1"/>
          </p:cNvSpPr>
          <p:nvPr>
            <p:ph type="title"/>
          </p:nvPr>
        </p:nvSpPr>
        <p:spPr>
          <a:xfrm>
            <a:off x="1082675" y="671914"/>
            <a:ext cx="10026650" cy="655637"/>
          </a:xfrm>
        </p:spPr>
        <p:txBody>
          <a:bodyPr/>
          <a:lstStyle/>
          <a:p>
            <a:pPr algn="ctr"/>
            <a:r>
              <a:rPr lang="en-US"/>
              <a:t>Κομποστοποιηση</a:t>
            </a:r>
          </a:p>
        </p:txBody>
      </p:sp>
      <p:sp>
        <p:nvSpPr>
          <p:cNvPr id="3" name="Content Placeholder 2">
            <a:extLst>
              <a:ext uri="{FF2B5EF4-FFF2-40B4-BE49-F238E27FC236}">
                <a16:creationId xmlns:a16="http://schemas.microsoft.com/office/drawing/2014/main" id="{AFB05A34-54BD-4961-9447-7705C11A8E5A}"/>
              </a:ext>
            </a:extLst>
          </p:cNvPr>
          <p:cNvSpPr>
            <a:spLocks noGrp="1"/>
          </p:cNvSpPr>
          <p:nvPr>
            <p:ph idx="1"/>
          </p:nvPr>
        </p:nvSpPr>
        <p:spPr>
          <a:xfrm>
            <a:off x="1091045" y="1709882"/>
            <a:ext cx="9576378" cy="4555547"/>
          </a:xfrm>
        </p:spPr>
        <p:txBody>
          <a:bodyPr/>
          <a:lstStyle/>
          <a:p>
            <a:pPr marL="359410" indent="-359410"/>
            <a:r>
              <a:rPr lang="en-US">
                <a:solidFill>
                  <a:srgbClr val="FFFFFF"/>
                </a:solidFill>
                <a:latin typeface="Arial" panose="020B0604020202020204" pitchFamily="34" charset="0"/>
                <a:ea typeface="+mn-lt"/>
                <a:cs typeface="Arial" panose="020B0604020202020204" pitchFamily="34" charset="0"/>
              </a:rPr>
              <a:t>Η Κομποστοποίηση είναι μια μέθοδος ανακύκλωσης των οργανικών αποβλήτων που αποσκοπούν στην παραγωγή φυτικού λιπάσματος. Βασικός στόχος είναι η προστασία του περιβάλλοντος, μειώνοντας τα απορρίματα στις χωματερές, εφόσον μπορούν να χρησιμοποιηθούν για την κομποστοποίηση του σχολείου μας. Η μέθοδος αυτή είναι </a:t>
            </a:r>
            <a:r>
              <a:rPr lang="el-GR">
                <a:solidFill>
                  <a:srgbClr val="FFFFFF"/>
                </a:solidFill>
                <a:latin typeface="Arial" panose="020B0604020202020204" pitchFamily="34" charset="0"/>
                <a:ea typeface="+mn-lt"/>
                <a:cs typeface="Arial" panose="020B0604020202020204" pitchFamily="34" charset="0"/>
              </a:rPr>
              <a:t>πολύ</a:t>
            </a:r>
            <a:r>
              <a:rPr lang="en-US">
                <a:solidFill>
                  <a:srgbClr val="FFFFFF"/>
                </a:solidFill>
                <a:latin typeface="Arial" panose="020B0604020202020204" pitchFamily="34" charset="0"/>
                <a:ea typeface="+mn-lt"/>
                <a:cs typeface="Arial" panose="020B0604020202020204" pitchFamily="34" charset="0"/>
              </a:rPr>
              <a:t> χρήσιμη και πολύτιμη στην σύγχρονη εποχή. Μετά από έρευνα διαπιστώσαμε ότι αυτός ο τρόπος παραγωγής λιπάσματος είναι πολύ πιο φτηνός από τα υπόλοιπα.</a:t>
            </a:r>
            <a:endParaRPr lang="en-US">
              <a:solidFill>
                <a:srgbClr val="FFFFFF"/>
              </a:solidFill>
              <a:latin typeface="Arial" panose="020B0604020202020204" pitchFamily="34" charset="0"/>
              <a:cs typeface="Arial" panose="020B0604020202020204" pitchFamily="34" charset="0"/>
            </a:endParaRPr>
          </a:p>
        </p:txBody>
      </p:sp>
      <p:pic>
        <p:nvPicPr>
          <p:cNvPr id="4" name="Picture 4" descr="A vase of flowers on a table&#10;&#10;Description automatically generated">
            <a:extLst>
              <a:ext uri="{FF2B5EF4-FFF2-40B4-BE49-F238E27FC236}">
                <a16:creationId xmlns:a16="http://schemas.microsoft.com/office/drawing/2014/main" id="{43BC4731-A3E8-45DF-BBFB-24D1F50455C7}"/>
              </a:ext>
            </a:extLst>
          </p:cNvPr>
          <p:cNvPicPr>
            <a:picLocks noChangeAspect="1"/>
          </p:cNvPicPr>
          <p:nvPr/>
        </p:nvPicPr>
        <p:blipFill>
          <a:blip r:embed="rId2"/>
          <a:stretch>
            <a:fillRect/>
          </a:stretch>
        </p:blipFill>
        <p:spPr>
          <a:xfrm>
            <a:off x="1526309" y="4439227"/>
            <a:ext cx="4405745" cy="1835727"/>
          </a:xfrm>
          <a:prstGeom prst="rect">
            <a:avLst/>
          </a:prstGeom>
        </p:spPr>
      </p:pic>
    </p:spTree>
    <p:extLst>
      <p:ext uri="{BB962C8B-B14F-4D97-AF65-F5344CB8AC3E}">
        <p14:creationId xmlns:p14="http://schemas.microsoft.com/office/powerpoint/2010/main" val="5054177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3FD867-96C0-4063-9EA5-9B06CAC46B70}"/>
              </a:ext>
            </a:extLst>
          </p:cNvPr>
          <p:cNvSpPr>
            <a:spLocks noGrp="1"/>
          </p:cNvSpPr>
          <p:nvPr>
            <p:ph idx="1"/>
          </p:nvPr>
        </p:nvSpPr>
        <p:spPr>
          <a:xfrm>
            <a:off x="537559" y="1041348"/>
            <a:ext cx="5752399" cy="5295898"/>
          </a:xfrm>
        </p:spPr>
        <p:txBody>
          <a:bodyPr vert="horz" lIns="0" tIns="0" rIns="0" bIns="0" rtlCol="0" anchor="t" anchorCtr="0">
            <a:noAutofit/>
          </a:bodyPr>
          <a:lstStyle/>
          <a:p>
            <a:pPr marL="359410" indent="-359410">
              <a:lnSpc>
                <a:spcPct val="115000"/>
              </a:lnSpc>
            </a:pPr>
            <a:r>
              <a:rPr lang="el-GR">
                <a:solidFill>
                  <a:srgbClr val="FFFFFF"/>
                </a:solidFill>
                <a:latin typeface="Arial"/>
                <a:ea typeface="+mn-lt"/>
                <a:cs typeface="Arial"/>
              </a:rPr>
              <a:t>Η </a:t>
            </a:r>
            <a:r>
              <a:rPr lang="el-GR" err="1">
                <a:solidFill>
                  <a:srgbClr val="FFFFFF"/>
                </a:solidFill>
                <a:latin typeface="Arial"/>
                <a:ea typeface="+mn-lt"/>
                <a:cs typeface="Arial"/>
              </a:rPr>
              <a:t>Κομποστοποίηση</a:t>
            </a:r>
            <a:r>
              <a:rPr lang="el-GR">
                <a:solidFill>
                  <a:srgbClr val="FFFFFF"/>
                </a:solidFill>
                <a:latin typeface="Arial"/>
                <a:ea typeface="+mn-lt"/>
                <a:cs typeface="Arial"/>
              </a:rPr>
              <a:t> πρόκειται για αποσύνθεση </a:t>
            </a:r>
            <a:r>
              <a:rPr lang="el-GR" err="1">
                <a:solidFill>
                  <a:srgbClr val="FFFFFF"/>
                </a:solidFill>
                <a:latin typeface="Arial"/>
                <a:ea typeface="+mn-lt"/>
                <a:cs typeface="Arial"/>
              </a:rPr>
              <a:t>απορριμάτων</a:t>
            </a:r>
            <a:r>
              <a:rPr lang="el-GR">
                <a:solidFill>
                  <a:srgbClr val="FFFFFF"/>
                </a:solidFill>
                <a:latin typeface="Arial"/>
                <a:ea typeface="+mn-lt"/>
                <a:cs typeface="Arial"/>
              </a:rPr>
              <a:t> και μετατροπής τους σε είδος φυτικού λιπάσματος. Με λίγα λόγια επιταχύνει τις διεργασίες αποδόμησης που συμβαίνουν στην φύση. Μέσα σε αυτούς τους ειδικούς διαμορφωμένους κάδους που ονομάζονται </a:t>
            </a:r>
            <a:r>
              <a:rPr lang="el-GR" err="1">
                <a:solidFill>
                  <a:srgbClr val="FFFFFF"/>
                </a:solidFill>
                <a:latin typeface="Arial"/>
                <a:ea typeface="+mn-lt"/>
                <a:cs typeface="Arial"/>
              </a:rPr>
              <a:t>Biocomposter</a:t>
            </a:r>
            <a:r>
              <a:rPr lang="el-GR">
                <a:solidFill>
                  <a:srgbClr val="FFFFFF"/>
                </a:solidFill>
                <a:latin typeface="Arial"/>
                <a:ea typeface="+mn-lt"/>
                <a:cs typeface="Arial"/>
              </a:rPr>
              <a:t> στο οποίο τοποθετούνται διάφορα οργανικά απόβλητα, όπως φρούτα, λαχανικά, φλούδες, χαρτοπετσέτες, φύλλα </a:t>
            </a:r>
            <a:r>
              <a:rPr lang="el-GR" err="1">
                <a:solidFill>
                  <a:srgbClr val="FFFFFF"/>
                </a:solidFill>
                <a:latin typeface="Arial"/>
                <a:ea typeface="+mn-lt"/>
                <a:cs typeface="Arial"/>
              </a:rPr>
              <a:t>κτλπ</a:t>
            </a:r>
            <a:r>
              <a:rPr lang="el-GR">
                <a:solidFill>
                  <a:srgbClr val="FFFFFF"/>
                </a:solidFill>
                <a:latin typeface="Arial"/>
                <a:ea typeface="+mn-lt"/>
                <a:cs typeface="Arial"/>
              </a:rPr>
              <a:t>. Μέσα σε μικρό χρονικό διάστημα 6 μηνών, τα μικρόβια που υπάρχουν παράγουν διοξείδιο του άνθρακα, θερμότητα και νερό καθώς </a:t>
            </a:r>
            <a:r>
              <a:rPr lang="el-GR" err="1">
                <a:solidFill>
                  <a:srgbClr val="FFFFFF"/>
                </a:solidFill>
                <a:latin typeface="Arial"/>
                <a:ea typeface="+mn-lt"/>
                <a:cs typeface="Arial"/>
              </a:rPr>
              <a:t>εποικοδομούνε</a:t>
            </a:r>
            <a:r>
              <a:rPr lang="el-GR">
                <a:solidFill>
                  <a:srgbClr val="FFFFFF"/>
                </a:solidFill>
                <a:latin typeface="Arial"/>
                <a:ea typeface="+mn-lt"/>
                <a:cs typeface="Arial"/>
              </a:rPr>
              <a:t> τα </a:t>
            </a:r>
            <a:r>
              <a:rPr lang="el-GR" err="1">
                <a:solidFill>
                  <a:srgbClr val="FFFFFF"/>
                </a:solidFill>
                <a:latin typeface="Arial"/>
                <a:ea typeface="+mn-lt"/>
                <a:cs typeface="Arial"/>
              </a:rPr>
              <a:t>οργανικα</a:t>
            </a:r>
            <a:r>
              <a:rPr lang="el-GR">
                <a:solidFill>
                  <a:srgbClr val="FFFFFF"/>
                </a:solidFill>
                <a:latin typeface="Arial"/>
                <a:ea typeface="+mn-lt"/>
                <a:cs typeface="Arial"/>
              </a:rPr>
              <a:t> υλικά της σωρού. Το τελικό αποτέλεσμα είναι τέλειο λίπασμα για τον κήπο. </a:t>
            </a:r>
            <a:endParaRPr lang="el-GR">
              <a:solidFill>
                <a:srgbClr val="FFFFFF"/>
              </a:solidFill>
              <a:latin typeface="Arial"/>
              <a:cs typeface="Arial"/>
            </a:endParaRPr>
          </a:p>
        </p:txBody>
      </p:sp>
      <p:sp>
        <p:nvSpPr>
          <p:cNvPr id="8" name="Rectangle 12">
            <a:extLst>
              <a:ext uri="{FF2B5EF4-FFF2-40B4-BE49-F238E27FC236}">
                <a16:creationId xmlns:a16="http://schemas.microsoft.com/office/drawing/2014/main" id="{AA11AC2B-E0EE-4BB9-8BC1-EC5DA9DBE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 name="Picture 4" descr="A close up of a green field&#10;&#10;Description automatically generated">
            <a:extLst>
              <a:ext uri="{FF2B5EF4-FFF2-40B4-BE49-F238E27FC236}">
                <a16:creationId xmlns:a16="http://schemas.microsoft.com/office/drawing/2014/main" id="{56F01676-B966-4689-B88F-23868DEF2ED9}"/>
              </a:ext>
            </a:extLst>
          </p:cNvPr>
          <p:cNvPicPr>
            <a:picLocks noChangeAspect="1"/>
          </p:cNvPicPr>
          <p:nvPr/>
        </p:nvPicPr>
        <p:blipFill>
          <a:blip r:embed="rId2"/>
          <a:stretch>
            <a:fillRect/>
          </a:stretch>
        </p:blipFill>
        <p:spPr>
          <a:xfrm>
            <a:off x="7198864" y="1046384"/>
            <a:ext cx="4452148" cy="4765296"/>
          </a:xfrm>
          <a:prstGeom prst="rect">
            <a:avLst/>
          </a:prstGeom>
        </p:spPr>
      </p:pic>
    </p:spTree>
    <p:extLst>
      <p:ext uri="{BB962C8B-B14F-4D97-AF65-F5344CB8AC3E}">
        <p14:creationId xmlns:p14="http://schemas.microsoft.com/office/powerpoint/2010/main" val="205754548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7" name="Rectangle 7">
            <a:extLst>
              <a:ext uri="{FF2B5EF4-FFF2-40B4-BE49-F238E27FC236}">
                <a16:creationId xmlns:a16="http://schemas.microsoft.com/office/drawing/2014/main" id="{316A5661-2CFE-478C-BAC3-729F393F3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335AFE-EB09-48AB-890F-472B2EAEA256}"/>
              </a:ext>
            </a:extLst>
          </p:cNvPr>
          <p:cNvSpPr>
            <a:spLocks noGrp="1"/>
          </p:cNvSpPr>
          <p:nvPr>
            <p:ph type="title"/>
          </p:nvPr>
        </p:nvSpPr>
        <p:spPr>
          <a:xfrm>
            <a:off x="1080000" y="2252663"/>
            <a:ext cx="4457200" cy="2349500"/>
          </a:xfrm>
        </p:spPr>
        <p:txBody>
          <a:bodyPr anchor="ctr">
            <a:normAutofit/>
          </a:bodyPr>
          <a:lstStyle/>
          <a:p>
            <a:pPr algn="ctr"/>
            <a:r>
              <a:rPr lang="en-US" sz="2600">
                <a:ea typeface="+mn-lt"/>
                <a:cs typeface="+mn-lt"/>
              </a:rPr>
              <a:t>Υπ</a:t>
            </a:r>
            <a:r>
              <a:rPr lang="en-US" sz="2600" err="1">
                <a:ea typeface="+mn-lt"/>
                <a:cs typeface="+mn-lt"/>
              </a:rPr>
              <a:t>Aρχουν</a:t>
            </a:r>
            <a:r>
              <a:rPr lang="en-US" sz="2600">
                <a:ea typeface="+mn-lt"/>
                <a:cs typeface="+mn-lt"/>
              </a:rPr>
              <a:t> 4 </a:t>
            </a:r>
            <a:r>
              <a:rPr lang="en-US" sz="2600" err="1">
                <a:ea typeface="+mn-lt"/>
                <a:cs typeface="+mn-lt"/>
              </a:rPr>
              <a:t>εIδη</a:t>
            </a:r>
            <a:r>
              <a:rPr lang="en-US" sz="2600">
                <a:ea typeface="+mn-lt"/>
                <a:cs typeface="+mn-lt"/>
              </a:rPr>
              <a:t> </a:t>
            </a:r>
            <a:r>
              <a:rPr lang="en-US" sz="2600" err="1">
                <a:ea typeface="+mn-lt"/>
                <a:cs typeface="+mn-lt"/>
              </a:rPr>
              <a:t>κομ</a:t>
            </a:r>
            <a:r>
              <a:rPr lang="en-US" sz="2600">
                <a:ea typeface="+mn-lt"/>
                <a:cs typeface="+mn-lt"/>
              </a:rPr>
              <a:t>ποστοποIησης:</a:t>
            </a:r>
            <a:endParaRPr lang="en-US" sz="2600"/>
          </a:p>
        </p:txBody>
      </p:sp>
      <p:grpSp>
        <p:nvGrpSpPr>
          <p:cNvPr id="118" name="Group 9">
            <a:extLst>
              <a:ext uri="{FF2B5EF4-FFF2-40B4-BE49-F238E27FC236}">
                <a16:creationId xmlns:a16="http://schemas.microsoft.com/office/drawing/2014/main" id="{FB7BE8CD-E348-464A-82CC-7EF7AA8284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9771" y="649304"/>
            <a:ext cx="913428" cy="1315264"/>
            <a:chOff x="999771" y="649304"/>
            <a:chExt cx="913428" cy="1315264"/>
          </a:xfrm>
        </p:grpSpPr>
        <p:grpSp>
          <p:nvGrpSpPr>
            <p:cNvPr id="11" name="Group 10">
              <a:extLst>
                <a:ext uri="{FF2B5EF4-FFF2-40B4-BE49-F238E27FC236}">
                  <a16:creationId xmlns:a16="http://schemas.microsoft.com/office/drawing/2014/main" id="{B8CC82D2-4C4A-4C67-8483-5199F97B37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99771" y="932104"/>
              <a:ext cx="913428" cy="1032464"/>
              <a:chOff x="999771" y="932104"/>
              <a:chExt cx="913428" cy="1032464"/>
            </a:xfrm>
          </p:grpSpPr>
          <p:grpSp>
            <p:nvGrpSpPr>
              <p:cNvPr id="15" name="Group 14">
                <a:extLst>
                  <a:ext uri="{FF2B5EF4-FFF2-40B4-BE49-F238E27FC236}">
                    <a16:creationId xmlns:a16="http://schemas.microsoft.com/office/drawing/2014/main" id="{70D2391D-AA33-4F5E-BD96-B42D93DED2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V="1">
                <a:off x="1047457" y="1290386"/>
                <a:ext cx="865742" cy="628383"/>
                <a:chOff x="558167" y="958515"/>
                <a:chExt cx="865742" cy="628383"/>
              </a:xfrm>
              <a:solidFill>
                <a:schemeClr val="accent3"/>
              </a:solidFill>
            </p:grpSpPr>
            <p:sp>
              <p:nvSpPr>
                <p:cNvPr id="22" name="Freeform: Shape 21">
                  <a:extLst>
                    <a:ext uri="{FF2B5EF4-FFF2-40B4-BE49-F238E27FC236}">
                      <a16:creationId xmlns:a16="http://schemas.microsoft.com/office/drawing/2014/main" id="{BE166DCE-539D-4C74-9C9D-AC000BA2F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DCC6BEB5-DA1F-4F9E-BA5D-8F892A0FB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a:extLst>
                  <a:ext uri="{FF2B5EF4-FFF2-40B4-BE49-F238E27FC236}">
                    <a16:creationId xmlns:a16="http://schemas.microsoft.com/office/drawing/2014/main" id="{C0300EB9-093C-4C32-A212-821D7AC082B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flipV="1">
                <a:off x="999771" y="932104"/>
                <a:ext cx="864005" cy="1032464"/>
                <a:chOff x="2207971" y="2384401"/>
                <a:chExt cx="864005" cy="1032464"/>
              </a:xfrm>
            </p:grpSpPr>
            <p:sp>
              <p:nvSpPr>
                <p:cNvPr id="17" name="Freeform: Shape 16">
                  <a:extLst>
                    <a:ext uri="{FF2B5EF4-FFF2-40B4-BE49-F238E27FC236}">
                      <a16:creationId xmlns:a16="http://schemas.microsoft.com/office/drawing/2014/main" id="{AFC97B3C-CF0E-4C93-AA39-7A677A12C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0943F14E-6185-4A31-8318-2088A05F5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id="{F3B56658-371E-446B-B30D-D4EA2A88A97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20" name="Straight Connector 19">
                    <a:extLst>
                      <a:ext uri="{FF2B5EF4-FFF2-40B4-BE49-F238E27FC236}">
                        <a16:creationId xmlns:a16="http://schemas.microsoft.com/office/drawing/2014/main" id="{068979FB-2943-4091-A490-D9F8695DF0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20">
                    <a:extLst>
                      <a:ext uri="{FF2B5EF4-FFF2-40B4-BE49-F238E27FC236}">
                        <a16:creationId xmlns:a16="http://schemas.microsoft.com/office/drawing/2014/main" id="{B378C39C-3FC0-4521-8336-33A8639192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0" name="Group 11">
              <a:extLst>
                <a:ext uri="{FF2B5EF4-FFF2-40B4-BE49-F238E27FC236}">
                  <a16:creationId xmlns:a16="http://schemas.microsoft.com/office/drawing/2014/main" id="{72C6951D-2EAF-4333-B8A8-F473DC3BDF4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37136" y="649304"/>
              <a:ext cx="388541" cy="388541"/>
              <a:chOff x="5752675" y="5440856"/>
              <a:chExt cx="388541" cy="388541"/>
            </a:xfrm>
          </p:grpSpPr>
          <p:sp>
            <p:nvSpPr>
              <p:cNvPr id="13" name="Oval 12">
                <a:extLst>
                  <a:ext uri="{FF2B5EF4-FFF2-40B4-BE49-F238E27FC236}">
                    <a16:creationId xmlns:a16="http://schemas.microsoft.com/office/drawing/2014/main" id="{63E77698-5758-433A-9DF3-3BE43B6FB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Oval 13">
                <a:extLst>
                  <a:ext uri="{FF2B5EF4-FFF2-40B4-BE49-F238E27FC236}">
                    <a16:creationId xmlns:a16="http://schemas.microsoft.com/office/drawing/2014/main" id="{FF47FF7F-75A9-438D-8BA7-428BF76974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 name="Content Placeholder 2">
            <a:extLst>
              <a:ext uri="{FF2B5EF4-FFF2-40B4-BE49-F238E27FC236}">
                <a16:creationId xmlns:a16="http://schemas.microsoft.com/office/drawing/2014/main" id="{51FD1A73-38B5-4D9B-985A-8A350F6C1B56}"/>
              </a:ext>
            </a:extLst>
          </p:cNvPr>
          <p:cNvSpPr>
            <a:spLocks noGrp="1"/>
          </p:cNvSpPr>
          <p:nvPr>
            <p:ph idx="1"/>
          </p:nvPr>
        </p:nvSpPr>
        <p:spPr>
          <a:xfrm>
            <a:off x="5858165" y="883227"/>
            <a:ext cx="5253836" cy="5209020"/>
          </a:xfrm>
        </p:spPr>
        <p:txBody>
          <a:bodyPr anchor="ctr">
            <a:normAutofit/>
          </a:bodyPr>
          <a:lstStyle/>
          <a:p>
            <a:pPr marL="0" indent="0">
              <a:buNone/>
            </a:pPr>
            <a:endParaRPr lang="en-US">
              <a:latin typeface="Arial" panose="020B0604020202020204" pitchFamily="34" charset="0"/>
              <a:ea typeface="+mn-lt"/>
              <a:cs typeface="Arial" panose="020B0604020202020204" pitchFamily="34" charset="0"/>
            </a:endParaRPr>
          </a:p>
          <a:p>
            <a:pPr marL="457200" indent="-457200">
              <a:buClr>
                <a:srgbClr val="6FDFDF"/>
              </a:buClr>
              <a:buFont typeface="+mj-lt"/>
              <a:buAutoNum type="arabicPeriod"/>
            </a:pPr>
            <a:r>
              <a:rPr lang="en-US">
                <a:latin typeface="Arial" panose="020B0604020202020204" pitchFamily="34" charset="0"/>
                <a:ea typeface="+mn-lt"/>
                <a:cs typeface="Arial" panose="020B0604020202020204" pitchFamily="34" charset="0"/>
              </a:rPr>
              <a:t>Κομπ</a:t>
            </a:r>
            <a:r>
              <a:rPr lang="en-US" err="1">
                <a:latin typeface="Arial" panose="020B0604020202020204" pitchFamily="34" charset="0"/>
                <a:ea typeface="+mn-lt"/>
                <a:cs typeface="Arial" panose="020B0604020202020204" pitchFamily="34" charset="0"/>
              </a:rPr>
              <a:t>οστο</a:t>
            </a:r>
            <a:r>
              <a:rPr lang="en-US">
                <a:latin typeface="Arial" panose="020B0604020202020204" pitchFamily="34" charset="0"/>
                <a:ea typeface="+mn-lt"/>
                <a:cs typeface="Arial" panose="020B0604020202020204" pitchFamily="34" charset="0"/>
              </a:rPr>
              <a:t>ποίηση σε σωρούς </a:t>
            </a:r>
          </a:p>
          <a:p>
            <a:pPr marL="457200" indent="-457200">
              <a:buClr>
                <a:srgbClr val="6FDFDF"/>
              </a:buClr>
              <a:buFont typeface="+mj-lt"/>
              <a:buAutoNum type="arabicPeriod"/>
            </a:pPr>
            <a:r>
              <a:rPr lang="en-US">
                <a:latin typeface="Arial" panose="020B0604020202020204" pitchFamily="34" charset="0"/>
                <a:ea typeface="+mn-lt"/>
                <a:cs typeface="Arial" panose="020B0604020202020204" pitchFamily="34" charset="0"/>
              </a:rPr>
              <a:t>Υπ</a:t>
            </a:r>
            <a:r>
              <a:rPr lang="en-US" err="1">
                <a:latin typeface="Arial" panose="020B0604020202020204" pitchFamily="34" charset="0"/>
                <a:ea typeface="+mn-lt"/>
                <a:cs typeface="Arial" panose="020B0604020202020204" pitchFamily="34" charset="0"/>
              </a:rPr>
              <a:t>όγει</a:t>
            </a:r>
            <a:r>
              <a:rPr lang="en-US">
                <a:latin typeface="Arial" panose="020B0604020202020204" pitchFamily="34" charset="0"/>
                <a:ea typeface="+mn-lt"/>
                <a:cs typeface="Arial" panose="020B0604020202020204" pitchFamily="34" charset="0"/>
              </a:rPr>
              <a:t>α κομποστοποίηση όπου η φύση ανακυκλώνει από μόνη της τα οργανικά απόβλητα</a:t>
            </a:r>
          </a:p>
          <a:p>
            <a:pPr marL="457200" indent="-457200">
              <a:buClr>
                <a:srgbClr val="6FDFDF"/>
              </a:buClr>
              <a:buFont typeface="+mj-lt"/>
              <a:buAutoNum type="arabicPeriod"/>
            </a:pPr>
            <a:r>
              <a:rPr lang="en-US">
                <a:latin typeface="Arial" panose="020B0604020202020204" pitchFamily="34" charset="0"/>
                <a:ea typeface="+mn-lt"/>
                <a:cs typeface="Arial" panose="020B0604020202020204" pitchFamily="34" charset="0"/>
              </a:rPr>
              <a:t>Επ</a:t>
            </a:r>
            <a:r>
              <a:rPr lang="en-US" err="1">
                <a:latin typeface="Arial" panose="020B0604020202020204" pitchFamily="34" charset="0"/>
                <a:ea typeface="+mn-lt"/>
                <a:cs typeface="Arial" panose="020B0604020202020204" pitchFamily="34" charset="0"/>
              </a:rPr>
              <a:t>ιφ</a:t>
            </a:r>
            <a:r>
              <a:rPr lang="en-US">
                <a:latin typeface="Arial" panose="020B0604020202020204" pitchFamily="34" charset="0"/>
                <a:ea typeface="+mn-lt"/>
                <a:cs typeface="Arial" panose="020B0604020202020204" pitchFamily="34" charset="0"/>
              </a:rPr>
              <a:t>ανειακά, συγκεκριμένα τα απόβλητα όταν μείνουν καιρό στην επιφάνεια ανακυκλώνονται και γίνονται χώμα. </a:t>
            </a:r>
          </a:p>
          <a:p>
            <a:pPr marL="457200" indent="-457200">
              <a:buClr>
                <a:srgbClr val="6FDFDF"/>
              </a:buClr>
              <a:buFont typeface="+mj-lt"/>
              <a:buAutoNum type="arabicPeriod"/>
            </a:pPr>
            <a:r>
              <a:rPr lang="en-US">
                <a:latin typeface="Arial" panose="020B0604020202020204" pitchFamily="34" charset="0"/>
                <a:ea typeface="+mn-lt"/>
                <a:cs typeface="Arial" panose="020B0604020202020204" pitchFamily="34" charset="0"/>
              </a:rPr>
              <a:t>Σε </a:t>
            </a:r>
            <a:r>
              <a:rPr lang="en-US" err="1">
                <a:latin typeface="Arial" panose="020B0604020202020204" pitchFamily="34" charset="0"/>
                <a:ea typeface="+mn-lt"/>
                <a:cs typeface="Arial" panose="020B0604020202020204" pitchFamily="34" charset="0"/>
              </a:rPr>
              <a:t>κομ</a:t>
            </a:r>
            <a:r>
              <a:rPr lang="en-US">
                <a:latin typeface="Arial" panose="020B0604020202020204" pitchFamily="34" charset="0"/>
                <a:ea typeface="+mn-lt"/>
                <a:cs typeface="Arial" panose="020B0604020202020204" pitchFamily="34" charset="0"/>
              </a:rPr>
              <a:t>ποστοποιητές</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951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0" name="Rectangle 122">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E4AC9-3823-44F9-8FC9-72D1F490D3B8}"/>
              </a:ext>
            </a:extLst>
          </p:cNvPr>
          <p:cNvSpPr>
            <a:spLocks noGrp="1"/>
          </p:cNvSpPr>
          <p:nvPr>
            <p:ph type="title"/>
          </p:nvPr>
        </p:nvSpPr>
        <p:spPr>
          <a:xfrm>
            <a:off x="1080000" y="230067"/>
            <a:ext cx="5137120" cy="1486587"/>
          </a:xfrm>
        </p:spPr>
        <p:txBody>
          <a:bodyPr anchor="b">
            <a:normAutofit/>
          </a:bodyPr>
          <a:lstStyle/>
          <a:p>
            <a:pPr algn="ctr"/>
            <a:r>
              <a:rPr lang="en-GB" sz="2000" err="1">
                <a:ea typeface="+mj-lt"/>
                <a:cs typeface="+mj-lt"/>
              </a:rPr>
              <a:t>Οικι</a:t>
            </a:r>
            <a:r>
              <a:rPr lang="en-GB" sz="2000">
                <a:ea typeface="+mj-lt"/>
                <a:cs typeface="+mj-lt"/>
              </a:rPr>
              <a:t>α</a:t>
            </a:r>
            <a:r>
              <a:rPr lang="en-GB" sz="2000" err="1">
                <a:ea typeface="+mj-lt"/>
                <a:cs typeface="+mj-lt"/>
              </a:rPr>
              <a:t>κH</a:t>
            </a:r>
            <a:r>
              <a:rPr lang="en-GB" sz="2000">
                <a:ea typeface="+mj-lt"/>
                <a:cs typeface="+mj-lt"/>
              </a:rPr>
              <a:t> </a:t>
            </a:r>
            <a:r>
              <a:rPr lang="en-GB" sz="2000" err="1">
                <a:ea typeface="+mj-lt"/>
                <a:cs typeface="+mj-lt"/>
              </a:rPr>
              <a:t>Κομ</a:t>
            </a:r>
            <a:r>
              <a:rPr lang="en-GB" sz="2000">
                <a:ea typeface="+mj-lt"/>
                <a:cs typeface="+mj-lt"/>
              </a:rPr>
              <a:t>π</a:t>
            </a:r>
            <a:r>
              <a:rPr lang="en-GB" sz="2000" err="1">
                <a:ea typeface="+mj-lt"/>
                <a:cs typeface="+mj-lt"/>
              </a:rPr>
              <a:t>οστο</a:t>
            </a:r>
            <a:r>
              <a:rPr lang="en-GB" sz="2000">
                <a:ea typeface="+mj-lt"/>
                <a:cs typeface="+mj-lt"/>
              </a:rPr>
              <a:t>π</a:t>
            </a:r>
            <a:r>
              <a:rPr lang="en-GB" sz="2000" err="1">
                <a:ea typeface="+mj-lt"/>
                <a:cs typeface="+mj-lt"/>
              </a:rPr>
              <a:t>οIηση</a:t>
            </a:r>
            <a:r>
              <a:rPr lang="en-GB" sz="2000">
                <a:ea typeface="+mj-lt"/>
                <a:cs typeface="+mj-lt"/>
              </a:rPr>
              <a:t>:</a:t>
            </a:r>
            <a:r>
              <a:rPr lang="en-GB" sz="1500">
                <a:ea typeface="+mj-lt"/>
                <a:cs typeface="+mj-lt"/>
              </a:rPr>
              <a:t> </a:t>
            </a:r>
            <a:endParaRPr lang="en-US" sz="1500"/>
          </a:p>
        </p:txBody>
      </p:sp>
      <p:cxnSp>
        <p:nvCxnSpPr>
          <p:cNvPr id="125" name="Straight Connector 124">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3391"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1A4E31-4CC9-4624-8DCC-9C1E07BC6ED7}"/>
              </a:ext>
            </a:extLst>
          </p:cNvPr>
          <p:cNvSpPr>
            <a:spLocks noGrp="1"/>
          </p:cNvSpPr>
          <p:nvPr>
            <p:ph idx="1"/>
          </p:nvPr>
        </p:nvSpPr>
        <p:spPr>
          <a:xfrm>
            <a:off x="1080000" y="2307043"/>
            <a:ext cx="5235789" cy="3461932"/>
          </a:xfrm>
        </p:spPr>
        <p:txBody>
          <a:bodyPr>
            <a:normAutofit/>
          </a:bodyPr>
          <a:lstStyle/>
          <a:p>
            <a:pPr marL="0" indent="0">
              <a:buNone/>
            </a:pPr>
            <a:r>
              <a:rPr lang="en-GB">
                <a:solidFill>
                  <a:srgbClr val="FFFFFF"/>
                </a:solidFill>
                <a:latin typeface="Arial"/>
                <a:ea typeface="+mn-lt"/>
                <a:cs typeface="Arial"/>
              </a:rPr>
              <a:t> </a:t>
            </a:r>
            <a:r>
              <a:rPr lang="en-GB" sz="2400" err="1">
                <a:solidFill>
                  <a:srgbClr val="FFFFFF"/>
                </a:solidFill>
                <a:latin typeface="Arial"/>
                <a:ea typeface="+mn-lt"/>
                <a:cs typeface="Arial"/>
              </a:rPr>
              <a:t>Με</a:t>
            </a:r>
            <a:r>
              <a:rPr lang="en-GB" sz="2400">
                <a:solidFill>
                  <a:srgbClr val="FFFFFF"/>
                </a:solidFill>
                <a:latin typeface="Arial"/>
                <a:ea typeface="+mn-lt"/>
                <a:cs typeface="Arial"/>
              </a:rPr>
              <a:t> </a:t>
            </a:r>
            <a:r>
              <a:rPr lang="en-GB" sz="2400" err="1">
                <a:solidFill>
                  <a:srgbClr val="FFFFFF"/>
                </a:solidFill>
                <a:latin typeface="Arial"/>
                <a:ea typeface="+mn-lt"/>
                <a:cs typeface="Arial"/>
              </a:rPr>
              <a:t>τον</a:t>
            </a:r>
            <a:r>
              <a:rPr lang="en-GB" sz="2400">
                <a:solidFill>
                  <a:srgbClr val="FFFFFF"/>
                </a:solidFill>
                <a:latin typeface="Arial"/>
                <a:ea typeface="+mn-lt"/>
                <a:cs typeface="Arial"/>
              </a:rPr>
              <a:t> </a:t>
            </a:r>
            <a:r>
              <a:rPr lang="en-GB" sz="2400" err="1">
                <a:solidFill>
                  <a:srgbClr val="FFFFFF"/>
                </a:solidFill>
                <a:latin typeface="Arial"/>
                <a:ea typeface="+mn-lt"/>
                <a:cs typeface="Arial"/>
              </a:rPr>
              <a:t>όρο</a:t>
            </a:r>
            <a:r>
              <a:rPr lang="en-GB" sz="2400">
                <a:solidFill>
                  <a:srgbClr val="FFFFFF"/>
                </a:solidFill>
                <a:latin typeface="Arial"/>
                <a:ea typeface="+mn-lt"/>
                <a:cs typeface="Arial"/>
              </a:rPr>
              <a:t> α</a:t>
            </a:r>
            <a:r>
              <a:rPr lang="en-GB" sz="2400" err="1">
                <a:solidFill>
                  <a:srgbClr val="FFFFFF"/>
                </a:solidFill>
                <a:latin typeface="Arial"/>
                <a:ea typeface="+mn-lt"/>
                <a:cs typeface="Arial"/>
              </a:rPr>
              <a:t>υτό</a:t>
            </a:r>
            <a:r>
              <a:rPr lang="en-GB" sz="2400">
                <a:solidFill>
                  <a:srgbClr val="FFFFFF"/>
                </a:solidFill>
                <a:latin typeface="Arial"/>
                <a:ea typeface="+mn-lt"/>
                <a:cs typeface="Arial"/>
              </a:rPr>
              <a:t> </a:t>
            </a:r>
            <a:r>
              <a:rPr lang="en-GB" sz="2400" err="1">
                <a:solidFill>
                  <a:srgbClr val="FFFFFF"/>
                </a:solidFill>
                <a:latin typeface="Arial"/>
                <a:ea typeface="+mn-lt"/>
                <a:cs typeface="Arial"/>
              </a:rPr>
              <a:t>ονομάζουμε</a:t>
            </a:r>
            <a:r>
              <a:rPr lang="en-GB" sz="2400">
                <a:solidFill>
                  <a:srgbClr val="FFFFFF"/>
                </a:solidFill>
                <a:latin typeface="Arial"/>
                <a:ea typeface="+mn-lt"/>
                <a:cs typeface="Arial"/>
              </a:rPr>
              <a:t> την </a:t>
            </a:r>
            <a:r>
              <a:rPr lang="en-GB" sz="2400" err="1">
                <a:solidFill>
                  <a:srgbClr val="FFFFFF"/>
                </a:solidFill>
                <a:latin typeface="Arial"/>
                <a:ea typeface="+mn-lt"/>
                <a:cs typeface="Arial"/>
              </a:rPr>
              <a:t>δι</a:t>
            </a:r>
            <a:r>
              <a:rPr lang="en-GB" sz="2400">
                <a:solidFill>
                  <a:srgbClr val="FFFFFF"/>
                </a:solidFill>
                <a:latin typeface="Arial"/>
                <a:ea typeface="+mn-lt"/>
                <a:cs typeface="Arial"/>
              </a:rPr>
              <a:t>αδικασία δημιουργίας κομπόστ που μπορεί να πραγματοποιηθεί σε ένα νοικοκυριό από τα μέλη της ίδιας της οικογένειας χωρίς να συμβάλει εξωτερικός παράγοντας( π.χ. ο </a:t>
            </a:r>
            <a:r>
              <a:rPr lang="en-GB" sz="2400" err="1">
                <a:solidFill>
                  <a:srgbClr val="FFFFFF"/>
                </a:solidFill>
                <a:latin typeface="Arial"/>
                <a:ea typeface="+mn-lt"/>
                <a:cs typeface="Arial"/>
              </a:rPr>
              <a:t>Δήμος</a:t>
            </a:r>
            <a:r>
              <a:rPr lang="en-GB" sz="2400">
                <a:solidFill>
                  <a:srgbClr val="FFFFFF"/>
                </a:solidFill>
                <a:latin typeface="Arial"/>
                <a:ea typeface="+mn-lt"/>
                <a:cs typeface="Arial"/>
              </a:rPr>
              <a:t>). </a:t>
            </a:r>
            <a:endParaRPr lang="en-GB" sz="2400">
              <a:solidFill>
                <a:srgbClr val="FFFFFF"/>
              </a:solidFill>
              <a:latin typeface="Arial"/>
              <a:cs typeface="Arial"/>
            </a:endParaRPr>
          </a:p>
        </p:txBody>
      </p:sp>
      <p:pic>
        <p:nvPicPr>
          <p:cNvPr id="119" name="Picture 120" descr="A person that is standing in the grass&#10;&#10;Description automatically generated">
            <a:extLst>
              <a:ext uri="{FF2B5EF4-FFF2-40B4-BE49-F238E27FC236}">
                <a16:creationId xmlns:a16="http://schemas.microsoft.com/office/drawing/2014/main" id="{65DC6974-4A37-445F-B366-D4EE71339D69}"/>
              </a:ext>
            </a:extLst>
          </p:cNvPr>
          <p:cNvPicPr>
            <a:picLocks noChangeAspect="1"/>
          </p:cNvPicPr>
          <p:nvPr/>
        </p:nvPicPr>
        <p:blipFill>
          <a:blip r:embed="rId2"/>
          <a:stretch>
            <a:fillRect/>
          </a:stretch>
        </p:blipFill>
        <p:spPr>
          <a:xfrm>
            <a:off x="6816672" y="1521778"/>
            <a:ext cx="4770894" cy="3930681"/>
          </a:xfrm>
          <a:prstGeom prst="rect">
            <a:avLst/>
          </a:prstGeom>
        </p:spPr>
      </p:pic>
    </p:spTree>
    <p:extLst>
      <p:ext uri="{BB962C8B-B14F-4D97-AF65-F5344CB8AC3E}">
        <p14:creationId xmlns:p14="http://schemas.microsoft.com/office/powerpoint/2010/main" val="712983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wheel(1)">
                                      <p:cBhvr>
                                        <p:cTn id="15"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107CE-E095-4901-BAA9-C7B27B381A8C}"/>
              </a:ext>
            </a:extLst>
          </p:cNvPr>
          <p:cNvSpPr>
            <a:spLocks noGrp="1"/>
          </p:cNvSpPr>
          <p:nvPr>
            <p:ph type="title"/>
          </p:nvPr>
        </p:nvSpPr>
        <p:spPr>
          <a:xfrm>
            <a:off x="445253" y="232705"/>
            <a:ext cx="11189022" cy="1912032"/>
          </a:xfrm>
        </p:spPr>
        <p:txBody>
          <a:bodyPr wrap="square" anchor="ctr">
            <a:normAutofit/>
          </a:bodyPr>
          <a:lstStyle/>
          <a:p>
            <a:pPr algn="ctr">
              <a:lnSpc>
                <a:spcPct val="90000"/>
              </a:lnSpc>
            </a:pPr>
            <a:r>
              <a:rPr lang="en-GB" sz="2400">
                <a:latin typeface="Arial"/>
                <a:ea typeface="+mj-lt"/>
                <a:cs typeface="Arial"/>
              </a:rPr>
              <a:t>Οι λ</a:t>
            </a:r>
            <a:r>
              <a:rPr lang="el-GR" sz="2400">
                <a:latin typeface="Arial"/>
                <a:ea typeface="+mj-lt"/>
                <a:cs typeface="Arial"/>
              </a:rPr>
              <a:t>Ο</a:t>
            </a:r>
            <a:r>
              <a:rPr lang="en-GB" sz="2400" err="1">
                <a:latin typeface="Arial"/>
                <a:ea typeface="+mj-lt"/>
                <a:cs typeface="Arial"/>
              </a:rPr>
              <a:t>γοι</a:t>
            </a:r>
            <a:r>
              <a:rPr lang="en-GB" sz="2400">
                <a:latin typeface="Arial"/>
                <a:ea typeface="+mj-lt"/>
                <a:cs typeface="Arial"/>
              </a:rPr>
              <a:t> που επιβ</a:t>
            </a:r>
            <a:r>
              <a:rPr lang="el-GR" sz="2400">
                <a:latin typeface="Arial"/>
                <a:ea typeface="+mj-lt"/>
                <a:cs typeface="Arial"/>
              </a:rPr>
              <a:t>Α</a:t>
            </a:r>
            <a:r>
              <a:rPr lang="en-GB" sz="2400" err="1">
                <a:latin typeface="Arial"/>
                <a:ea typeface="+mj-lt"/>
                <a:cs typeface="Arial"/>
              </a:rPr>
              <a:t>λλουν</a:t>
            </a:r>
            <a:r>
              <a:rPr lang="en-GB" sz="2400">
                <a:latin typeface="Arial"/>
                <a:ea typeface="+mj-lt"/>
                <a:cs typeface="Arial"/>
              </a:rPr>
              <a:t> την </a:t>
            </a:r>
            <a:r>
              <a:rPr lang="en-GB" sz="2400" err="1">
                <a:latin typeface="Arial"/>
                <a:ea typeface="+mj-lt"/>
                <a:cs typeface="Arial"/>
              </a:rPr>
              <a:t>κομ</a:t>
            </a:r>
            <a:r>
              <a:rPr lang="en-GB" sz="2400">
                <a:latin typeface="Arial"/>
                <a:ea typeface="+mj-lt"/>
                <a:cs typeface="Arial"/>
              </a:rPr>
              <a:t>ποστοπο</a:t>
            </a:r>
            <a:r>
              <a:rPr lang="el-GR" sz="2400">
                <a:latin typeface="Arial"/>
                <a:ea typeface="+mj-lt"/>
                <a:cs typeface="Arial"/>
              </a:rPr>
              <a:t>Ι</a:t>
            </a:r>
            <a:r>
              <a:rPr lang="en-GB" sz="2400" err="1">
                <a:latin typeface="Arial"/>
                <a:ea typeface="+mj-lt"/>
                <a:cs typeface="Arial"/>
              </a:rPr>
              <a:t>ηση</a:t>
            </a:r>
            <a:r>
              <a:rPr lang="en-GB" sz="2400">
                <a:latin typeface="Arial"/>
                <a:ea typeface="+mj-lt"/>
                <a:cs typeface="Arial"/>
              </a:rPr>
              <a:t> ως βα</a:t>
            </a:r>
            <a:r>
              <a:rPr lang="en-GB" sz="2400" err="1">
                <a:latin typeface="Arial"/>
                <a:ea typeface="+mj-lt"/>
                <a:cs typeface="Arial"/>
              </a:rPr>
              <a:t>σικη</a:t>
            </a:r>
            <a:r>
              <a:rPr lang="en-GB" sz="2400">
                <a:latin typeface="Arial"/>
                <a:ea typeface="+mj-lt"/>
                <a:cs typeface="Arial"/>
              </a:rPr>
              <a:t> μ</a:t>
            </a:r>
            <a:r>
              <a:rPr lang="el-GR" sz="2400">
                <a:latin typeface="Arial"/>
                <a:ea typeface="+mj-lt"/>
                <a:cs typeface="Arial"/>
              </a:rPr>
              <a:t>Ε</a:t>
            </a:r>
            <a:r>
              <a:rPr lang="en-GB" sz="2400" err="1">
                <a:latin typeface="Arial"/>
                <a:ea typeface="+mj-lt"/>
                <a:cs typeface="Arial"/>
              </a:rPr>
              <a:t>θοδο</a:t>
            </a:r>
            <a:r>
              <a:rPr lang="en-GB" sz="2400">
                <a:latin typeface="Arial"/>
                <a:ea typeface="+mj-lt"/>
                <a:cs typeface="Arial"/>
              </a:rPr>
              <a:t> </a:t>
            </a:r>
            <a:r>
              <a:rPr lang="en-GB" sz="2400" err="1">
                <a:latin typeface="Arial"/>
                <a:ea typeface="+mj-lt"/>
                <a:cs typeface="Arial"/>
              </a:rPr>
              <a:t>γι</a:t>
            </a:r>
            <a:r>
              <a:rPr lang="en-GB" sz="2400">
                <a:latin typeface="Arial"/>
                <a:ea typeface="+mj-lt"/>
                <a:cs typeface="Arial"/>
              </a:rPr>
              <a:t>α την διαχε</a:t>
            </a:r>
            <a:r>
              <a:rPr lang="el-GR" sz="2400">
                <a:latin typeface="Arial"/>
                <a:ea typeface="+mj-lt"/>
                <a:cs typeface="Arial"/>
              </a:rPr>
              <a:t>Ι</a:t>
            </a:r>
            <a:r>
              <a:rPr lang="en-GB" sz="2400" err="1">
                <a:latin typeface="Arial"/>
                <a:ea typeface="+mj-lt"/>
                <a:cs typeface="Arial"/>
              </a:rPr>
              <a:t>ριση</a:t>
            </a:r>
            <a:r>
              <a:rPr lang="en-GB" sz="2400">
                <a:latin typeface="Arial"/>
                <a:ea typeface="+mj-lt"/>
                <a:cs typeface="Arial"/>
              </a:rPr>
              <a:t> των </a:t>
            </a:r>
            <a:r>
              <a:rPr lang="en-GB" sz="2400" err="1">
                <a:latin typeface="Arial"/>
                <a:ea typeface="+mj-lt"/>
                <a:cs typeface="Arial"/>
              </a:rPr>
              <a:t>οργ</a:t>
            </a:r>
            <a:r>
              <a:rPr lang="en-GB" sz="2400">
                <a:latin typeface="Arial"/>
                <a:ea typeface="+mj-lt"/>
                <a:cs typeface="Arial"/>
              </a:rPr>
              <a:t>ανικ</a:t>
            </a:r>
            <a:r>
              <a:rPr lang="el-GR" sz="2400">
                <a:latin typeface="Arial"/>
                <a:ea typeface="+mj-lt"/>
                <a:cs typeface="Arial"/>
              </a:rPr>
              <a:t>Ω</a:t>
            </a:r>
            <a:r>
              <a:rPr lang="en-GB" sz="2400">
                <a:latin typeface="Arial"/>
                <a:ea typeface="+mj-lt"/>
                <a:cs typeface="Arial"/>
              </a:rPr>
              <a:t>ν αποβλ</a:t>
            </a:r>
            <a:r>
              <a:rPr lang="el-GR" sz="2400">
                <a:latin typeface="Arial"/>
                <a:ea typeface="+mj-lt"/>
                <a:cs typeface="Arial"/>
              </a:rPr>
              <a:t>Η</a:t>
            </a:r>
            <a:r>
              <a:rPr lang="en-GB" sz="2400">
                <a:latin typeface="Arial"/>
                <a:ea typeface="+mj-lt"/>
                <a:cs typeface="Arial"/>
              </a:rPr>
              <a:t>των </a:t>
            </a:r>
            <a:r>
              <a:rPr lang="en-GB" sz="2400" err="1">
                <a:latin typeface="Arial"/>
                <a:ea typeface="+mj-lt"/>
                <a:cs typeface="Arial"/>
              </a:rPr>
              <a:t>εχουν</a:t>
            </a:r>
            <a:r>
              <a:rPr lang="en-GB" sz="2400">
                <a:latin typeface="Arial"/>
                <a:ea typeface="+mj-lt"/>
                <a:cs typeface="Arial"/>
              </a:rPr>
              <a:t> να κα</a:t>
            </a:r>
            <a:r>
              <a:rPr lang="en-GB" sz="2400" err="1">
                <a:latin typeface="Arial"/>
                <a:ea typeface="+mj-lt"/>
                <a:cs typeface="Arial"/>
              </a:rPr>
              <a:t>νουν</a:t>
            </a:r>
            <a:r>
              <a:rPr lang="en-GB" sz="2400">
                <a:latin typeface="Arial"/>
                <a:ea typeface="+mj-lt"/>
                <a:cs typeface="Arial"/>
              </a:rPr>
              <a:t> </a:t>
            </a:r>
            <a:r>
              <a:rPr lang="en-GB" sz="2400" err="1">
                <a:latin typeface="Arial"/>
                <a:ea typeface="+mj-lt"/>
                <a:cs typeface="Arial"/>
              </a:rPr>
              <a:t>με</a:t>
            </a:r>
            <a:r>
              <a:rPr lang="en-GB" sz="2400">
                <a:latin typeface="Arial"/>
                <a:ea typeface="+mj-lt"/>
                <a:cs typeface="Arial"/>
              </a:rPr>
              <a:t> το </a:t>
            </a:r>
            <a:r>
              <a:rPr lang="en-GB" sz="2400" err="1">
                <a:latin typeface="Arial"/>
                <a:ea typeface="+mj-lt"/>
                <a:cs typeface="Arial"/>
              </a:rPr>
              <a:t>τρί</a:t>
            </a:r>
            <a:r>
              <a:rPr lang="en-GB" sz="2400">
                <a:latin typeface="Arial"/>
                <a:ea typeface="+mj-lt"/>
                <a:cs typeface="Arial"/>
              </a:rPr>
              <a:t>πτυχο ΠΕΡΙΒΑΛΛΟΝ-ΚΟΙΝΩΝΙΑ-ΟΙΚΟΝΟΜΙΑ:</a:t>
            </a:r>
            <a:r>
              <a:rPr lang="en-GB" sz="2000">
                <a:latin typeface="Arial"/>
                <a:ea typeface="+mj-lt"/>
                <a:cs typeface="Arial"/>
              </a:rPr>
              <a:t> </a:t>
            </a:r>
            <a:endParaRPr lang="en-US" sz="2000">
              <a:latin typeface="Arial"/>
              <a:cs typeface="Arial"/>
            </a:endParaRPr>
          </a:p>
        </p:txBody>
      </p:sp>
      <p:sp useBgFill="1">
        <p:nvSpPr>
          <p:cNvPr id="11" name="Rectangle 10">
            <a:extLst>
              <a:ext uri="{FF2B5EF4-FFF2-40B4-BE49-F238E27FC236}">
                <a16:creationId xmlns:a16="http://schemas.microsoft.com/office/drawing/2014/main" id="{F883A8D1-ED1B-47A1-AA44-289C080ED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2664"/>
            <a:ext cx="12192000" cy="4605336"/>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graphicFrame>
        <p:nvGraphicFramePr>
          <p:cNvPr id="5" name="Content Placeholder 2">
            <a:extLst>
              <a:ext uri="{FF2B5EF4-FFF2-40B4-BE49-F238E27FC236}">
                <a16:creationId xmlns:a16="http://schemas.microsoft.com/office/drawing/2014/main" id="{B12CCD97-33E5-4255-9FD6-4D30CA07D186}"/>
              </a:ext>
            </a:extLst>
          </p:cNvPr>
          <p:cNvGraphicFramePr>
            <a:graphicFrameLocks noGrp="1"/>
          </p:cNvGraphicFramePr>
          <p:nvPr>
            <p:ph idx="1"/>
            <p:extLst>
              <p:ext uri="{D42A27DB-BD31-4B8C-83A1-F6EECF244321}">
                <p14:modId xmlns:p14="http://schemas.microsoft.com/office/powerpoint/2010/main" val="2589977334"/>
              </p:ext>
            </p:extLst>
          </p:nvPr>
        </p:nvGraphicFramePr>
        <p:xfrm>
          <a:off x="541338" y="2843212"/>
          <a:ext cx="11109674" cy="3472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961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FA118-9416-4FD5-A91D-BDC01BCC975D}"/>
              </a:ext>
            </a:extLst>
          </p:cNvPr>
          <p:cNvSpPr>
            <a:spLocks noGrp="1"/>
          </p:cNvSpPr>
          <p:nvPr>
            <p:ph type="title"/>
          </p:nvPr>
        </p:nvSpPr>
        <p:spPr>
          <a:xfrm>
            <a:off x="1080000" y="862151"/>
            <a:ext cx="6120000" cy="1009486"/>
          </a:xfrm>
        </p:spPr>
        <p:txBody>
          <a:bodyPr anchor="b">
            <a:normAutofit/>
          </a:bodyPr>
          <a:lstStyle/>
          <a:p>
            <a:pPr algn="ctr"/>
            <a:r>
              <a:rPr lang="el-GR" err="1">
                <a:latin typeface="Arial" panose="020B0604020202020204" pitchFamily="34" charset="0"/>
                <a:ea typeface="+mj-lt"/>
                <a:cs typeface="Arial" panose="020B0604020202020204" pitchFamily="34" charset="0"/>
              </a:rPr>
              <a:t>Οφελοι</a:t>
            </a:r>
            <a:r>
              <a:rPr lang="el-GR">
                <a:latin typeface="Arial" panose="020B0604020202020204" pitchFamily="34" charset="0"/>
                <a:ea typeface="+mj-lt"/>
                <a:cs typeface="Arial" panose="020B0604020202020204" pitchFamily="34" charset="0"/>
              </a:rPr>
              <a:t> της </a:t>
            </a:r>
            <a:r>
              <a:rPr lang="el-GR" err="1">
                <a:latin typeface="Arial" panose="020B0604020202020204" pitchFamily="34" charset="0"/>
                <a:ea typeface="+mj-lt"/>
                <a:cs typeface="Arial" panose="020B0604020202020204" pitchFamily="34" charset="0"/>
              </a:rPr>
              <a:t>Κομποστοποιησης</a:t>
            </a:r>
            <a:r>
              <a:rPr lang="el-GR">
                <a:latin typeface="Arial" panose="020B0604020202020204" pitchFamily="34" charset="0"/>
                <a:ea typeface="+mj-lt"/>
                <a:cs typeface="Arial" panose="020B0604020202020204" pitchFamily="34" charset="0"/>
              </a:rPr>
              <a:t>: </a:t>
            </a:r>
            <a:endParaRPr lang="el-GR">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0000"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D63C39-E61B-4358-BD07-23B2C4F5A351}"/>
              </a:ext>
            </a:extLst>
          </p:cNvPr>
          <p:cNvSpPr>
            <a:spLocks noGrp="1"/>
          </p:cNvSpPr>
          <p:nvPr>
            <p:ph idx="1"/>
          </p:nvPr>
        </p:nvSpPr>
        <p:spPr>
          <a:xfrm>
            <a:off x="1080000" y="2759076"/>
            <a:ext cx="6121400" cy="3009899"/>
          </a:xfrm>
        </p:spPr>
        <p:txBody>
          <a:bodyPr>
            <a:normAutofit/>
          </a:bodyPr>
          <a:lstStyle/>
          <a:p>
            <a:pPr marL="0" indent="0">
              <a:lnSpc>
                <a:spcPct val="115000"/>
              </a:lnSpc>
              <a:buNone/>
            </a:pPr>
            <a:r>
              <a:rPr lang="el-GR" sz="1600">
                <a:latin typeface="Arial" panose="020B0604020202020204" pitchFamily="34" charset="0"/>
                <a:ea typeface="+mn-lt"/>
                <a:cs typeface="Arial" panose="020B0604020202020204" pitchFamily="34" charset="0"/>
              </a:rPr>
              <a:t>• Είναι η πλέον φιλική προς στο περιβάλλον. </a:t>
            </a:r>
          </a:p>
          <a:p>
            <a:pPr marL="0" indent="0">
              <a:lnSpc>
                <a:spcPct val="115000"/>
              </a:lnSpc>
              <a:buClr>
                <a:srgbClr val="6FDFDF"/>
              </a:buClr>
              <a:buNone/>
            </a:pPr>
            <a:r>
              <a:rPr lang="el-GR" sz="1600">
                <a:latin typeface="Arial" panose="020B0604020202020204" pitchFamily="34" charset="0"/>
                <a:ea typeface="+mn-lt"/>
                <a:cs typeface="Arial" panose="020B0604020202020204" pitchFamily="34" charset="0"/>
              </a:rPr>
              <a:t>• Έχει την ευρύτερη δυνατή κοινωνική αποδοχή και συναίνεση.</a:t>
            </a:r>
          </a:p>
          <a:p>
            <a:pPr marL="0" indent="0">
              <a:lnSpc>
                <a:spcPct val="115000"/>
              </a:lnSpc>
              <a:buClr>
                <a:srgbClr val="6FDFDF"/>
              </a:buClr>
              <a:buNone/>
            </a:pPr>
            <a:r>
              <a:rPr lang="el-GR" sz="1600">
                <a:latin typeface="Arial" panose="020B0604020202020204" pitchFamily="34" charset="0"/>
                <a:ea typeface="+mn-lt"/>
                <a:cs typeface="Arial" panose="020B0604020202020204" pitchFamily="34" charset="0"/>
              </a:rPr>
              <a:t> • Είναι ασύγκριτα η πλέον οικονομική μέθοδος τελικής διαχείρισης των οργανικών υλικών. </a:t>
            </a:r>
          </a:p>
          <a:p>
            <a:pPr marL="0" indent="0">
              <a:lnSpc>
                <a:spcPct val="115000"/>
              </a:lnSpc>
              <a:buClr>
                <a:srgbClr val="6FDFDF"/>
              </a:buClr>
              <a:buNone/>
            </a:pPr>
            <a:r>
              <a:rPr lang="el-GR" sz="1600">
                <a:latin typeface="Arial" panose="020B0604020202020204" pitchFamily="34" charset="0"/>
                <a:ea typeface="+mn-lt"/>
                <a:cs typeface="Arial" panose="020B0604020202020204" pitchFamily="34" charset="0"/>
              </a:rPr>
              <a:t>• Μειώνονται οι εκπομπές του CO2 και οι επιπτώσεις των κλιματικών αλλαγών. • Υπάρχει μεγάλη ανάγκη ορθολογικής διαχείρισης και προστασίας των διαθέσιμων υδάτων και ιδιαίτερα εξοικονόμησης του με την εφαρμογή της χρήσης του κομπόστ στη γεωργία. </a:t>
            </a:r>
            <a:endParaRPr lang="el-GR" sz="1600">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C6C88603-0C36-4BEF-B0EC-9C335322CCAB}"/>
              </a:ext>
            </a:extLst>
          </p:cNvPr>
          <p:cNvPicPr>
            <a:picLocks noChangeAspect="1"/>
          </p:cNvPicPr>
          <p:nvPr/>
        </p:nvPicPr>
        <p:blipFill rotWithShape="1">
          <a:blip r:embed="rId2"/>
          <a:srcRect l="34834" r="44000"/>
          <a:stretch/>
        </p:blipFill>
        <p:spPr>
          <a:xfrm>
            <a:off x="8321011" y="10"/>
            <a:ext cx="3870989" cy="6857990"/>
          </a:xfrm>
          <a:prstGeom prst="rect">
            <a:avLst/>
          </a:prstGeom>
        </p:spPr>
      </p:pic>
    </p:spTree>
    <p:extLst>
      <p:ext uri="{BB962C8B-B14F-4D97-AF65-F5344CB8AC3E}">
        <p14:creationId xmlns:p14="http://schemas.microsoft.com/office/powerpoint/2010/main" val="31017324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D1FD78-2E98-4937-88F7-50D94AA4CF0C}"/>
              </a:ext>
            </a:extLst>
          </p:cNvPr>
          <p:cNvSpPr>
            <a:spLocks noGrp="1"/>
          </p:cNvSpPr>
          <p:nvPr>
            <p:ph type="title"/>
          </p:nvPr>
        </p:nvSpPr>
        <p:spPr>
          <a:xfrm>
            <a:off x="1078100" y="542671"/>
            <a:ext cx="10026650" cy="1124202"/>
          </a:xfrm>
        </p:spPr>
        <p:txBody>
          <a:bodyPr wrap="square" anchor="ctr">
            <a:normAutofit/>
          </a:bodyPr>
          <a:lstStyle/>
          <a:p>
            <a:pPr algn="ctr"/>
            <a:r>
              <a:rPr lang="en-US" err="1">
                <a:latin typeface="Arial"/>
                <a:ea typeface="+mj-lt"/>
                <a:cs typeface="Arial"/>
              </a:rPr>
              <a:t>Τι</a:t>
            </a:r>
            <a:r>
              <a:rPr lang="en-US">
                <a:latin typeface="Arial"/>
                <a:ea typeface="+mj-lt"/>
                <a:cs typeface="Arial"/>
              </a:rPr>
              <a:t> </a:t>
            </a:r>
            <a:r>
              <a:rPr lang="en-US" err="1">
                <a:latin typeface="Arial"/>
                <a:ea typeface="+mj-lt"/>
                <a:cs typeface="Arial"/>
              </a:rPr>
              <a:t>εννοο</a:t>
            </a:r>
            <a:r>
              <a:rPr lang="el-GR">
                <a:latin typeface="Arial"/>
                <a:ea typeface="+mj-lt"/>
                <a:cs typeface="Arial"/>
              </a:rPr>
              <a:t>υ</a:t>
            </a:r>
            <a:r>
              <a:rPr lang="en-US" err="1">
                <a:latin typeface="Arial"/>
                <a:ea typeface="+mj-lt"/>
                <a:cs typeface="Arial"/>
              </a:rPr>
              <a:t>με</a:t>
            </a:r>
            <a:r>
              <a:rPr lang="en-US">
                <a:latin typeface="Arial"/>
                <a:ea typeface="+mj-lt"/>
                <a:cs typeface="Arial"/>
              </a:rPr>
              <a:t> </a:t>
            </a:r>
            <a:r>
              <a:rPr lang="en-US" err="1">
                <a:latin typeface="Arial"/>
                <a:ea typeface="+mj-lt"/>
                <a:cs typeface="Arial"/>
              </a:rPr>
              <a:t>με</a:t>
            </a:r>
            <a:r>
              <a:rPr lang="en-US">
                <a:latin typeface="Arial"/>
                <a:ea typeface="+mj-lt"/>
                <a:cs typeface="Arial"/>
              </a:rPr>
              <a:t> </a:t>
            </a:r>
            <a:r>
              <a:rPr lang="en-US" err="1">
                <a:latin typeface="Arial"/>
                <a:ea typeface="+mj-lt"/>
                <a:cs typeface="Arial"/>
              </a:rPr>
              <a:t>τον</a:t>
            </a:r>
            <a:r>
              <a:rPr lang="en-US">
                <a:latin typeface="Arial"/>
                <a:ea typeface="+mj-lt"/>
                <a:cs typeface="Arial"/>
              </a:rPr>
              <a:t> </a:t>
            </a:r>
            <a:r>
              <a:rPr lang="el-GR">
                <a:latin typeface="Arial"/>
                <a:ea typeface="+mj-lt"/>
                <a:cs typeface="Arial"/>
              </a:rPr>
              <a:t>ο</a:t>
            </a:r>
            <a:r>
              <a:rPr lang="en-US" err="1">
                <a:latin typeface="Arial"/>
                <a:ea typeface="+mj-lt"/>
                <a:cs typeface="Arial"/>
              </a:rPr>
              <a:t>ρο</a:t>
            </a:r>
            <a:r>
              <a:rPr lang="en-US">
                <a:latin typeface="Arial"/>
                <a:ea typeface="+mj-lt"/>
                <a:cs typeface="Arial"/>
              </a:rPr>
              <a:t> απ</a:t>
            </a:r>
            <a:r>
              <a:rPr lang="el-GR">
                <a:latin typeface="Arial"/>
                <a:ea typeface="+mj-lt"/>
                <a:cs typeface="Arial"/>
              </a:rPr>
              <a:t>ο</a:t>
            </a:r>
            <a:r>
              <a:rPr lang="en-US">
                <a:latin typeface="Arial"/>
                <a:ea typeface="+mj-lt"/>
                <a:cs typeface="Arial"/>
              </a:rPr>
              <a:t>β</a:t>
            </a:r>
            <a:r>
              <a:rPr lang="en-US" err="1">
                <a:latin typeface="Arial"/>
                <a:ea typeface="+mj-lt"/>
                <a:cs typeface="Arial"/>
              </a:rPr>
              <a:t>λητο</a:t>
            </a:r>
            <a:endParaRPr lang="en-US">
              <a:latin typeface="Arial"/>
              <a:cs typeface="Arial"/>
            </a:endParaRPr>
          </a:p>
        </p:txBody>
      </p:sp>
      <p:sp useBgFill="1">
        <p:nvSpPr>
          <p:cNvPr id="38" name="Rectangle 37">
            <a:extLst>
              <a:ext uri="{FF2B5EF4-FFF2-40B4-BE49-F238E27FC236}">
                <a16:creationId xmlns:a16="http://schemas.microsoft.com/office/drawing/2014/main" id="{F883A8D1-ED1B-47A1-AA44-289C080ED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2664"/>
            <a:ext cx="12192000" cy="4605336"/>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graphicFrame>
        <p:nvGraphicFramePr>
          <p:cNvPr id="32" name="Content Placeholder 2">
            <a:extLst>
              <a:ext uri="{FF2B5EF4-FFF2-40B4-BE49-F238E27FC236}">
                <a16:creationId xmlns:a16="http://schemas.microsoft.com/office/drawing/2014/main" id="{49A4266D-94BA-4777-BCB9-777C60F616BB}"/>
              </a:ext>
            </a:extLst>
          </p:cNvPr>
          <p:cNvGraphicFramePr>
            <a:graphicFrameLocks noGrp="1"/>
          </p:cNvGraphicFramePr>
          <p:nvPr>
            <p:ph idx="1"/>
            <p:extLst>
              <p:ext uri="{D42A27DB-BD31-4B8C-83A1-F6EECF244321}">
                <p14:modId xmlns:p14="http://schemas.microsoft.com/office/powerpoint/2010/main" val="2155803378"/>
              </p:ext>
            </p:extLst>
          </p:nvPr>
        </p:nvGraphicFramePr>
        <p:xfrm>
          <a:off x="541338" y="2365348"/>
          <a:ext cx="11109674" cy="3949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8441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heel(1)">
                                      <p:cBhvr>
                                        <p:cTn id="1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7" name="Rectangle 78">
            <a:extLst>
              <a:ext uri="{FF2B5EF4-FFF2-40B4-BE49-F238E27FC236}">
                <a16:creationId xmlns:a16="http://schemas.microsoft.com/office/drawing/2014/main" id="{316A5661-2CFE-478C-BAC3-729F393F3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30F1D-6965-4503-9D13-8E08352A23B5}"/>
              </a:ext>
            </a:extLst>
          </p:cNvPr>
          <p:cNvSpPr>
            <a:spLocks noGrp="1"/>
          </p:cNvSpPr>
          <p:nvPr>
            <p:ph type="title"/>
          </p:nvPr>
        </p:nvSpPr>
        <p:spPr>
          <a:xfrm>
            <a:off x="1080000" y="2252663"/>
            <a:ext cx="4457200" cy="2349500"/>
          </a:xfrm>
        </p:spPr>
        <p:txBody>
          <a:bodyPr anchor="ctr">
            <a:normAutofit/>
          </a:bodyPr>
          <a:lstStyle/>
          <a:p>
            <a:pPr algn="ctr"/>
            <a:r>
              <a:rPr lang="en-US">
                <a:latin typeface="Arial"/>
                <a:ea typeface="+mj-lt"/>
                <a:cs typeface="Arial"/>
              </a:rPr>
              <a:t>Υπ</a:t>
            </a:r>
            <a:r>
              <a:rPr lang="el-GR">
                <a:latin typeface="Arial"/>
                <a:ea typeface="+mj-lt"/>
                <a:cs typeface="Arial"/>
              </a:rPr>
              <a:t>α</a:t>
            </a:r>
            <a:r>
              <a:rPr lang="en-US" err="1">
                <a:latin typeface="Arial"/>
                <a:ea typeface="+mj-lt"/>
                <a:cs typeface="Arial"/>
              </a:rPr>
              <a:t>ρχουν</a:t>
            </a:r>
            <a:r>
              <a:rPr lang="en-US">
                <a:latin typeface="Arial"/>
                <a:ea typeface="+mj-lt"/>
                <a:cs typeface="Arial"/>
              </a:rPr>
              <a:t> </a:t>
            </a:r>
            <a:br>
              <a:rPr lang="en-US">
                <a:latin typeface="Arial"/>
                <a:ea typeface="+mj-lt"/>
                <a:cs typeface="Arial"/>
              </a:rPr>
            </a:br>
            <a:r>
              <a:rPr lang="en-US" err="1">
                <a:latin typeface="Arial"/>
                <a:ea typeface="+mj-lt"/>
                <a:cs typeface="Arial"/>
              </a:rPr>
              <a:t>δι</a:t>
            </a:r>
            <a:r>
              <a:rPr lang="el-GR">
                <a:latin typeface="Arial"/>
                <a:ea typeface="+mj-lt"/>
                <a:cs typeface="Arial"/>
              </a:rPr>
              <a:t>α</a:t>
            </a:r>
            <a:r>
              <a:rPr lang="en-US" err="1">
                <a:latin typeface="Arial"/>
                <a:ea typeface="+mj-lt"/>
                <a:cs typeface="Arial"/>
              </a:rPr>
              <a:t>φοροι</a:t>
            </a:r>
            <a:r>
              <a:rPr lang="en-US">
                <a:latin typeface="Arial"/>
                <a:ea typeface="+mj-lt"/>
                <a:cs typeface="Arial"/>
              </a:rPr>
              <a:t> τ</a:t>
            </a:r>
            <a:r>
              <a:rPr lang="el-GR">
                <a:latin typeface="Arial"/>
                <a:ea typeface="+mj-lt"/>
                <a:cs typeface="Arial"/>
              </a:rPr>
              <a:t>υ</a:t>
            </a:r>
            <a:r>
              <a:rPr lang="en-US">
                <a:latin typeface="Arial"/>
                <a:ea typeface="+mj-lt"/>
                <a:cs typeface="Arial"/>
              </a:rPr>
              <a:t>ποι </a:t>
            </a:r>
            <a:br>
              <a:rPr lang="en-US">
                <a:latin typeface="Arial"/>
                <a:ea typeface="+mj-lt"/>
                <a:cs typeface="Arial"/>
              </a:rPr>
            </a:br>
            <a:r>
              <a:rPr lang="en-US" err="1">
                <a:latin typeface="Arial"/>
                <a:ea typeface="+mj-lt"/>
                <a:cs typeface="Arial"/>
              </a:rPr>
              <a:t>οργ</a:t>
            </a:r>
            <a:r>
              <a:rPr lang="en-US">
                <a:latin typeface="Arial"/>
                <a:ea typeface="+mj-lt"/>
                <a:cs typeface="Arial"/>
              </a:rPr>
              <a:t>ανικ</a:t>
            </a:r>
            <a:r>
              <a:rPr lang="el-GR">
                <a:latin typeface="Arial"/>
                <a:ea typeface="+mj-lt"/>
                <a:cs typeface="Arial"/>
              </a:rPr>
              <a:t>ω</a:t>
            </a:r>
            <a:r>
              <a:rPr lang="en-US">
                <a:latin typeface="Arial"/>
                <a:ea typeface="+mj-lt"/>
                <a:cs typeface="Arial"/>
              </a:rPr>
              <a:t>ν</a:t>
            </a:r>
            <a:br>
              <a:rPr lang="en-US">
                <a:latin typeface="Arial"/>
                <a:ea typeface="+mj-lt"/>
                <a:cs typeface="Arial"/>
              </a:rPr>
            </a:br>
            <a:r>
              <a:rPr lang="en-US">
                <a:latin typeface="Arial"/>
                <a:ea typeface="+mj-lt"/>
                <a:cs typeface="Arial"/>
              </a:rPr>
              <a:t> αποβλ</a:t>
            </a:r>
            <a:r>
              <a:rPr lang="el-GR">
                <a:latin typeface="Arial"/>
                <a:ea typeface="+mj-lt"/>
                <a:cs typeface="Arial"/>
              </a:rPr>
              <a:t>η</a:t>
            </a:r>
            <a:r>
              <a:rPr lang="en-US">
                <a:latin typeface="Arial"/>
                <a:ea typeface="+mj-lt"/>
                <a:cs typeface="Arial"/>
              </a:rPr>
              <a:t>των</a:t>
            </a:r>
            <a:endParaRPr lang="en-US">
              <a:latin typeface="Arial"/>
              <a:cs typeface="Arial"/>
            </a:endParaRPr>
          </a:p>
        </p:txBody>
      </p:sp>
      <p:grpSp>
        <p:nvGrpSpPr>
          <p:cNvPr id="78" name="Group 80">
            <a:extLst>
              <a:ext uri="{FF2B5EF4-FFF2-40B4-BE49-F238E27FC236}">
                <a16:creationId xmlns:a16="http://schemas.microsoft.com/office/drawing/2014/main" id="{FB7BE8CD-E348-464A-82CC-7EF7AA8284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9771" y="649304"/>
            <a:ext cx="913428" cy="1315264"/>
            <a:chOff x="999771" y="649304"/>
            <a:chExt cx="913428" cy="1315264"/>
          </a:xfrm>
        </p:grpSpPr>
        <p:grpSp>
          <p:nvGrpSpPr>
            <p:cNvPr id="82" name="Group 81">
              <a:extLst>
                <a:ext uri="{FF2B5EF4-FFF2-40B4-BE49-F238E27FC236}">
                  <a16:creationId xmlns:a16="http://schemas.microsoft.com/office/drawing/2014/main" id="{B8CC82D2-4C4A-4C67-8483-5199F97B37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999771" y="932104"/>
              <a:ext cx="913428" cy="1032464"/>
              <a:chOff x="999771" y="932104"/>
              <a:chExt cx="913428" cy="1032464"/>
            </a:xfrm>
          </p:grpSpPr>
          <p:grpSp>
            <p:nvGrpSpPr>
              <p:cNvPr id="86" name="Group 85">
                <a:extLst>
                  <a:ext uri="{FF2B5EF4-FFF2-40B4-BE49-F238E27FC236}">
                    <a16:creationId xmlns:a16="http://schemas.microsoft.com/office/drawing/2014/main" id="{70D2391D-AA33-4F5E-BD96-B42D93DED2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V="1">
                <a:off x="1047457" y="1290386"/>
                <a:ext cx="865742" cy="628383"/>
                <a:chOff x="558167" y="958515"/>
                <a:chExt cx="865742" cy="628383"/>
              </a:xfrm>
              <a:solidFill>
                <a:schemeClr val="accent3"/>
              </a:solidFill>
            </p:grpSpPr>
            <p:sp>
              <p:nvSpPr>
                <p:cNvPr id="93" name="Freeform: Shape 92">
                  <a:extLst>
                    <a:ext uri="{FF2B5EF4-FFF2-40B4-BE49-F238E27FC236}">
                      <a16:creationId xmlns:a16="http://schemas.microsoft.com/office/drawing/2014/main" id="{BE166DCE-539D-4C74-9C9D-AC000BA2F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Freeform: Shape 93">
                  <a:extLst>
                    <a:ext uri="{FF2B5EF4-FFF2-40B4-BE49-F238E27FC236}">
                      <a16:creationId xmlns:a16="http://schemas.microsoft.com/office/drawing/2014/main" id="{DCC6BEB5-DA1F-4F9E-BA5D-8F892A0FB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 name="Group 86">
                <a:extLst>
                  <a:ext uri="{FF2B5EF4-FFF2-40B4-BE49-F238E27FC236}">
                    <a16:creationId xmlns:a16="http://schemas.microsoft.com/office/drawing/2014/main" id="{C0300EB9-093C-4C32-A212-821D7AC082B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flipV="1">
                <a:off x="999771" y="932104"/>
                <a:ext cx="864005" cy="1032464"/>
                <a:chOff x="2207971" y="2384401"/>
                <a:chExt cx="864005" cy="1032464"/>
              </a:xfrm>
            </p:grpSpPr>
            <p:sp>
              <p:nvSpPr>
                <p:cNvPr id="88" name="Freeform: Shape 87">
                  <a:extLst>
                    <a:ext uri="{FF2B5EF4-FFF2-40B4-BE49-F238E27FC236}">
                      <a16:creationId xmlns:a16="http://schemas.microsoft.com/office/drawing/2014/main" id="{AFC97B3C-CF0E-4C93-AA39-7A677A12C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Freeform: Shape 88">
                  <a:extLst>
                    <a:ext uri="{FF2B5EF4-FFF2-40B4-BE49-F238E27FC236}">
                      <a16:creationId xmlns:a16="http://schemas.microsoft.com/office/drawing/2014/main" id="{0943F14E-6185-4A31-8318-2088A05F5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0" name="Group 89">
                  <a:extLst>
                    <a:ext uri="{FF2B5EF4-FFF2-40B4-BE49-F238E27FC236}">
                      <a16:creationId xmlns:a16="http://schemas.microsoft.com/office/drawing/2014/main" id="{F3B56658-371E-446B-B30D-D4EA2A88A97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91" name="Straight Connector 90">
                    <a:extLst>
                      <a:ext uri="{FF2B5EF4-FFF2-40B4-BE49-F238E27FC236}">
                        <a16:creationId xmlns:a16="http://schemas.microsoft.com/office/drawing/2014/main" id="{068979FB-2943-4091-A490-D9F8695DF0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378C39C-3FC0-4521-8336-33A8639192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83" name="Group 82">
              <a:extLst>
                <a:ext uri="{FF2B5EF4-FFF2-40B4-BE49-F238E27FC236}">
                  <a16:creationId xmlns:a16="http://schemas.microsoft.com/office/drawing/2014/main" id="{72C6951D-2EAF-4333-B8A8-F473DC3BDF4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37136" y="649304"/>
              <a:ext cx="388541" cy="388541"/>
              <a:chOff x="5752675" y="5440856"/>
              <a:chExt cx="388541" cy="388541"/>
            </a:xfrm>
          </p:grpSpPr>
          <p:sp>
            <p:nvSpPr>
              <p:cNvPr id="84" name="Oval 83">
                <a:extLst>
                  <a:ext uri="{FF2B5EF4-FFF2-40B4-BE49-F238E27FC236}">
                    <a16:creationId xmlns:a16="http://schemas.microsoft.com/office/drawing/2014/main" id="{63E77698-5758-433A-9DF3-3BE43B6FB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Oval 84">
                <a:extLst>
                  <a:ext uri="{FF2B5EF4-FFF2-40B4-BE49-F238E27FC236}">
                    <a16:creationId xmlns:a16="http://schemas.microsoft.com/office/drawing/2014/main" id="{FF47FF7F-75A9-438D-8BA7-428BF76974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 name="Content Placeholder 2">
            <a:extLst>
              <a:ext uri="{FF2B5EF4-FFF2-40B4-BE49-F238E27FC236}">
                <a16:creationId xmlns:a16="http://schemas.microsoft.com/office/drawing/2014/main" id="{EF04359A-45FB-48B1-B38E-7ABA6EF8D22C}"/>
              </a:ext>
            </a:extLst>
          </p:cNvPr>
          <p:cNvSpPr>
            <a:spLocks noGrp="1"/>
          </p:cNvSpPr>
          <p:nvPr>
            <p:ph idx="1"/>
          </p:nvPr>
        </p:nvSpPr>
        <p:spPr>
          <a:xfrm>
            <a:off x="6654801" y="1079499"/>
            <a:ext cx="4457200" cy="4689476"/>
          </a:xfrm>
        </p:spPr>
        <p:txBody>
          <a:bodyPr vert="horz" lIns="0" tIns="0" rIns="0" bIns="0" rtlCol="0" anchor="ctr" anchorCtr="0">
            <a:noAutofit/>
          </a:bodyPr>
          <a:lstStyle/>
          <a:p>
            <a:pPr marL="0" indent="0">
              <a:lnSpc>
                <a:spcPct val="115000"/>
              </a:lnSpc>
              <a:buNone/>
            </a:pPr>
            <a:r>
              <a:rPr lang="en-US" sz="1800" b="1" i="1" u="sng" err="1">
                <a:solidFill>
                  <a:srgbClr val="FFFFFF"/>
                </a:solidFill>
                <a:latin typeface="Arial"/>
                <a:ea typeface="+mn-lt"/>
                <a:cs typeface="Arial"/>
              </a:rPr>
              <a:t>Αστικά</a:t>
            </a:r>
            <a:r>
              <a:rPr lang="en-US" sz="1800" b="1" i="1" u="sng">
                <a:solidFill>
                  <a:srgbClr val="FFFFFF"/>
                </a:solidFill>
                <a:latin typeface="Arial"/>
                <a:ea typeface="+mn-lt"/>
                <a:cs typeface="Arial"/>
              </a:rPr>
              <a:t> ή </a:t>
            </a:r>
            <a:r>
              <a:rPr lang="en-US" sz="1800" b="1" i="1" u="sng" err="1">
                <a:solidFill>
                  <a:srgbClr val="FFFFFF"/>
                </a:solidFill>
                <a:latin typeface="Arial"/>
                <a:ea typeface="+mn-lt"/>
                <a:cs typeface="Arial"/>
              </a:rPr>
              <a:t>οικι</a:t>
            </a:r>
            <a:r>
              <a:rPr lang="en-US" sz="1800" b="1" i="1" u="sng">
                <a:solidFill>
                  <a:srgbClr val="FFFFFF"/>
                </a:solidFill>
                <a:latin typeface="Arial"/>
                <a:ea typeface="+mn-lt"/>
                <a:cs typeface="Arial"/>
              </a:rPr>
              <a:t>ακά απόβλητα</a:t>
            </a:r>
            <a:r>
              <a:rPr lang="el-GR" sz="1800" b="1" i="1" u="sng">
                <a:solidFill>
                  <a:srgbClr val="FFFFFF"/>
                </a:solidFill>
                <a:latin typeface="Arial"/>
                <a:ea typeface="+mn-lt"/>
                <a:cs typeface="Arial"/>
              </a:rPr>
              <a:t>:</a:t>
            </a:r>
            <a:endParaRPr lang="en-US" sz="1800" b="1" i="1" u="sng">
              <a:solidFill>
                <a:srgbClr val="FFFFFF"/>
              </a:solidFill>
              <a:latin typeface="Arial"/>
              <a:ea typeface="+mn-lt"/>
              <a:cs typeface="Arial"/>
            </a:endParaRPr>
          </a:p>
          <a:p>
            <a:pPr>
              <a:lnSpc>
                <a:spcPct val="115000"/>
              </a:lnSpc>
              <a:buClr>
                <a:srgbClr val="6FDFDF"/>
              </a:buClr>
            </a:pPr>
            <a:r>
              <a:rPr lang="en-US" sz="1800" err="1">
                <a:solidFill>
                  <a:srgbClr val="FFFFFF"/>
                </a:solidFill>
                <a:latin typeface="Arial"/>
                <a:ea typeface="+mn-lt"/>
                <a:cs typeface="Arial"/>
              </a:rPr>
              <a:t>Αυτό</a:t>
            </a:r>
            <a:r>
              <a:rPr lang="el-GR" sz="1800">
                <a:solidFill>
                  <a:srgbClr val="FFFFFF"/>
                </a:solidFill>
                <a:latin typeface="Arial"/>
                <a:ea typeface="+mn-lt"/>
                <a:cs typeface="Arial"/>
              </a:rPr>
              <a:t> </a:t>
            </a:r>
            <a:r>
              <a:rPr lang="en-US" sz="1800">
                <a:solidFill>
                  <a:srgbClr val="FFFFFF"/>
                </a:solidFill>
                <a:latin typeface="Arial"/>
                <a:ea typeface="+mn-lt"/>
                <a:cs typeface="Arial"/>
              </a:rPr>
              <a:t>το </a:t>
            </a:r>
            <a:r>
              <a:rPr lang="en-US" sz="1800" err="1">
                <a:solidFill>
                  <a:srgbClr val="FFFFFF"/>
                </a:solidFill>
                <a:latin typeface="Arial"/>
                <a:ea typeface="+mn-lt"/>
                <a:cs typeface="Arial"/>
              </a:rPr>
              <a:t>είδος</a:t>
            </a:r>
            <a:r>
              <a:rPr lang="en-US" sz="1800">
                <a:solidFill>
                  <a:srgbClr val="FFFFFF"/>
                </a:solidFill>
                <a:latin typeface="Arial"/>
                <a:ea typeface="+mn-lt"/>
                <a:cs typeface="Arial"/>
              </a:rPr>
              <a:t> των αποβ</a:t>
            </a:r>
            <a:r>
              <a:rPr lang="en-US" sz="1800" err="1">
                <a:solidFill>
                  <a:srgbClr val="FFFFFF"/>
                </a:solidFill>
                <a:latin typeface="Arial"/>
                <a:ea typeface="+mn-lt"/>
                <a:cs typeface="Arial"/>
              </a:rPr>
              <a:t>λήτων</a:t>
            </a:r>
            <a:r>
              <a:rPr lang="en-US" sz="1800">
                <a:solidFill>
                  <a:srgbClr val="FFFFFF"/>
                </a:solidFill>
                <a:latin typeface="Arial"/>
                <a:ea typeface="+mn-lt"/>
                <a:cs typeface="Arial"/>
              </a:rPr>
              <a:t> απ</a:t>
            </a:r>
            <a:r>
              <a:rPr lang="en-US" sz="1800" err="1">
                <a:solidFill>
                  <a:srgbClr val="FFFFFF"/>
                </a:solidFill>
                <a:latin typeface="Arial"/>
                <a:ea typeface="+mn-lt"/>
                <a:cs typeface="Arial"/>
              </a:rPr>
              <a:t>οτελείτ</a:t>
            </a:r>
            <a:r>
              <a:rPr lang="en-US" sz="1800">
                <a:solidFill>
                  <a:srgbClr val="FFFFFF"/>
                </a:solidFill>
                <a:latin typeface="Arial"/>
                <a:ea typeface="+mn-lt"/>
                <a:cs typeface="Arial"/>
              </a:rPr>
              <a:t>αι συνήθως από ωμά ή μαγειρεμένα υπολείμματα τροφίμων και απορρίμματα κήπου,</a:t>
            </a:r>
          </a:p>
          <a:p>
            <a:pPr marL="359410" indent="-359410">
              <a:lnSpc>
                <a:spcPct val="115000"/>
              </a:lnSpc>
              <a:buClr>
                <a:srgbClr val="6FDFDF"/>
              </a:buClr>
            </a:pPr>
            <a:r>
              <a:rPr lang="en-US" sz="1800">
                <a:solidFill>
                  <a:srgbClr val="FFFFFF"/>
                </a:solidFill>
                <a:latin typeface="Arial"/>
                <a:ea typeface="+mn-lt"/>
                <a:cs typeface="Arial"/>
              </a:rPr>
              <a:t>Τα</a:t>
            </a:r>
            <a:r>
              <a:rPr lang="el-GR" sz="1800">
                <a:solidFill>
                  <a:srgbClr val="FFFFFF"/>
                </a:solidFill>
                <a:latin typeface="Arial"/>
                <a:ea typeface="+mn-lt"/>
                <a:cs typeface="Arial"/>
              </a:rPr>
              <a:t> </a:t>
            </a:r>
            <a:r>
              <a:rPr lang="en-US" sz="1800">
                <a:solidFill>
                  <a:srgbClr val="FFFFFF"/>
                </a:solidFill>
                <a:latin typeface="Arial"/>
                <a:ea typeface="+mn-lt"/>
                <a:cs typeface="Arial"/>
              </a:rPr>
              <a:t>απόβ</a:t>
            </a:r>
            <a:r>
              <a:rPr lang="en-US" sz="1800" err="1">
                <a:solidFill>
                  <a:srgbClr val="FFFFFF"/>
                </a:solidFill>
                <a:latin typeface="Arial"/>
                <a:ea typeface="+mn-lt"/>
                <a:cs typeface="Arial"/>
              </a:rPr>
              <a:t>λητ</a:t>
            </a:r>
            <a:r>
              <a:rPr lang="en-US" sz="1800">
                <a:solidFill>
                  <a:srgbClr val="FFFFFF"/>
                </a:solidFill>
                <a:latin typeface="Arial"/>
                <a:ea typeface="+mn-lt"/>
                <a:cs typeface="Arial"/>
              </a:rPr>
              <a:t>α της κουζίνας είναι συχνά αναμειγμένα με ανόργανα υλικά όπως πλαστικές συσκευασίες που δεν μπορούν να κομποστοποιηθούν. Θα </a:t>
            </a:r>
            <a:r>
              <a:rPr lang="en-US" sz="1800" err="1">
                <a:solidFill>
                  <a:srgbClr val="FFFFFF"/>
                </a:solidFill>
                <a:latin typeface="Arial"/>
                <a:ea typeface="+mn-lt"/>
                <a:cs typeface="Arial"/>
              </a:rPr>
              <a:t>ήτ</a:t>
            </a:r>
            <a:r>
              <a:rPr lang="en-US" sz="1800">
                <a:solidFill>
                  <a:srgbClr val="FFFFFF"/>
                </a:solidFill>
                <a:latin typeface="Arial"/>
                <a:ea typeface="+mn-lt"/>
                <a:cs typeface="Arial"/>
              </a:rPr>
              <a:t>αν ωφέλημο αν αυτό το είδος αποβλήτων διαχωρίζεται  - αυτό θα καταστήσει την ανακύκλωσή τους πολύ ευκολότερη.</a:t>
            </a:r>
          </a:p>
          <a:p>
            <a:pPr marL="359410" indent="-359410">
              <a:lnSpc>
                <a:spcPct val="115000"/>
              </a:lnSpc>
              <a:buClr>
                <a:srgbClr val="6FDFDF"/>
              </a:buClr>
            </a:pP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698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LeafVTI">
  <a:themeElements>
    <a:clrScheme name="AnalogousFromDarkSeedLeftStep">
      <a:dk1>
        <a:srgbClr val="000000"/>
      </a:dk1>
      <a:lt1>
        <a:srgbClr val="FFFFFF"/>
      </a:lt1>
      <a:dk2>
        <a:srgbClr val="223C27"/>
      </a:dk2>
      <a:lt2>
        <a:srgbClr val="E8E2E2"/>
      </a:lt2>
      <a:accent1>
        <a:srgbClr val="27B1B2"/>
      </a:accent1>
      <a:accent2>
        <a:srgbClr val="1BB678"/>
      </a:accent2>
      <a:accent3>
        <a:srgbClr val="28B842"/>
      </a:accent3>
      <a:accent4>
        <a:srgbClr val="41B81C"/>
      </a:accent4>
      <a:accent5>
        <a:srgbClr val="80AF26"/>
      </a:accent5>
      <a:accent6>
        <a:srgbClr val="ADA31A"/>
      </a:accent6>
      <a:hlink>
        <a:srgbClr val="5D8E2F"/>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0</TotalTime>
  <Words>1412</Words>
  <Application>Microsoft Office PowerPoint</Application>
  <PresentationFormat>Widescreen</PresentationFormat>
  <Paragraphs>52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 Next LT Pro Light</vt:lpstr>
      <vt:lpstr>Calibri</vt:lpstr>
      <vt:lpstr>Rockwell Nova Light</vt:lpstr>
      <vt:lpstr>Wingdings</vt:lpstr>
      <vt:lpstr>LeafVTI</vt:lpstr>
      <vt:lpstr>Κομποστοποιηση , ανακυκλωση οργανικων αποβλητων και λυματων</vt:lpstr>
      <vt:lpstr>Κομποστοποιηση</vt:lpstr>
      <vt:lpstr>PowerPoint Presentation</vt:lpstr>
      <vt:lpstr>ΥπAρχουν 4 εIδη κομποστοποIησης:</vt:lpstr>
      <vt:lpstr>ΟικιακH ΚομποστοποIηση: </vt:lpstr>
      <vt:lpstr>Οι λΟγοι που επιβΑλλουν την κομποστοποΙηση ως βασικη μΕθοδο για την διαχεΙριση των οργανικΩν αποβλΗτων εχουν να κανουν με το τρίπτυχο ΠΕΡΙΒΑΛΛΟΝ-ΚΟΙΝΩΝΙΑ-ΟΙΚΟΝΟΜΙΑ: </vt:lpstr>
      <vt:lpstr>Οφελοι της Κομποστοποιησης: </vt:lpstr>
      <vt:lpstr>Τι εννοουμε με τον ορο αποβλητο</vt:lpstr>
      <vt:lpstr>Υπαρχουν  διαφοροι τυποι  οργανικων  αποβλητων</vt:lpstr>
      <vt:lpstr>PowerPoint Presentation</vt:lpstr>
      <vt:lpstr>Ζωικα και ανθρωπινα αποβλητα </vt:lpstr>
      <vt:lpstr>Τι ειναι η διαχειρηση των αποβλητων </vt:lpstr>
      <vt:lpstr>Αναεροβια Χωνευση:</vt:lpstr>
      <vt:lpstr>Παραγωγη Βιοαεριου</vt:lpstr>
      <vt:lpstr>ΠαραγωγΗ ΒιοντΗζελ:</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Κομποστοποιηση , ανακυκλωση οργανικων αποβλητων και λυματων</dc:title>
  <dc:creator>ΕΥΡΙΠΙΔΗΣ ΜΑΜΑ</dc:creator>
  <cp:lastModifiedBy>ΝΙΚΟΛΑΣ ΝΙΚΟΛΑΟΥ</cp:lastModifiedBy>
  <cp:revision>2</cp:revision>
  <dcterms:created xsi:type="dcterms:W3CDTF">2021-01-16T19:59:32Z</dcterms:created>
  <dcterms:modified xsi:type="dcterms:W3CDTF">2021-01-16T22:21:35Z</dcterms:modified>
</cp:coreProperties>
</file>