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90" r:id="rId3"/>
    <p:sldId id="288" r:id="rId4"/>
    <p:sldId id="289" r:id="rId5"/>
    <p:sldId id="256" r:id="rId6"/>
    <p:sldId id="257" r:id="rId7"/>
    <p:sldId id="258" r:id="rId8"/>
    <p:sldId id="259" r:id="rId9"/>
    <p:sldId id="260" r:id="rId10"/>
    <p:sldId id="261" r:id="rId11"/>
    <p:sldId id="262" r:id="rId12"/>
    <p:sldId id="263" r:id="rId13"/>
    <p:sldId id="264" r:id="rId14"/>
    <p:sldId id="265" r:id="rId15"/>
    <p:sldId id="266" r:id="rId16"/>
    <p:sldId id="284" r:id="rId17"/>
    <p:sldId id="283" r:id="rId18"/>
    <p:sldId id="285" r:id="rId19"/>
    <p:sldId id="286" r:id="rId20"/>
    <p:sldId id="269" r:id="rId21"/>
    <p:sldId id="270" r:id="rId22"/>
    <p:sldId id="271" r:id="rId23"/>
    <p:sldId id="267" r:id="rId24"/>
    <p:sldId id="268" r:id="rId25"/>
    <p:sldId id="272" r:id="rId26"/>
    <p:sldId id="273" r:id="rId27"/>
    <p:sldId id="274" r:id="rId28"/>
    <p:sldId id="275" r:id="rId29"/>
    <p:sldId id="276" r:id="rId30"/>
    <p:sldId id="277" r:id="rId31"/>
    <p:sldId id="278" r:id="rId32"/>
    <p:sldId id="279" r:id="rId33"/>
    <p:sldId id="280" r:id="rId34"/>
    <p:sldId id="28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782" y="1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5A41D-978E-4D87-83C8-8C282F3C9C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73D107-D4C8-444D-803C-D5BADEDAEB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3DDDD1-638F-46F2-B09E-5C22A12D4C3F}"/>
              </a:ext>
            </a:extLst>
          </p:cNvPr>
          <p:cNvSpPr>
            <a:spLocks noGrp="1"/>
          </p:cNvSpPr>
          <p:nvPr>
            <p:ph type="dt" sz="half" idx="10"/>
          </p:nvPr>
        </p:nvSpPr>
        <p:spPr/>
        <p:txBody>
          <a:bodyPr/>
          <a:lstStyle/>
          <a:p>
            <a:fld id="{1911C96B-5064-4F98-8301-337B6D01C1F1}" type="datetimeFigureOut">
              <a:rPr lang="en-US" smtClean="0"/>
              <a:t>1/13/2021</a:t>
            </a:fld>
            <a:endParaRPr lang="en-US"/>
          </a:p>
        </p:txBody>
      </p:sp>
      <p:sp>
        <p:nvSpPr>
          <p:cNvPr id="5" name="Footer Placeholder 4">
            <a:extLst>
              <a:ext uri="{FF2B5EF4-FFF2-40B4-BE49-F238E27FC236}">
                <a16:creationId xmlns:a16="http://schemas.microsoft.com/office/drawing/2014/main" id="{7983AF03-A0C9-418D-A848-82C635E32B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17992-1A57-4DEC-A4D1-A59B2A8B78E1}"/>
              </a:ext>
            </a:extLst>
          </p:cNvPr>
          <p:cNvSpPr>
            <a:spLocks noGrp="1"/>
          </p:cNvSpPr>
          <p:nvPr>
            <p:ph type="sldNum" sz="quarter" idx="12"/>
          </p:nvPr>
        </p:nvSpPr>
        <p:spPr/>
        <p:txBody>
          <a:bodyPr/>
          <a:lstStyle/>
          <a:p>
            <a:fld id="{D622B11C-6E2C-4F3B-972C-F00D8324B3C1}" type="slidenum">
              <a:rPr lang="en-US" smtClean="0"/>
              <a:t>‹#›</a:t>
            </a:fld>
            <a:endParaRPr lang="en-US"/>
          </a:p>
        </p:txBody>
      </p:sp>
    </p:spTree>
    <p:extLst>
      <p:ext uri="{BB962C8B-B14F-4D97-AF65-F5344CB8AC3E}">
        <p14:creationId xmlns:p14="http://schemas.microsoft.com/office/powerpoint/2010/main" val="386028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21640-711D-4A41-A00B-CA6C1A8F54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EACA28-D87E-4C3A-B3A9-1CE8298FBE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CC270E-1F62-40CD-BA10-909B471CB16F}"/>
              </a:ext>
            </a:extLst>
          </p:cNvPr>
          <p:cNvSpPr>
            <a:spLocks noGrp="1"/>
          </p:cNvSpPr>
          <p:nvPr>
            <p:ph type="dt" sz="half" idx="10"/>
          </p:nvPr>
        </p:nvSpPr>
        <p:spPr/>
        <p:txBody>
          <a:bodyPr/>
          <a:lstStyle/>
          <a:p>
            <a:fld id="{1911C96B-5064-4F98-8301-337B6D01C1F1}" type="datetimeFigureOut">
              <a:rPr lang="en-US" smtClean="0"/>
              <a:t>1/13/2021</a:t>
            </a:fld>
            <a:endParaRPr lang="en-US"/>
          </a:p>
        </p:txBody>
      </p:sp>
      <p:sp>
        <p:nvSpPr>
          <p:cNvPr id="5" name="Footer Placeholder 4">
            <a:extLst>
              <a:ext uri="{FF2B5EF4-FFF2-40B4-BE49-F238E27FC236}">
                <a16:creationId xmlns:a16="http://schemas.microsoft.com/office/drawing/2014/main" id="{B97314BE-675D-4AE0-BE6D-8EBAE1D3D0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8A2FD-6A52-4FBF-B6A3-D33B3986DEB9}"/>
              </a:ext>
            </a:extLst>
          </p:cNvPr>
          <p:cNvSpPr>
            <a:spLocks noGrp="1"/>
          </p:cNvSpPr>
          <p:nvPr>
            <p:ph type="sldNum" sz="quarter" idx="12"/>
          </p:nvPr>
        </p:nvSpPr>
        <p:spPr/>
        <p:txBody>
          <a:bodyPr/>
          <a:lstStyle/>
          <a:p>
            <a:fld id="{D622B11C-6E2C-4F3B-972C-F00D8324B3C1}" type="slidenum">
              <a:rPr lang="en-US" smtClean="0"/>
              <a:t>‹#›</a:t>
            </a:fld>
            <a:endParaRPr lang="en-US"/>
          </a:p>
        </p:txBody>
      </p:sp>
    </p:spTree>
    <p:extLst>
      <p:ext uri="{BB962C8B-B14F-4D97-AF65-F5344CB8AC3E}">
        <p14:creationId xmlns:p14="http://schemas.microsoft.com/office/powerpoint/2010/main" val="92698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4B1A31-1CB7-4F5F-9F51-166788125D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992F8C-6B07-40A2-B1EC-AB80C47606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69925A-0C19-4492-82E4-1E553E849B25}"/>
              </a:ext>
            </a:extLst>
          </p:cNvPr>
          <p:cNvSpPr>
            <a:spLocks noGrp="1"/>
          </p:cNvSpPr>
          <p:nvPr>
            <p:ph type="dt" sz="half" idx="10"/>
          </p:nvPr>
        </p:nvSpPr>
        <p:spPr/>
        <p:txBody>
          <a:bodyPr/>
          <a:lstStyle/>
          <a:p>
            <a:fld id="{1911C96B-5064-4F98-8301-337B6D01C1F1}" type="datetimeFigureOut">
              <a:rPr lang="en-US" smtClean="0"/>
              <a:t>1/13/2021</a:t>
            </a:fld>
            <a:endParaRPr lang="en-US"/>
          </a:p>
        </p:txBody>
      </p:sp>
      <p:sp>
        <p:nvSpPr>
          <p:cNvPr id="5" name="Footer Placeholder 4">
            <a:extLst>
              <a:ext uri="{FF2B5EF4-FFF2-40B4-BE49-F238E27FC236}">
                <a16:creationId xmlns:a16="http://schemas.microsoft.com/office/drawing/2014/main" id="{ED339738-47B5-4B28-8FDF-940EDD1AD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4C727A-4341-41DB-BF7D-D185299F1247}"/>
              </a:ext>
            </a:extLst>
          </p:cNvPr>
          <p:cNvSpPr>
            <a:spLocks noGrp="1"/>
          </p:cNvSpPr>
          <p:nvPr>
            <p:ph type="sldNum" sz="quarter" idx="12"/>
          </p:nvPr>
        </p:nvSpPr>
        <p:spPr/>
        <p:txBody>
          <a:bodyPr/>
          <a:lstStyle/>
          <a:p>
            <a:fld id="{D622B11C-6E2C-4F3B-972C-F00D8324B3C1}" type="slidenum">
              <a:rPr lang="en-US" smtClean="0"/>
              <a:t>‹#›</a:t>
            </a:fld>
            <a:endParaRPr lang="en-US"/>
          </a:p>
        </p:txBody>
      </p:sp>
    </p:spTree>
    <p:extLst>
      <p:ext uri="{BB962C8B-B14F-4D97-AF65-F5344CB8AC3E}">
        <p14:creationId xmlns:p14="http://schemas.microsoft.com/office/powerpoint/2010/main" val="205348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A8DBE-3806-40AF-8300-D492D018A9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B4BEB2-3146-4CE1-A610-CE02ED58D0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9D4731-461F-4973-97D5-D5DECFF2AAAF}"/>
              </a:ext>
            </a:extLst>
          </p:cNvPr>
          <p:cNvSpPr>
            <a:spLocks noGrp="1"/>
          </p:cNvSpPr>
          <p:nvPr>
            <p:ph type="dt" sz="half" idx="10"/>
          </p:nvPr>
        </p:nvSpPr>
        <p:spPr/>
        <p:txBody>
          <a:bodyPr/>
          <a:lstStyle/>
          <a:p>
            <a:fld id="{1911C96B-5064-4F98-8301-337B6D01C1F1}" type="datetimeFigureOut">
              <a:rPr lang="en-US" smtClean="0"/>
              <a:t>1/13/2021</a:t>
            </a:fld>
            <a:endParaRPr lang="en-US"/>
          </a:p>
        </p:txBody>
      </p:sp>
      <p:sp>
        <p:nvSpPr>
          <p:cNvPr id="5" name="Footer Placeholder 4">
            <a:extLst>
              <a:ext uri="{FF2B5EF4-FFF2-40B4-BE49-F238E27FC236}">
                <a16:creationId xmlns:a16="http://schemas.microsoft.com/office/drawing/2014/main" id="{C594AE98-3277-4CD8-864A-6F49A71C1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AE2C35-CB10-41F4-BE94-9E82BFB95AC0}"/>
              </a:ext>
            </a:extLst>
          </p:cNvPr>
          <p:cNvSpPr>
            <a:spLocks noGrp="1"/>
          </p:cNvSpPr>
          <p:nvPr>
            <p:ph type="sldNum" sz="quarter" idx="12"/>
          </p:nvPr>
        </p:nvSpPr>
        <p:spPr/>
        <p:txBody>
          <a:bodyPr/>
          <a:lstStyle/>
          <a:p>
            <a:fld id="{D622B11C-6E2C-4F3B-972C-F00D8324B3C1}" type="slidenum">
              <a:rPr lang="en-US" smtClean="0"/>
              <a:t>‹#›</a:t>
            </a:fld>
            <a:endParaRPr lang="en-US"/>
          </a:p>
        </p:txBody>
      </p:sp>
    </p:spTree>
    <p:extLst>
      <p:ext uri="{BB962C8B-B14F-4D97-AF65-F5344CB8AC3E}">
        <p14:creationId xmlns:p14="http://schemas.microsoft.com/office/powerpoint/2010/main" val="46307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810E9-303E-459C-A8A2-AAF5308DEE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F58436-3740-42D4-BF3A-324236925E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8F22BE-20A0-4D2E-8705-D1C443261390}"/>
              </a:ext>
            </a:extLst>
          </p:cNvPr>
          <p:cNvSpPr>
            <a:spLocks noGrp="1"/>
          </p:cNvSpPr>
          <p:nvPr>
            <p:ph type="dt" sz="half" idx="10"/>
          </p:nvPr>
        </p:nvSpPr>
        <p:spPr/>
        <p:txBody>
          <a:bodyPr/>
          <a:lstStyle/>
          <a:p>
            <a:fld id="{1911C96B-5064-4F98-8301-337B6D01C1F1}" type="datetimeFigureOut">
              <a:rPr lang="en-US" smtClean="0"/>
              <a:t>1/13/2021</a:t>
            </a:fld>
            <a:endParaRPr lang="en-US"/>
          </a:p>
        </p:txBody>
      </p:sp>
      <p:sp>
        <p:nvSpPr>
          <p:cNvPr id="5" name="Footer Placeholder 4">
            <a:extLst>
              <a:ext uri="{FF2B5EF4-FFF2-40B4-BE49-F238E27FC236}">
                <a16:creationId xmlns:a16="http://schemas.microsoft.com/office/drawing/2014/main" id="{785CA7DA-81FE-4E2B-BA73-DF7DC1A464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4DE78-8FD1-4578-B823-07CB7CF84254}"/>
              </a:ext>
            </a:extLst>
          </p:cNvPr>
          <p:cNvSpPr>
            <a:spLocks noGrp="1"/>
          </p:cNvSpPr>
          <p:nvPr>
            <p:ph type="sldNum" sz="quarter" idx="12"/>
          </p:nvPr>
        </p:nvSpPr>
        <p:spPr/>
        <p:txBody>
          <a:bodyPr/>
          <a:lstStyle/>
          <a:p>
            <a:fld id="{D622B11C-6E2C-4F3B-972C-F00D8324B3C1}" type="slidenum">
              <a:rPr lang="en-US" smtClean="0"/>
              <a:t>‹#›</a:t>
            </a:fld>
            <a:endParaRPr lang="en-US"/>
          </a:p>
        </p:txBody>
      </p:sp>
    </p:spTree>
    <p:extLst>
      <p:ext uri="{BB962C8B-B14F-4D97-AF65-F5344CB8AC3E}">
        <p14:creationId xmlns:p14="http://schemas.microsoft.com/office/powerpoint/2010/main" val="2743459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75C59-133D-44D2-B3FA-14990D5FCF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23FB66-2FF0-4EDD-927C-224B7E5C3A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16451D-3F25-46AF-ACD2-EEFFCB8818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6715B1-25F7-4D4F-B71C-CE915DAE57E2}"/>
              </a:ext>
            </a:extLst>
          </p:cNvPr>
          <p:cNvSpPr>
            <a:spLocks noGrp="1"/>
          </p:cNvSpPr>
          <p:nvPr>
            <p:ph type="dt" sz="half" idx="10"/>
          </p:nvPr>
        </p:nvSpPr>
        <p:spPr/>
        <p:txBody>
          <a:bodyPr/>
          <a:lstStyle/>
          <a:p>
            <a:fld id="{1911C96B-5064-4F98-8301-337B6D01C1F1}" type="datetimeFigureOut">
              <a:rPr lang="en-US" smtClean="0"/>
              <a:t>1/13/2021</a:t>
            </a:fld>
            <a:endParaRPr lang="en-US"/>
          </a:p>
        </p:txBody>
      </p:sp>
      <p:sp>
        <p:nvSpPr>
          <p:cNvPr id="6" name="Footer Placeholder 5">
            <a:extLst>
              <a:ext uri="{FF2B5EF4-FFF2-40B4-BE49-F238E27FC236}">
                <a16:creationId xmlns:a16="http://schemas.microsoft.com/office/drawing/2014/main" id="{3B724B33-D1C0-45EA-B4CC-3B06A408A0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2A07E8-82BD-4EFD-AE0E-72BDA241BD25}"/>
              </a:ext>
            </a:extLst>
          </p:cNvPr>
          <p:cNvSpPr>
            <a:spLocks noGrp="1"/>
          </p:cNvSpPr>
          <p:nvPr>
            <p:ph type="sldNum" sz="quarter" idx="12"/>
          </p:nvPr>
        </p:nvSpPr>
        <p:spPr/>
        <p:txBody>
          <a:bodyPr/>
          <a:lstStyle/>
          <a:p>
            <a:fld id="{D622B11C-6E2C-4F3B-972C-F00D8324B3C1}" type="slidenum">
              <a:rPr lang="en-US" smtClean="0"/>
              <a:t>‹#›</a:t>
            </a:fld>
            <a:endParaRPr lang="en-US"/>
          </a:p>
        </p:txBody>
      </p:sp>
    </p:spTree>
    <p:extLst>
      <p:ext uri="{BB962C8B-B14F-4D97-AF65-F5344CB8AC3E}">
        <p14:creationId xmlns:p14="http://schemas.microsoft.com/office/powerpoint/2010/main" val="1125897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8BD0E-2F3C-479B-9A6F-E4F60AD8D7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170765-0571-4AA3-BE0E-47140B093C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048EF4-7A26-4E57-9730-9F488A5673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30C26B-1F36-405A-9B04-C6F2B038E0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CDA154-2204-4407-9B88-10DA01E5CB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6C5BE4-09B7-4F57-BF61-DE342299CCEA}"/>
              </a:ext>
            </a:extLst>
          </p:cNvPr>
          <p:cNvSpPr>
            <a:spLocks noGrp="1"/>
          </p:cNvSpPr>
          <p:nvPr>
            <p:ph type="dt" sz="half" idx="10"/>
          </p:nvPr>
        </p:nvSpPr>
        <p:spPr/>
        <p:txBody>
          <a:bodyPr/>
          <a:lstStyle/>
          <a:p>
            <a:fld id="{1911C96B-5064-4F98-8301-337B6D01C1F1}" type="datetimeFigureOut">
              <a:rPr lang="en-US" smtClean="0"/>
              <a:t>1/13/2021</a:t>
            </a:fld>
            <a:endParaRPr lang="en-US"/>
          </a:p>
        </p:txBody>
      </p:sp>
      <p:sp>
        <p:nvSpPr>
          <p:cNvPr id="8" name="Footer Placeholder 7">
            <a:extLst>
              <a:ext uri="{FF2B5EF4-FFF2-40B4-BE49-F238E27FC236}">
                <a16:creationId xmlns:a16="http://schemas.microsoft.com/office/drawing/2014/main" id="{2E22CB8B-F8A4-41CE-B023-D9C67BB324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DF241D-A581-4C6C-901C-66A4E38F30DC}"/>
              </a:ext>
            </a:extLst>
          </p:cNvPr>
          <p:cNvSpPr>
            <a:spLocks noGrp="1"/>
          </p:cNvSpPr>
          <p:nvPr>
            <p:ph type="sldNum" sz="quarter" idx="12"/>
          </p:nvPr>
        </p:nvSpPr>
        <p:spPr/>
        <p:txBody>
          <a:bodyPr/>
          <a:lstStyle/>
          <a:p>
            <a:fld id="{D622B11C-6E2C-4F3B-972C-F00D8324B3C1}" type="slidenum">
              <a:rPr lang="en-US" smtClean="0"/>
              <a:t>‹#›</a:t>
            </a:fld>
            <a:endParaRPr lang="en-US"/>
          </a:p>
        </p:txBody>
      </p:sp>
    </p:spTree>
    <p:extLst>
      <p:ext uri="{BB962C8B-B14F-4D97-AF65-F5344CB8AC3E}">
        <p14:creationId xmlns:p14="http://schemas.microsoft.com/office/powerpoint/2010/main" val="2490115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94F13-F648-415F-830F-8CE6F73931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6B0CDC-AFA5-4B34-93ED-776BC178B8FD}"/>
              </a:ext>
            </a:extLst>
          </p:cNvPr>
          <p:cNvSpPr>
            <a:spLocks noGrp="1"/>
          </p:cNvSpPr>
          <p:nvPr>
            <p:ph type="dt" sz="half" idx="10"/>
          </p:nvPr>
        </p:nvSpPr>
        <p:spPr/>
        <p:txBody>
          <a:bodyPr/>
          <a:lstStyle/>
          <a:p>
            <a:fld id="{1911C96B-5064-4F98-8301-337B6D01C1F1}" type="datetimeFigureOut">
              <a:rPr lang="en-US" smtClean="0"/>
              <a:t>1/13/2021</a:t>
            </a:fld>
            <a:endParaRPr lang="en-US"/>
          </a:p>
        </p:txBody>
      </p:sp>
      <p:sp>
        <p:nvSpPr>
          <p:cNvPr id="4" name="Footer Placeholder 3">
            <a:extLst>
              <a:ext uri="{FF2B5EF4-FFF2-40B4-BE49-F238E27FC236}">
                <a16:creationId xmlns:a16="http://schemas.microsoft.com/office/drawing/2014/main" id="{4FD2D70B-EF76-49C0-AD1C-D69379AC3A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DF28F3-33F5-480F-9846-C90ECC700A4C}"/>
              </a:ext>
            </a:extLst>
          </p:cNvPr>
          <p:cNvSpPr>
            <a:spLocks noGrp="1"/>
          </p:cNvSpPr>
          <p:nvPr>
            <p:ph type="sldNum" sz="quarter" idx="12"/>
          </p:nvPr>
        </p:nvSpPr>
        <p:spPr/>
        <p:txBody>
          <a:bodyPr/>
          <a:lstStyle/>
          <a:p>
            <a:fld id="{D622B11C-6E2C-4F3B-972C-F00D8324B3C1}" type="slidenum">
              <a:rPr lang="en-US" smtClean="0"/>
              <a:t>‹#›</a:t>
            </a:fld>
            <a:endParaRPr lang="en-US"/>
          </a:p>
        </p:txBody>
      </p:sp>
    </p:spTree>
    <p:extLst>
      <p:ext uri="{BB962C8B-B14F-4D97-AF65-F5344CB8AC3E}">
        <p14:creationId xmlns:p14="http://schemas.microsoft.com/office/powerpoint/2010/main" val="56694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7AC98-F4D5-4D4C-A569-9E3865E052CE}"/>
              </a:ext>
            </a:extLst>
          </p:cNvPr>
          <p:cNvSpPr>
            <a:spLocks noGrp="1"/>
          </p:cNvSpPr>
          <p:nvPr>
            <p:ph type="dt" sz="half" idx="10"/>
          </p:nvPr>
        </p:nvSpPr>
        <p:spPr/>
        <p:txBody>
          <a:bodyPr/>
          <a:lstStyle/>
          <a:p>
            <a:fld id="{1911C96B-5064-4F98-8301-337B6D01C1F1}" type="datetimeFigureOut">
              <a:rPr lang="en-US" smtClean="0"/>
              <a:t>1/13/2021</a:t>
            </a:fld>
            <a:endParaRPr lang="en-US"/>
          </a:p>
        </p:txBody>
      </p:sp>
      <p:sp>
        <p:nvSpPr>
          <p:cNvPr id="3" name="Footer Placeholder 2">
            <a:extLst>
              <a:ext uri="{FF2B5EF4-FFF2-40B4-BE49-F238E27FC236}">
                <a16:creationId xmlns:a16="http://schemas.microsoft.com/office/drawing/2014/main" id="{E1FD4C4B-7F7A-46FD-AACB-E78D4C1110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E11EEF-02A5-48D6-98B0-F4BE13CE4038}"/>
              </a:ext>
            </a:extLst>
          </p:cNvPr>
          <p:cNvSpPr>
            <a:spLocks noGrp="1"/>
          </p:cNvSpPr>
          <p:nvPr>
            <p:ph type="sldNum" sz="quarter" idx="12"/>
          </p:nvPr>
        </p:nvSpPr>
        <p:spPr/>
        <p:txBody>
          <a:bodyPr/>
          <a:lstStyle/>
          <a:p>
            <a:fld id="{D622B11C-6E2C-4F3B-972C-F00D8324B3C1}" type="slidenum">
              <a:rPr lang="en-US" smtClean="0"/>
              <a:t>‹#›</a:t>
            </a:fld>
            <a:endParaRPr lang="en-US"/>
          </a:p>
        </p:txBody>
      </p:sp>
    </p:spTree>
    <p:extLst>
      <p:ext uri="{BB962C8B-B14F-4D97-AF65-F5344CB8AC3E}">
        <p14:creationId xmlns:p14="http://schemas.microsoft.com/office/powerpoint/2010/main" val="3799500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B8704-D762-49EE-9B1D-0DDDC98BBC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4DEBB3-4412-4CAA-8BDA-9EF9EB561A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0CFB29-AE68-4326-9F49-2F4EA07FB1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5C1105-DF08-4DF8-8629-6FB40C739C62}"/>
              </a:ext>
            </a:extLst>
          </p:cNvPr>
          <p:cNvSpPr>
            <a:spLocks noGrp="1"/>
          </p:cNvSpPr>
          <p:nvPr>
            <p:ph type="dt" sz="half" idx="10"/>
          </p:nvPr>
        </p:nvSpPr>
        <p:spPr/>
        <p:txBody>
          <a:bodyPr/>
          <a:lstStyle/>
          <a:p>
            <a:fld id="{1911C96B-5064-4F98-8301-337B6D01C1F1}" type="datetimeFigureOut">
              <a:rPr lang="en-US" smtClean="0"/>
              <a:t>1/13/2021</a:t>
            </a:fld>
            <a:endParaRPr lang="en-US"/>
          </a:p>
        </p:txBody>
      </p:sp>
      <p:sp>
        <p:nvSpPr>
          <p:cNvPr id="6" name="Footer Placeholder 5">
            <a:extLst>
              <a:ext uri="{FF2B5EF4-FFF2-40B4-BE49-F238E27FC236}">
                <a16:creationId xmlns:a16="http://schemas.microsoft.com/office/drawing/2014/main" id="{E6DF7107-6E04-4F29-9608-CCB21C88B9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AFFC64-8A37-428D-9297-4C7AF9D7C7A6}"/>
              </a:ext>
            </a:extLst>
          </p:cNvPr>
          <p:cNvSpPr>
            <a:spLocks noGrp="1"/>
          </p:cNvSpPr>
          <p:nvPr>
            <p:ph type="sldNum" sz="quarter" idx="12"/>
          </p:nvPr>
        </p:nvSpPr>
        <p:spPr/>
        <p:txBody>
          <a:bodyPr/>
          <a:lstStyle/>
          <a:p>
            <a:fld id="{D622B11C-6E2C-4F3B-972C-F00D8324B3C1}" type="slidenum">
              <a:rPr lang="en-US" smtClean="0"/>
              <a:t>‹#›</a:t>
            </a:fld>
            <a:endParaRPr lang="en-US"/>
          </a:p>
        </p:txBody>
      </p:sp>
    </p:spTree>
    <p:extLst>
      <p:ext uri="{BB962C8B-B14F-4D97-AF65-F5344CB8AC3E}">
        <p14:creationId xmlns:p14="http://schemas.microsoft.com/office/powerpoint/2010/main" val="105905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B88E4-6457-4174-800E-1F2CE66152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11A1DB-3F27-48B7-A791-5CC959DE2C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1D34D3-3731-4F47-AC40-E1D0A6F34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BE4E38-8688-4EBB-8B5F-0F6C06EFF7FF}"/>
              </a:ext>
            </a:extLst>
          </p:cNvPr>
          <p:cNvSpPr>
            <a:spLocks noGrp="1"/>
          </p:cNvSpPr>
          <p:nvPr>
            <p:ph type="dt" sz="half" idx="10"/>
          </p:nvPr>
        </p:nvSpPr>
        <p:spPr/>
        <p:txBody>
          <a:bodyPr/>
          <a:lstStyle/>
          <a:p>
            <a:fld id="{1911C96B-5064-4F98-8301-337B6D01C1F1}" type="datetimeFigureOut">
              <a:rPr lang="en-US" smtClean="0"/>
              <a:t>1/13/2021</a:t>
            </a:fld>
            <a:endParaRPr lang="en-US"/>
          </a:p>
        </p:txBody>
      </p:sp>
      <p:sp>
        <p:nvSpPr>
          <p:cNvPr id="6" name="Footer Placeholder 5">
            <a:extLst>
              <a:ext uri="{FF2B5EF4-FFF2-40B4-BE49-F238E27FC236}">
                <a16:creationId xmlns:a16="http://schemas.microsoft.com/office/drawing/2014/main" id="{A12CF7AB-3C4E-43FF-B894-5D2579ADE9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4F27EE-B64C-4FBC-B321-096883B530E2}"/>
              </a:ext>
            </a:extLst>
          </p:cNvPr>
          <p:cNvSpPr>
            <a:spLocks noGrp="1"/>
          </p:cNvSpPr>
          <p:nvPr>
            <p:ph type="sldNum" sz="quarter" idx="12"/>
          </p:nvPr>
        </p:nvSpPr>
        <p:spPr/>
        <p:txBody>
          <a:bodyPr/>
          <a:lstStyle/>
          <a:p>
            <a:fld id="{D622B11C-6E2C-4F3B-972C-F00D8324B3C1}" type="slidenum">
              <a:rPr lang="en-US" smtClean="0"/>
              <a:t>‹#›</a:t>
            </a:fld>
            <a:endParaRPr lang="en-US"/>
          </a:p>
        </p:txBody>
      </p:sp>
    </p:spTree>
    <p:extLst>
      <p:ext uri="{BB962C8B-B14F-4D97-AF65-F5344CB8AC3E}">
        <p14:creationId xmlns:p14="http://schemas.microsoft.com/office/powerpoint/2010/main" val="1035701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3441F3-03BB-45C1-A822-7BBCD52500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CFAFE4-2B90-4DDF-A142-D0DE202775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FF43D-B36D-40C1-A763-042D92CA84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1C96B-5064-4F98-8301-337B6D01C1F1}" type="datetimeFigureOut">
              <a:rPr lang="en-US" smtClean="0"/>
              <a:t>1/13/2021</a:t>
            </a:fld>
            <a:endParaRPr lang="en-US"/>
          </a:p>
        </p:txBody>
      </p:sp>
      <p:sp>
        <p:nvSpPr>
          <p:cNvPr id="5" name="Footer Placeholder 4">
            <a:extLst>
              <a:ext uri="{FF2B5EF4-FFF2-40B4-BE49-F238E27FC236}">
                <a16:creationId xmlns:a16="http://schemas.microsoft.com/office/drawing/2014/main" id="{4FDC492B-D94C-4A4D-B93B-E9A4AC977C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C075AB-5FAE-43A7-BEC7-29BDB71536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22B11C-6E2C-4F3B-972C-F00D8324B3C1}" type="slidenum">
              <a:rPr lang="en-US" smtClean="0"/>
              <a:t>‹#›</a:t>
            </a:fld>
            <a:endParaRPr lang="en-US"/>
          </a:p>
        </p:txBody>
      </p:sp>
    </p:spTree>
    <p:extLst>
      <p:ext uri="{BB962C8B-B14F-4D97-AF65-F5344CB8AC3E}">
        <p14:creationId xmlns:p14="http://schemas.microsoft.com/office/powerpoint/2010/main" val="299504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486F4-52BB-4BC4-A4FA-A26E538747CC}"/>
              </a:ext>
            </a:extLst>
          </p:cNvPr>
          <p:cNvSpPr>
            <a:spLocks noGrp="1"/>
          </p:cNvSpPr>
          <p:nvPr>
            <p:ph type="ctrTitle"/>
          </p:nvPr>
        </p:nvSpPr>
        <p:spPr/>
        <p:txBody>
          <a:bodyPr/>
          <a:lstStyle/>
          <a:p>
            <a:r>
              <a:rPr lang="el-GR" dirty="0"/>
              <a:t>Μέταλλα-Αλουμίνιο</a:t>
            </a:r>
            <a:endParaRPr lang="en-US" dirty="0"/>
          </a:p>
        </p:txBody>
      </p:sp>
      <p:sp>
        <p:nvSpPr>
          <p:cNvPr id="3" name="Subtitle 2">
            <a:extLst>
              <a:ext uri="{FF2B5EF4-FFF2-40B4-BE49-F238E27FC236}">
                <a16:creationId xmlns:a16="http://schemas.microsoft.com/office/drawing/2014/main" id="{E1EDA048-832A-4453-AC4E-D3ACAA68A446}"/>
              </a:ext>
            </a:extLst>
          </p:cNvPr>
          <p:cNvSpPr>
            <a:spLocks noGrp="1"/>
          </p:cNvSpPr>
          <p:nvPr>
            <p:ph type="subTitle" idx="1"/>
          </p:nvPr>
        </p:nvSpPr>
        <p:spPr/>
        <p:txBody>
          <a:bodyPr/>
          <a:lstStyle/>
          <a:p>
            <a:r>
              <a:rPr lang="el-GR" dirty="0">
                <a:latin typeface="+mj-lt"/>
              </a:rPr>
              <a:t>Νικόλας Χατζηκυριάκου</a:t>
            </a:r>
            <a:endParaRPr lang="en-US" dirty="0">
              <a:latin typeface="+mj-lt"/>
            </a:endParaRPr>
          </a:p>
          <a:p>
            <a:endParaRPr lang="en-US" dirty="0"/>
          </a:p>
        </p:txBody>
      </p:sp>
    </p:spTree>
    <p:extLst>
      <p:ext uri="{BB962C8B-B14F-4D97-AF65-F5344CB8AC3E}">
        <p14:creationId xmlns:p14="http://schemas.microsoft.com/office/powerpoint/2010/main" val="603297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930F8-2114-43CB-8D39-34EB72A924DB}"/>
              </a:ext>
            </a:extLst>
          </p:cNvPr>
          <p:cNvSpPr>
            <a:spLocks noGrp="1"/>
          </p:cNvSpPr>
          <p:nvPr>
            <p:ph type="title"/>
          </p:nvPr>
        </p:nvSpPr>
        <p:spPr/>
        <p:txBody>
          <a:bodyPr/>
          <a:lstStyle/>
          <a:p>
            <a:r>
              <a:rPr lang="el-GR" dirty="0"/>
              <a:t>Η παραγωγή του αλουμινίου</a:t>
            </a:r>
            <a:endParaRPr lang="en-US" dirty="0"/>
          </a:p>
        </p:txBody>
      </p:sp>
      <p:sp>
        <p:nvSpPr>
          <p:cNvPr id="3" name="Content Placeholder 2">
            <a:extLst>
              <a:ext uri="{FF2B5EF4-FFF2-40B4-BE49-F238E27FC236}">
                <a16:creationId xmlns:a16="http://schemas.microsoft.com/office/drawing/2014/main" id="{BC25B091-A591-4D9C-950F-66A1843DA1B6}"/>
              </a:ext>
            </a:extLst>
          </p:cNvPr>
          <p:cNvSpPr>
            <a:spLocks noGrp="1"/>
          </p:cNvSpPr>
          <p:nvPr>
            <p:ph idx="1"/>
          </p:nvPr>
        </p:nvSpPr>
        <p:spPr/>
        <p:txBody>
          <a:bodyPr/>
          <a:lstStyle/>
          <a:p>
            <a:pPr>
              <a:lnSpc>
                <a:spcPct val="150000"/>
              </a:lnSpc>
              <a:buFont typeface="Wingdings" panose="05000000000000000000" pitchFamily="2" charset="2"/>
              <a:buChar char="q"/>
            </a:pPr>
            <a:r>
              <a:rPr lang="el-GR" sz="2000" dirty="0">
                <a:latin typeface="+mj-lt"/>
              </a:rPr>
              <a:t> Το 1808, ο Βρετανός </a:t>
            </a:r>
            <a:r>
              <a:rPr lang="el-GR" sz="2000" dirty="0" err="1">
                <a:latin typeface="+mj-lt"/>
              </a:rPr>
              <a:t>Davy</a:t>
            </a:r>
            <a:r>
              <a:rPr lang="el-GR" sz="2000" dirty="0">
                <a:latin typeface="+mj-lt"/>
              </a:rPr>
              <a:t> ανακαλύπτει την ύπαρξη του </a:t>
            </a:r>
            <a:r>
              <a:rPr lang="el-GR" sz="2000" dirty="0" err="1">
                <a:latin typeface="+mj-lt"/>
              </a:rPr>
              <a:t>μετάλλο</a:t>
            </a:r>
            <a:endParaRPr lang="el-GR" sz="2000" dirty="0">
              <a:latin typeface="+mj-lt"/>
            </a:endParaRPr>
          </a:p>
          <a:p>
            <a:pPr>
              <a:lnSpc>
                <a:spcPct val="150000"/>
              </a:lnSpc>
              <a:buFont typeface="Wingdings" panose="05000000000000000000" pitchFamily="2" charset="2"/>
              <a:buChar char="q"/>
            </a:pPr>
            <a:r>
              <a:rPr lang="el-GR" sz="2000" dirty="0">
                <a:latin typeface="+mj-lt"/>
              </a:rPr>
              <a:t> Το 1821 ο P. </a:t>
            </a:r>
            <a:r>
              <a:rPr lang="el-GR" sz="2000" dirty="0" err="1">
                <a:latin typeface="+mj-lt"/>
              </a:rPr>
              <a:t>Berthier</a:t>
            </a:r>
            <a:r>
              <a:rPr lang="el-GR" sz="2000" dirty="0">
                <a:latin typeface="+mj-lt"/>
              </a:rPr>
              <a:t> ανακαλύπτει κοντά στο χωριό </a:t>
            </a:r>
            <a:r>
              <a:rPr lang="el-GR" sz="2000" dirty="0" err="1">
                <a:latin typeface="+mj-lt"/>
              </a:rPr>
              <a:t>Les</a:t>
            </a:r>
            <a:r>
              <a:rPr lang="el-GR" sz="2000" dirty="0">
                <a:latin typeface="+mj-lt"/>
              </a:rPr>
              <a:t> </a:t>
            </a:r>
            <a:r>
              <a:rPr lang="el-GR" sz="2000" dirty="0" err="1">
                <a:latin typeface="+mj-lt"/>
              </a:rPr>
              <a:t>Baux</a:t>
            </a:r>
            <a:r>
              <a:rPr lang="el-GR" sz="2000" dirty="0">
                <a:latin typeface="+mj-lt"/>
              </a:rPr>
              <a:t> στην Γαλλία μια σκληρή, κοκκινωπή ουσία που περιέχει 52 %αλουμίνιο και την ονομάζει Βωξίτη. </a:t>
            </a:r>
          </a:p>
          <a:p>
            <a:pPr>
              <a:lnSpc>
                <a:spcPct val="150000"/>
              </a:lnSpc>
              <a:buFont typeface="Wingdings" panose="05000000000000000000" pitchFamily="2" charset="2"/>
              <a:buChar char="q"/>
            </a:pPr>
            <a:r>
              <a:rPr lang="el-GR" sz="2000" dirty="0">
                <a:latin typeface="+mj-lt"/>
              </a:rPr>
              <a:t> Το 1825 ο Δανός </a:t>
            </a:r>
            <a:r>
              <a:rPr lang="el-GR" sz="2000" dirty="0" err="1">
                <a:latin typeface="+mj-lt"/>
              </a:rPr>
              <a:t>Hans</a:t>
            </a:r>
            <a:r>
              <a:rPr lang="el-GR" sz="2000" dirty="0">
                <a:latin typeface="+mj-lt"/>
              </a:rPr>
              <a:t> </a:t>
            </a:r>
            <a:r>
              <a:rPr lang="el-GR" sz="2000" dirty="0" err="1">
                <a:latin typeface="+mj-lt"/>
              </a:rPr>
              <a:t>Christian</a:t>
            </a:r>
            <a:r>
              <a:rPr lang="el-GR" sz="2000" dirty="0">
                <a:latin typeface="+mj-lt"/>
              </a:rPr>
              <a:t> </a:t>
            </a:r>
            <a:r>
              <a:rPr lang="el-GR" sz="2000" dirty="0" err="1">
                <a:latin typeface="+mj-lt"/>
              </a:rPr>
              <a:t>Oersted</a:t>
            </a:r>
            <a:r>
              <a:rPr lang="el-GR" sz="2000" dirty="0">
                <a:latin typeface="+mj-lt"/>
              </a:rPr>
              <a:t> παράγει μια μικρή ποσότητα αλουμινίου χρησιμοποιώντας διάλυμα ποτάσας. </a:t>
            </a:r>
          </a:p>
          <a:p>
            <a:pPr>
              <a:lnSpc>
                <a:spcPct val="150000"/>
              </a:lnSpc>
              <a:buFont typeface="Wingdings" panose="05000000000000000000" pitchFamily="2" charset="2"/>
              <a:buChar char="q"/>
            </a:pPr>
            <a:r>
              <a:rPr lang="el-GR" sz="2000" dirty="0">
                <a:latin typeface="+mj-lt"/>
              </a:rPr>
              <a:t> Το 1827 ο Γερμανός </a:t>
            </a:r>
            <a:r>
              <a:rPr lang="el-GR" sz="2000" dirty="0" err="1">
                <a:latin typeface="+mj-lt"/>
              </a:rPr>
              <a:t>Friedrich</a:t>
            </a:r>
            <a:r>
              <a:rPr lang="el-GR" sz="2000" dirty="0">
                <a:latin typeface="+mj-lt"/>
              </a:rPr>
              <a:t> </a:t>
            </a:r>
            <a:r>
              <a:rPr lang="el-GR" sz="2000" dirty="0" err="1">
                <a:latin typeface="+mj-lt"/>
              </a:rPr>
              <a:t>Wohler</a:t>
            </a:r>
            <a:r>
              <a:rPr lang="el-GR" sz="2000" dirty="0">
                <a:latin typeface="+mj-lt"/>
              </a:rPr>
              <a:t> ανακοινώνει την ανακάλυψή του για την παραγωγή αλουμινίου μέσω της αντίδρασης ποτάσας με άνυδρο χλωρίδιο του αλουμινίου.</a:t>
            </a:r>
            <a:endParaRPr lang="en-US" sz="2000" dirty="0">
              <a:latin typeface="+mj-lt"/>
            </a:endParaRPr>
          </a:p>
        </p:txBody>
      </p:sp>
    </p:spTree>
    <p:extLst>
      <p:ext uri="{BB962C8B-B14F-4D97-AF65-F5344CB8AC3E}">
        <p14:creationId xmlns:p14="http://schemas.microsoft.com/office/powerpoint/2010/main" val="287531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8FD978-4663-4847-8F45-5CDACBF10724}"/>
              </a:ext>
            </a:extLst>
          </p:cNvPr>
          <p:cNvSpPr>
            <a:spLocks noGrp="1"/>
          </p:cNvSpPr>
          <p:nvPr>
            <p:ph idx="1"/>
          </p:nvPr>
        </p:nvSpPr>
        <p:spPr>
          <a:xfrm>
            <a:off x="838200" y="440267"/>
            <a:ext cx="10515600" cy="5736696"/>
          </a:xfrm>
        </p:spPr>
        <p:txBody>
          <a:bodyPr/>
          <a:lstStyle/>
          <a:p>
            <a:pPr>
              <a:lnSpc>
                <a:spcPct val="150000"/>
              </a:lnSpc>
              <a:buFont typeface="Wingdings" panose="05000000000000000000" pitchFamily="2" charset="2"/>
              <a:buChar char="q"/>
            </a:pPr>
            <a:r>
              <a:rPr lang="el-GR" sz="2000" dirty="0">
                <a:latin typeface="+mj-lt"/>
              </a:rPr>
              <a:t> Το 1845 ο </a:t>
            </a:r>
            <a:r>
              <a:rPr lang="el-GR" sz="2000" dirty="0" err="1">
                <a:latin typeface="+mj-lt"/>
              </a:rPr>
              <a:t>Wohler</a:t>
            </a:r>
            <a:r>
              <a:rPr lang="el-GR" sz="2000" dirty="0">
                <a:latin typeface="+mj-lt"/>
              </a:rPr>
              <a:t> ανακάλυψε και κατέγραψε την πυκνότητα του αλουμινίου και μία από τις βασικές του ιδιότητες, την ελαφρότητα. </a:t>
            </a:r>
          </a:p>
          <a:p>
            <a:pPr>
              <a:lnSpc>
                <a:spcPct val="150000"/>
              </a:lnSpc>
              <a:buFont typeface="Wingdings" panose="05000000000000000000" pitchFamily="2" charset="2"/>
              <a:buChar char="q"/>
            </a:pPr>
            <a:r>
              <a:rPr lang="el-GR" sz="2000" dirty="0">
                <a:latin typeface="+mj-lt"/>
              </a:rPr>
              <a:t> Το 1854 ο Γάλλος </a:t>
            </a:r>
            <a:r>
              <a:rPr lang="el-GR" sz="2000" dirty="0" err="1">
                <a:latin typeface="+mj-lt"/>
              </a:rPr>
              <a:t>Henri</a:t>
            </a:r>
            <a:r>
              <a:rPr lang="el-GR" sz="2000" dirty="0">
                <a:latin typeface="+mj-lt"/>
              </a:rPr>
              <a:t> </a:t>
            </a:r>
            <a:r>
              <a:rPr lang="el-GR" sz="2000" dirty="0" err="1">
                <a:latin typeface="+mj-lt"/>
              </a:rPr>
              <a:t>Saite-Claire</a:t>
            </a:r>
            <a:r>
              <a:rPr lang="el-GR" sz="2000" dirty="0">
                <a:latin typeface="+mj-lt"/>
              </a:rPr>
              <a:t> </a:t>
            </a:r>
            <a:r>
              <a:rPr lang="el-GR" sz="2000" dirty="0" err="1">
                <a:latin typeface="+mj-lt"/>
              </a:rPr>
              <a:t>Devil</a:t>
            </a:r>
            <a:r>
              <a:rPr lang="el-GR" sz="2000" dirty="0">
                <a:latin typeface="+mj-lt"/>
              </a:rPr>
              <a:t> βελτιώνει την μέθοδο του </a:t>
            </a:r>
            <a:r>
              <a:rPr lang="el-GR" sz="2000" dirty="0" err="1">
                <a:latin typeface="+mj-lt"/>
              </a:rPr>
              <a:t>Wohler</a:t>
            </a:r>
            <a:r>
              <a:rPr lang="el-GR" sz="2000" dirty="0">
                <a:latin typeface="+mj-lt"/>
              </a:rPr>
              <a:t> και παράγει βιομηχανικά αλουμίνιο, για πρώτη φορά στην ιστορία. Η τιμή του μετάλλου ξεπερνά αυτή του χρυσού και της πλατίνας. </a:t>
            </a:r>
          </a:p>
          <a:p>
            <a:pPr>
              <a:lnSpc>
                <a:spcPct val="150000"/>
              </a:lnSpc>
              <a:buFont typeface="Wingdings" panose="05000000000000000000" pitchFamily="2" charset="2"/>
              <a:buChar char="q"/>
            </a:pPr>
            <a:r>
              <a:rPr lang="el-GR" sz="2000" dirty="0">
                <a:latin typeface="+mj-lt"/>
              </a:rPr>
              <a:t> </a:t>
            </a:r>
            <a:r>
              <a:rPr lang="en-US" sz="2000" dirty="0">
                <a:latin typeface="+mj-lt"/>
              </a:rPr>
              <a:t>To </a:t>
            </a:r>
            <a:r>
              <a:rPr lang="el-GR" sz="2000" dirty="0">
                <a:latin typeface="+mj-lt"/>
              </a:rPr>
              <a:t>1855 μία ράβδος αλουμινίου εκτίθεται στην Διεθνή Έκθεση των </a:t>
            </a:r>
            <a:r>
              <a:rPr lang="el-GR" sz="2000" dirty="0" err="1">
                <a:latin typeface="+mj-lt"/>
              </a:rPr>
              <a:t>Παρισίων</a:t>
            </a:r>
            <a:r>
              <a:rPr lang="el-GR" sz="2000" dirty="0">
                <a:latin typeface="+mj-lt"/>
              </a:rPr>
              <a:t> μαζί με άλλα πολύτιμα μέταλλα. </a:t>
            </a:r>
          </a:p>
          <a:p>
            <a:pPr>
              <a:lnSpc>
                <a:spcPct val="150000"/>
              </a:lnSpc>
              <a:buFont typeface="Wingdings" panose="05000000000000000000" pitchFamily="2" charset="2"/>
              <a:buChar char="q"/>
            </a:pPr>
            <a:r>
              <a:rPr lang="el-GR" sz="2000" dirty="0">
                <a:latin typeface="+mj-lt"/>
              </a:rPr>
              <a:t> Το 1886 δύο νέοι και άγνωστοι επιστήμονες, ο Γάλλος </a:t>
            </a:r>
            <a:r>
              <a:rPr lang="el-GR" sz="2000" dirty="0" err="1">
                <a:latin typeface="+mj-lt"/>
              </a:rPr>
              <a:t>Paul</a:t>
            </a:r>
            <a:r>
              <a:rPr lang="el-GR" sz="2000" dirty="0">
                <a:latin typeface="+mj-lt"/>
              </a:rPr>
              <a:t> </a:t>
            </a:r>
            <a:r>
              <a:rPr lang="el-GR" sz="2000" dirty="0" err="1">
                <a:latin typeface="+mj-lt"/>
              </a:rPr>
              <a:t>Louis</a:t>
            </a:r>
            <a:r>
              <a:rPr lang="el-GR" sz="2000" dirty="0">
                <a:latin typeface="+mj-lt"/>
              </a:rPr>
              <a:t> </a:t>
            </a:r>
            <a:r>
              <a:rPr lang="el-GR" sz="2000" dirty="0" err="1">
                <a:latin typeface="+mj-lt"/>
              </a:rPr>
              <a:t>Toussaint</a:t>
            </a:r>
            <a:r>
              <a:rPr lang="el-GR" sz="2000" dirty="0">
                <a:latin typeface="+mj-lt"/>
              </a:rPr>
              <a:t> </a:t>
            </a:r>
            <a:r>
              <a:rPr lang="el-GR" sz="2000" dirty="0" err="1">
                <a:latin typeface="+mj-lt"/>
              </a:rPr>
              <a:t>Heroult</a:t>
            </a:r>
            <a:r>
              <a:rPr lang="el-GR" sz="2000" dirty="0">
                <a:latin typeface="+mj-lt"/>
              </a:rPr>
              <a:t> και ο Αμερικάνος </a:t>
            </a:r>
            <a:r>
              <a:rPr lang="el-GR" sz="2000" dirty="0" err="1">
                <a:latin typeface="+mj-lt"/>
              </a:rPr>
              <a:t>Charles</a:t>
            </a:r>
            <a:r>
              <a:rPr lang="el-GR" sz="2000" dirty="0">
                <a:latin typeface="+mj-lt"/>
              </a:rPr>
              <a:t> Martin </a:t>
            </a:r>
            <a:r>
              <a:rPr lang="el-GR" sz="2000" dirty="0" err="1">
                <a:latin typeface="+mj-lt"/>
              </a:rPr>
              <a:t>Hall</a:t>
            </a:r>
            <a:r>
              <a:rPr lang="el-GR" sz="2000" dirty="0">
                <a:latin typeface="+mj-lt"/>
              </a:rPr>
              <a:t>, εφευρίσκουν την μέθοδο παραγωγής αλουμινίου μέσω της ηλεκτρόλυσης διαλύματος αλουμίνας. Οι δύο επιστήμονες εργάστηκαν ξεχωριστά</a:t>
            </a:r>
          </a:p>
          <a:p>
            <a:pPr marL="0" indent="0">
              <a:lnSpc>
                <a:spcPct val="150000"/>
              </a:lnSpc>
              <a:buNone/>
            </a:pPr>
            <a:endParaRPr lang="en-US" sz="2000" dirty="0">
              <a:latin typeface="+mj-lt"/>
            </a:endParaRPr>
          </a:p>
        </p:txBody>
      </p:sp>
    </p:spTree>
    <p:extLst>
      <p:ext uri="{BB962C8B-B14F-4D97-AF65-F5344CB8AC3E}">
        <p14:creationId xmlns:p14="http://schemas.microsoft.com/office/powerpoint/2010/main" val="3957302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F607E3-3D6D-44AE-9E80-DBFB7C06952E}"/>
              </a:ext>
            </a:extLst>
          </p:cNvPr>
          <p:cNvSpPr>
            <a:spLocks noGrp="1"/>
          </p:cNvSpPr>
          <p:nvPr>
            <p:ph idx="1"/>
          </p:nvPr>
        </p:nvSpPr>
        <p:spPr>
          <a:xfrm>
            <a:off x="838200" y="508000"/>
            <a:ext cx="10515600" cy="5668963"/>
          </a:xfrm>
        </p:spPr>
        <p:txBody>
          <a:bodyPr>
            <a:normAutofit/>
          </a:bodyPr>
          <a:lstStyle/>
          <a:p>
            <a:pPr>
              <a:lnSpc>
                <a:spcPct val="150000"/>
              </a:lnSpc>
              <a:buFont typeface="Wingdings" panose="05000000000000000000" pitchFamily="2" charset="2"/>
              <a:buChar char="q"/>
            </a:pPr>
            <a:r>
              <a:rPr lang="en-US" sz="2000" dirty="0">
                <a:latin typeface="+mj-lt"/>
              </a:rPr>
              <a:t>To </a:t>
            </a:r>
            <a:r>
              <a:rPr lang="el-GR" sz="2000" dirty="0">
                <a:latin typeface="+mj-lt"/>
              </a:rPr>
              <a:t>1888</a:t>
            </a:r>
            <a:r>
              <a:rPr lang="en-US" sz="2000" dirty="0">
                <a:latin typeface="+mj-lt"/>
              </a:rPr>
              <a:t> o</a:t>
            </a:r>
            <a:r>
              <a:rPr lang="el-GR" sz="2000" dirty="0">
                <a:latin typeface="+mj-lt"/>
              </a:rPr>
              <a:t>ι πρώτες εταιρίες παραγωγής αλουμινίου γεννήθηκαν στην Γαλλία, την Ελβετία και τις ΗΠΑ. </a:t>
            </a:r>
            <a:endParaRPr lang="en-US" sz="2000" dirty="0">
              <a:latin typeface="+mj-lt"/>
            </a:endParaRPr>
          </a:p>
          <a:p>
            <a:pPr>
              <a:lnSpc>
                <a:spcPct val="150000"/>
              </a:lnSpc>
              <a:buFont typeface="Wingdings" panose="05000000000000000000" pitchFamily="2" charset="2"/>
              <a:buChar char="q"/>
            </a:pPr>
            <a:r>
              <a:rPr lang="en-US" sz="2000" dirty="0">
                <a:latin typeface="+mj-lt"/>
              </a:rPr>
              <a:t> To </a:t>
            </a:r>
            <a:r>
              <a:rPr lang="el-GR" sz="2000" dirty="0">
                <a:latin typeface="+mj-lt"/>
              </a:rPr>
              <a:t>1889</a:t>
            </a:r>
            <a:r>
              <a:rPr lang="en-US" sz="2000" dirty="0">
                <a:latin typeface="+mj-lt"/>
              </a:rPr>
              <a:t>o</a:t>
            </a:r>
            <a:r>
              <a:rPr lang="el-GR" sz="2000" dirty="0">
                <a:latin typeface="+mj-lt"/>
              </a:rPr>
              <a:t> Αυστριακός </a:t>
            </a:r>
            <a:r>
              <a:rPr lang="el-GR" sz="2000" dirty="0" err="1">
                <a:latin typeface="+mj-lt"/>
              </a:rPr>
              <a:t>Friedrich</a:t>
            </a:r>
            <a:r>
              <a:rPr lang="el-GR" sz="2000" dirty="0">
                <a:latin typeface="+mj-lt"/>
              </a:rPr>
              <a:t> Bayer, γιος του ιδρυτή της περίφημης εταιρίας χημικών ουσιών, εφευρίσκει την μέθοδο παραγωγής μεγάλων ποσοτήτων αλουμίνας από τον βωξίτη. </a:t>
            </a:r>
            <a:endParaRPr lang="en-US" sz="2000" dirty="0">
              <a:latin typeface="+mj-lt"/>
            </a:endParaRPr>
          </a:p>
          <a:p>
            <a:pPr>
              <a:lnSpc>
                <a:spcPct val="150000"/>
              </a:lnSpc>
              <a:buFont typeface="Wingdings" panose="05000000000000000000" pitchFamily="2" charset="2"/>
              <a:buChar char="q"/>
            </a:pPr>
            <a:r>
              <a:rPr lang="en-US" sz="2000" dirty="0">
                <a:latin typeface="+mj-lt"/>
              </a:rPr>
              <a:t> To </a:t>
            </a:r>
            <a:r>
              <a:rPr lang="el-GR" sz="2000" dirty="0">
                <a:latin typeface="+mj-lt"/>
              </a:rPr>
              <a:t>1900 η ετήσια παραγωγή αλουμινίου σπάει κάθε ρεκόρ, </a:t>
            </a:r>
            <a:r>
              <a:rPr lang="el-GR" sz="2000" dirty="0" err="1">
                <a:latin typeface="+mj-lt"/>
              </a:rPr>
              <a:t>φτάνονταςτους</a:t>
            </a:r>
            <a:r>
              <a:rPr lang="el-GR" sz="2000" dirty="0">
                <a:latin typeface="+mj-lt"/>
              </a:rPr>
              <a:t> 8 τόνους σε ετήσια βάση.</a:t>
            </a:r>
            <a:endParaRPr lang="en-US" sz="2000" dirty="0">
              <a:latin typeface="+mj-lt"/>
            </a:endParaRPr>
          </a:p>
        </p:txBody>
      </p:sp>
    </p:spTree>
    <p:extLst>
      <p:ext uri="{BB962C8B-B14F-4D97-AF65-F5344CB8AC3E}">
        <p14:creationId xmlns:p14="http://schemas.microsoft.com/office/powerpoint/2010/main" val="3881802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E8E85-E870-4406-B00B-89C936A6E3B2}"/>
              </a:ext>
            </a:extLst>
          </p:cNvPr>
          <p:cNvSpPr>
            <a:spLocks noGrp="1"/>
          </p:cNvSpPr>
          <p:nvPr>
            <p:ph type="title"/>
          </p:nvPr>
        </p:nvSpPr>
        <p:spPr/>
        <p:txBody>
          <a:bodyPr>
            <a:normAutofit/>
          </a:bodyPr>
          <a:lstStyle/>
          <a:p>
            <a:r>
              <a:rPr lang="el-GR" sz="3600" dirty="0"/>
              <a:t>H ΑΠΟΔΟΧΗ ΤΟΥ ΑΛΟΥΜΙΝΙΟΥ ΑΠΟ ΤΗΝ ΒΙΟΜΗΧΑΝΙΑ</a:t>
            </a:r>
            <a:endParaRPr lang="en-US" sz="3600" dirty="0"/>
          </a:p>
        </p:txBody>
      </p:sp>
      <p:sp>
        <p:nvSpPr>
          <p:cNvPr id="3" name="Content Placeholder 2">
            <a:extLst>
              <a:ext uri="{FF2B5EF4-FFF2-40B4-BE49-F238E27FC236}">
                <a16:creationId xmlns:a16="http://schemas.microsoft.com/office/drawing/2014/main" id="{20CAE291-888A-45EE-BAF7-C34023998A63}"/>
              </a:ext>
            </a:extLst>
          </p:cNvPr>
          <p:cNvSpPr>
            <a:spLocks noGrp="1"/>
          </p:cNvSpPr>
          <p:nvPr>
            <p:ph idx="1"/>
          </p:nvPr>
        </p:nvSpPr>
        <p:spPr/>
        <p:txBody>
          <a:bodyPr>
            <a:normAutofit/>
          </a:bodyPr>
          <a:lstStyle/>
          <a:p>
            <a:pPr marL="0" indent="0">
              <a:lnSpc>
                <a:spcPct val="150000"/>
              </a:lnSpc>
              <a:buNone/>
            </a:pPr>
            <a:r>
              <a:rPr lang="el-GR" sz="2000" dirty="0">
                <a:latin typeface="+mj-lt"/>
              </a:rPr>
              <a:t>Οι πρώτες χρήσεις του αλουμινίου σε βιομηχανικές εφαρμογές ξεκίνησαν: </a:t>
            </a:r>
          </a:p>
          <a:p>
            <a:pPr>
              <a:lnSpc>
                <a:spcPct val="150000"/>
              </a:lnSpc>
              <a:buFont typeface="Wingdings" panose="05000000000000000000" pitchFamily="2" charset="2"/>
              <a:buChar char="q"/>
            </a:pPr>
            <a:r>
              <a:rPr lang="el-GR" sz="2000" dirty="0">
                <a:latin typeface="+mj-lt"/>
              </a:rPr>
              <a:t> Το 1908, με την παραγωγή καλωδίων μεταφοράς ηλεκτρικής ενέργειας υψηλής τάσης </a:t>
            </a:r>
          </a:p>
          <a:p>
            <a:pPr>
              <a:lnSpc>
                <a:spcPct val="150000"/>
              </a:lnSpc>
              <a:buFont typeface="Wingdings" panose="05000000000000000000" pitchFamily="2" charset="2"/>
              <a:buChar char="q"/>
            </a:pPr>
            <a:r>
              <a:rPr lang="el-GR" sz="2000" dirty="0">
                <a:latin typeface="+mj-lt"/>
              </a:rPr>
              <a:t> Το 1910, με την παραγωγή καλωδίων για χρήση σε υπόγειες γραμμές μεταφοράς ηλεκτρικής ενέργειας, μονωμένες με μολύβι και χαρτί.</a:t>
            </a:r>
          </a:p>
          <a:p>
            <a:pPr>
              <a:lnSpc>
                <a:spcPct val="150000"/>
              </a:lnSpc>
              <a:buFont typeface="Wingdings" panose="05000000000000000000" pitchFamily="2" charset="2"/>
              <a:buChar char="q"/>
            </a:pPr>
            <a:r>
              <a:rPr lang="el-GR" sz="2000" dirty="0">
                <a:latin typeface="+mj-lt"/>
              </a:rPr>
              <a:t> Το 1912, με την παραγωγή κουπαστών εσωτερικών χώρων από αλουμίνιο για το επιβατικό πλοίο AQUITANA</a:t>
            </a:r>
          </a:p>
          <a:p>
            <a:pPr>
              <a:lnSpc>
                <a:spcPct val="150000"/>
              </a:lnSpc>
              <a:buFont typeface="Wingdings" panose="05000000000000000000" pitchFamily="2" charset="2"/>
              <a:buChar char="q"/>
            </a:pPr>
            <a:r>
              <a:rPr lang="el-GR" sz="2000" dirty="0">
                <a:latin typeface="+mj-lt"/>
              </a:rPr>
              <a:t> Το 1917, με την παραγωγή καλωδίου για μετασχηματιστές ηλεκτρικής ενέργειας.</a:t>
            </a:r>
          </a:p>
          <a:p>
            <a:pPr>
              <a:lnSpc>
                <a:spcPct val="150000"/>
              </a:lnSpc>
              <a:buFont typeface="Wingdings" panose="05000000000000000000" pitchFamily="2" charset="2"/>
              <a:buChar char="q"/>
            </a:pPr>
            <a:r>
              <a:rPr lang="el-GR" sz="2000" dirty="0">
                <a:latin typeface="+mj-lt"/>
              </a:rPr>
              <a:t> Το 1920, με την παραγωγή μηχανικών μερών για μηχανές</a:t>
            </a:r>
            <a:endParaRPr lang="en-US" sz="2000" dirty="0">
              <a:latin typeface="+mj-lt"/>
            </a:endParaRPr>
          </a:p>
        </p:txBody>
      </p:sp>
    </p:spTree>
    <p:extLst>
      <p:ext uri="{BB962C8B-B14F-4D97-AF65-F5344CB8AC3E}">
        <p14:creationId xmlns:p14="http://schemas.microsoft.com/office/powerpoint/2010/main" val="3137253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94F2D-7434-4D36-91DE-723C0E129A57}"/>
              </a:ext>
            </a:extLst>
          </p:cNvPr>
          <p:cNvSpPr>
            <a:spLocks noGrp="1"/>
          </p:cNvSpPr>
          <p:nvPr>
            <p:ph type="title"/>
          </p:nvPr>
        </p:nvSpPr>
        <p:spPr/>
        <p:txBody>
          <a:bodyPr/>
          <a:lstStyle/>
          <a:p>
            <a:r>
              <a:rPr lang="el-GR" dirty="0"/>
              <a:t>Οι ιδιότητες του αλουμινίου</a:t>
            </a:r>
            <a:endParaRPr lang="en-US" dirty="0"/>
          </a:p>
        </p:txBody>
      </p:sp>
      <p:sp>
        <p:nvSpPr>
          <p:cNvPr id="3" name="Content Placeholder 2">
            <a:extLst>
              <a:ext uri="{FF2B5EF4-FFF2-40B4-BE49-F238E27FC236}">
                <a16:creationId xmlns:a16="http://schemas.microsoft.com/office/drawing/2014/main" id="{0EBBA815-DAAE-40DC-BCDD-BCFE25E5D8C6}"/>
              </a:ext>
            </a:extLst>
          </p:cNvPr>
          <p:cNvSpPr>
            <a:spLocks noGrp="1"/>
          </p:cNvSpPr>
          <p:nvPr>
            <p:ph idx="1"/>
          </p:nvPr>
        </p:nvSpPr>
        <p:spPr/>
        <p:txBody>
          <a:bodyPr>
            <a:normAutofit/>
          </a:bodyPr>
          <a:lstStyle/>
          <a:p>
            <a:pPr marL="0" indent="0">
              <a:lnSpc>
                <a:spcPct val="150000"/>
              </a:lnSpc>
              <a:buNone/>
            </a:pPr>
            <a:r>
              <a:rPr lang="el-GR" sz="2000" dirty="0">
                <a:latin typeface="+mj-lt"/>
              </a:rPr>
              <a:t>Το αλουμίνιο διατίθεται σε μεγάλη ποικιλία κραμάτων, αυτό οφείλεται στο γεγονός της εύκολης κραματοποίησής του. Από την άλλη η επιλογή του κατάλληλου κράματος γίνεται ανάλογα με την χρήση του τελικού προϊόντος. Με την προσθήκη μικρών ποσοτήτων χημικών στοιχείων, μπορούμε να επιτύχουμε πρώτη ύλη αλουμινίου με τις επιθυμητές και κατάλληλες ιδιότητες για κάθε τύπο προϊόντος. Οι τελικές ιδιότητες κάθε προϊόντος που θα παραχθεί από αλουμίνιο, επιτυγχάνονται με την επιλογή του κατάλληλου κράματος αλουμινίου και την μέθοδο επεξεργασίας του που θα υποστεί.</a:t>
            </a:r>
            <a:endParaRPr lang="en-US" sz="2000" dirty="0">
              <a:latin typeface="+mj-lt"/>
            </a:endParaRPr>
          </a:p>
        </p:txBody>
      </p:sp>
    </p:spTree>
    <p:extLst>
      <p:ext uri="{BB962C8B-B14F-4D97-AF65-F5344CB8AC3E}">
        <p14:creationId xmlns:p14="http://schemas.microsoft.com/office/powerpoint/2010/main" val="1547222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1986-2873-4753-A746-8F874EE23DFC}"/>
              </a:ext>
            </a:extLst>
          </p:cNvPr>
          <p:cNvSpPr>
            <a:spLocks noGrp="1"/>
          </p:cNvSpPr>
          <p:nvPr>
            <p:ph type="title"/>
          </p:nvPr>
        </p:nvSpPr>
        <p:spPr/>
        <p:txBody>
          <a:bodyPr/>
          <a:lstStyle/>
          <a:p>
            <a:r>
              <a:rPr lang="el-GR" dirty="0"/>
              <a:t>Κατηγορίες αλουμίνιου και κραμάτων του</a:t>
            </a:r>
            <a:endParaRPr lang="en-US" dirty="0"/>
          </a:p>
        </p:txBody>
      </p:sp>
      <p:sp>
        <p:nvSpPr>
          <p:cNvPr id="3" name="Content Placeholder 2">
            <a:extLst>
              <a:ext uri="{FF2B5EF4-FFF2-40B4-BE49-F238E27FC236}">
                <a16:creationId xmlns:a16="http://schemas.microsoft.com/office/drawing/2014/main" id="{1C24D7CF-7EE5-463A-B05C-D93F5E98E5DA}"/>
              </a:ext>
            </a:extLst>
          </p:cNvPr>
          <p:cNvSpPr>
            <a:spLocks noGrp="1"/>
          </p:cNvSpPr>
          <p:nvPr>
            <p:ph idx="1"/>
          </p:nvPr>
        </p:nvSpPr>
        <p:spPr/>
        <p:txBody>
          <a:bodyPr/>
          <a:lstStyle/>
          <a:p>
            <a:pPr>
              <a:buFont typeface="Wingdings" panose="05000000000000000000" pitchFamily="2" charset="2"/>
              <a:buChar char="q"/>
            </a:pPr>
            <a:r>
              <a:rPr lang="el-GR" dirty="0"/>
              <a:t> </a:t>
            </a:r>
            <a:r>
              <a:rPr lang="el-GR" dirty="0">
                <a:latin typeface="+mj-lt"/>
              </a:rPr>
              <a:t>Μουμίνιο ή κράματα αλουμινίου για χρήση σε χυτήρια.</a:t>
            </a:r>
          </a:p>
          <a:p>
            <a:pPr marL="0" indent="0">
              <a:buNone/>
            </a:pPr>
            <a:endParaRPr lang="el-GR" dirty="0">
              <a:latin typeface="+mj-lt"/>
            </a:endParaRPr>
          </a:p>
          <a:p>
            <a:pPr>
              <a:buFont typeface="Wingdings" panose="05000000000000000000" pitchFamily="2" charset="2"/>
              <a:buChar char="q"/>
            </a:pPr>
            <a:r>
              <a:rPr lang="el-GR" dirty="0">
                <a:latin typeface="+mj-lt"/>
              </a:rPr>
              <a:t> Αλουμίνιο ή κράματα αλουμινίου για μηχανική μεταποίηση.</a:t>
            </a:r>
            <a:endParaRPr lang="en-US" dirty="0">
              <a:latin typeface="+mj-lt"/>
            </a:endParaRPr>
          </a:p>
        </p:txBody>
      </p:sp>
    </p:spTree>
    <p:extLst>
      <p:ext uri="{BB962C8B-B14F-4D97-AF65-F5344CB8AC3E}">
        <p14:creationId xmlns:p14="http://schemas.microsoft.com/office/powerpoint/2010/main" val="193879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10744-A32F-4917-BF67-0B401A2B86D8}"/>
              </a:ext>
            </a:extLst>
          </p:cNvPr>
          <p:cNvSpPr>
            <a:spLocks noGrp="1"/>
          </p:cNvSpPr>
          <p:nvPr>
            <p:ph type="ctrTitle"/>
          </p:nvPr>
        </p:nvSpPr>
        <p:spPr>
          <a:xfrm>
            <a:off x="1524000" y="2047875"/>
            <a:ext cx="9144000" cy="2000249"/>
          </a:xfrm>
        </p:spPr>
        <p:txBody>
          <a:bodyPr/>
          <a:lstStyle/>
          <a:p>
            <a:r>
              <a:rPr lang="el-GR" dirty="0"/>
              <a:t>Πλεονεκτήματα και μειονεκτήματα αλουμινίου</a:t>
            </a:r>
            <a:endParaRPr lang="en-US" dirty="0"/>
          </a:p>
        </p:txBody>
      </p:sp>
    </p:spTree>
    <p:extLst>
      <p:ext uri="{BB962C8B-B14F-4D97-AF65-F5344CB8AC3E}">
        <p14:creationId xmlns:p14="http://schemas.microsoft.com/office/powerpoint/2010/main" val="967405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8EC5-0257-451E-A74E-21749874D396}"/>
              </a:ext>
            </a:extLst>
          </p:cNvPr>
          <p:cNvSpPr>
            <a:spLocks noGrp="1"/>
          </p:cNvSpPr>
          <p:nvPr>
            <p:ph type="title"/>
          </p:nvPr>
        </p:nvSpPr>
        <p:spPr/>
        <p:txBody>
          <a:bodyPr/>
          <a:lstStyle/>
          <a:p>
            <a:r>
              <a:rPr lang="el-GR" dirty="0"/>
              <a:t>Πλεονεκτήματα</a:t>
            </a:r>
            <a:endParaRPr lang="en-US" dirty="0"/>
          </a:p>
        </p:txBody>
      </p:sp>
      <p:sp>
        <p:nvSpPr>
          <p:cNvPr id="3" name="Content Placeholder 2">
            <a:extLst>
              <a:ext uri="{FF2B5EF4-FFF2-40B4-BE49-F238E27FC236}">
                <a16:creationId xmlns:a16="http://schemas.microsoft.com/office/drawing/2014/main" id="{EB879A95-B2FD-4A83-AF07-301D969AC995}"/>
              </a:ext>
            </a:extLst>
          </p:cNvPr>
          <p:cNvSpPr>
            <a:spLocks noGrp="1"/>
          </p:cNvSpPr>
          <p:nvPr>
            <p:ph idx="1"/>
          </p:nvPr>
        </p:nvSpPr>
        <p:spPr/>
        <p:txBody>
          <a:bodyPr>
            <a:normAutofit fontScale="77500" lnSpcReduction="20000"/>
          </a:bodyPr>
          <a:lstStyle/>
          <a:p>
            <a:pPr>
              <a:lnSpc>
                <a:spcPct val="170000"/>
              </a:lnSpc>
              <a:buFont typeface="Wingdings" panose="05000000000000000000" pitchFamily="2" charset="2"/>
              <a:buChar char="q"/>
            </a:pPr>
            <a:r>
              <a:rPr lang="el-GR" dirty="0"/>
              <a:t> </a:t>
            </a:r>
            <a:r>
              <a:rPr lang="el-GR" sz="2900" dirty="0">
                <a:latin typeface="+mj-lt"/>
              </a:rPr>
              <a:t>Μείωση του όγκου των απορριμμάτων, καθώς τέσσερα βασικά συστατικά τους διαχωρίζονται και απομακρύνονται από τα υπόλοιπα απορρίμματα. </a:t>
            </a:r>
          </a:p>
          <a:p>
            <a:pPr>
              <a:lnSpc>
                <a:spcPct val="170000"/>
              </a:lnSpc>
              <a:buFont typeface="Wingdings" panose="05000000000000000000" pitchFamily="2" charset="2"/>
              <a:buChar char="q"/>
            </a:pPr>
            <a:r>
              <a:rPr lang="el-GR" sz="2900" dirty="0">
                <a:latin typeface="+mj-lt"/>
              </a:rPr>
              <a:t> Περιορισμός των αποσυντιθέμενων στο έδαφος υλικών και αποτελεσματικός διαχωρισμός των επικίνδυνων αποβλήτων.</a:t>
            </a:r>
          </a:p>
          <a:p>
            <a:pPr>
              <a:lnSpc>
                <a:spcPct val="170000"/>
              </a:lnSpc>
              <a:buFont typeface="Wingdings" panose="05000000000000000000" pitchFamily="2" charset="2"/>
              <a:buChar char="q"/>
            </a:pPr>
            <a:r>
              <a:rPr lang="el-GR" sz="2900" dirty="0">
                <a:latin typeface="+mj-lt"/>
              </a:rPr>
              <a:t> Εξοικονόμηση πρώτων υλών. •</a:t>
            </a:r>
          </a:p>
          <a:p>
            <a:pPr>
              <a:lnSpc>
                <a:spcPct val="170000"/>
              </a:lnSpc>
              <a:buFont typeface="Wingdings" panose="05000000000000000000" pitchFamily="2" charset="2"/>
              <a:buChar char="q"/>
            </a:pPr>
            <a:r>
              <a:rPr lang="el-GR" sz="2900" dirty="0">
                <a:latin typeface="+mj-lt"/>
              </a:rPr>
              <a:t>Χρειάζεται 94% λιγότερη ενέργεια για να ανακυκλωθεί το αλουμίνιο από το να τήξουμε το μετάλλευμα. </a:t>
            </a:r>
          </a:p>
          <a:p>
            <a:pPr>
              <a:lnSpc>
                <a:spcPct val="170000"/>
              </a:lnSpc>
              <a:buFont typeface="Wingdings" panose="05000000000000000000" pitchFamily="2" charset="2"/>
              <a:buChar char="q"/>
            </a:pPr>
            <a:endParaRPr lang="en-US" sz="2900" dirty="0">
              <a:latin typeface="+mj-lt"/>
            </a:endParaRPr>
          </a:p>
        </p:txBody>
      </p:sp>
    </p:spTree>
    <p:extLst>
      <p:ext uri="{BB962C8B-B14F-4D97-AF65-F5344CB8AC3E}">
        <p14:creationId xmlns:p14="http://schemas.microsoft.com/office/powerpoint/2010/main" val="1404571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FC8C15-8FD0-4DB6-9C0C-83E92FB65E60}"/>
              </a:ext>
            </a:extLst>
          </p:cNvPr>
          <p:cNvSpPr>
            <a:spLocks noGrp="1"/>
          </p:cNvSpPr>
          <p:nvPr>
            <p:ph idx="1"/>
          </p:nvPr>
        </p:nvSpPr>
        <p:spPr>
          <a:xfrm>
            <a:off x="838200" y="634999"/>
            <a:ext cx="10515600" cy="5470525"/>
          </a:xfrm>
        </p:spPr>
        <p:txBody>
          <a:bodyPr>
            <a:normAutofit/>
          </a:bodyPr>
          <a:lstStyle/>
          <a:p>
            <a:pPr>
              <a:lnSpc>
                <a:spcPct val="170000"/>
              </a:lnSpc>
              <a:buFont typeface="Wingdings" panose="05000000000000000000" pitchFamily="2" charset="2"/>
              <a:buChar char="q"/>
            </a:pPr>
            <a:r>
              <a:rPr lang="el-GR" sz="2000" dirty="0">
                <a:latin typeface="+mj-lt"/>
              </a:rPr>
              <a:t>Η ανακύκλωση μειώνει τη ρύπανση και συντηρεί έναν μη ανανεώσιμο πόρο. </a:t>
            </a:r>
          </a:p>
          <a:p>
            <a:pPr>
              <a:lnSpc>
                <a:spcPct val="170000"/>
              </a:lnSpc>
              <a:buFont typeface="Wingdings" panose="05000000000000000000" pitchFamily="2" charset="2"/>
              <a:buChar char="q"/>
            </a:pPr>
            <a:r>
              <a:rPr lang="el-GR" sz="2000" dirty="0">
                <a:latin typeface="+mj-lt"/>
              </a:rPr>
              <a:t> Το αλουμίνιο μπορεί να ανακυκλωθεί κατά τρόπο αόριστο και να χρησιμοποιηθεί για τα εμπορευματοκιβώτια τροφίμων. </a:t>
            </a:r>
          </a:p>
          <a:p>
            <a:pPr>
              <a:lnSpc>
                <a:spcPct val="170000"/>
              </a:lnSpc>
              <a:buFont typeface="Wingdings" panose="05000000000000000000" pitchFamily="2" charset="2"/>
              <a:buChar char="q"/>
            </a:pPr>
            <a:r>
              <a:rPr lang="el-GR" sz="2000" dirty="0">
                <a:latin typeface="+mj-lt"/>
              </a:rPr>
              <a:t> Οι ρύποι και οι μολυσματικοί παράγοντες καίγονται και απομακρύνονται στους φούρνους. </a:t>
            </a:r>
          </a:p>
          <a:p>
            <a:pPr>
              <a:lnSpc>
                <a:spcPct val="170000"/>
              </a:lnSpc>
              <a:buFont typeface="Wingdings" panose="05000000000000000000" pitchFamily="2" charset="2"/>
              <a:buChar char="q"/>
            </a:pPr>
            <a:r>
              <a:rPr lang="el-GR" sz="2000" dirty="0">
                <a:latin typeface="+mj-lt"/>
              </a:rPr>
              <a:t> Υπάρχει μια καλά ανεπτυγμένη δομή για την συλλογή και επεξεργασία των δοχείων αλουμινίου. </a:t>
            </a:r>
          </a:p>
          <a:p>
            <a:pPr>
              <a:lnSpc>
                <a:spcPct val="170000"/>
              </a:lnSpc>
              <a:buFont typeface="Wingdings" panose="05000000000000000000" pitchFamily="2" charset="2"/>
              <a:buChar char="q"/>
            </a:pPr>
            <a:r>
              <a:rPr lang="el-GR" sz="2000" dirty="0">
                <a:latin typeface="+mj-lt"/>
              </a:rPr>
              <a:t> Υπάρχουν καλές αγορές για τα χρησιμοποιημένα δοχεία.</a:t>
            </a:r>
            <a:endParaRPr lang="en-US" sz="2000" dirty="0"/>
          </a:p>
        </p:txBody>
      </p:sp>
    </p:spTree>
    <p:extLst>
      <p:ext uri="{BB962C8B-B14F-4D97-AF65-F5344CB8AC3E}">
        <p14:creationId xmlns:p14="http://schemas.microsoft.com/office/powerpoint/2010/main" val="509555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32693-3671-41A7-BE13-056E8E4AC6AB}"/>
              </a:ext>
            </a:extLst>
          </p:cNvPr>
          <p:cNvSpPr>
            <a:spLocks noGrp="1"/>
          </p:cNvSpPr>
          <p:nvPr>
            <p:ph type="title"/>
          </p:nvPr>
        </p:nvSpPr>
        <p:spPr/>
        <p:txBody>
          <a:bodyPr/>
          <a:lstStyle/>
          <a:p>
            <a:r>
              <a:rPr lang="el-GR" dirty="0"/>
              <a:t>Μειονεκτήματα</a:t>
            </a:r>
            <a:endParaRPr lang="en-US" dirty="0"/>
          </a:p>
        </p:txBody>
      </p:sp>
      <p:sp>
        <p:nvSpPr>
          <p:cNvPr id="3" name="Content Placeholder 2">
            <a:extLst>
              <a:ext uri="{FF2B5EF4-FFF2-40B4-BE49-F238E27FC236}">
                <a16:creationId xmlns:a16="http://schemas.microsoft.com/office/drawing/2014/main" id="{CD9005AD-ADCB-4228-906A-F2571D041FEA}"/>
              </a:ext>
            </a:extLst>
          </p:cNvPr>
          <p:cNvSpPr>
            <a:spLocks noGrp="1"/>
          </p:cNvSpPr>
          <p:nvPr>
            <p:ph idx="1"/>
          </p:nvPr>
        </p:nvSpPr>
        <p:spPr/>
        <p:txBody>
          <a:bodyPr>
            <a:normAutofit/>
          </a:bodyPr>
          <a:lstStyle/>
          <a:p>
            <a:pPr>
              <a:lnSpc>
                <a:spcPct val="150000"/>
              </a:lnSpc>
              <a:buFont typeface="Wingdings" panose="05000000000000000000" pitchFamily="2" charset="2"/>
              <a:buChar char="q"/>
            </a:pPr>
            <a:r>
              <a:rPr lang="el-GR" dirty="0"/>
              <a:t> </a:t>
            </a:r>
            <a:r>
              <a:rPr lang="el-GR" sz="2400" dirty="0">
                <a:latin typeface="+mj-lt"/>
              </a:rPr>
              <a:t>Λόγω της σημαντικής διαφοροποίησης των απορριμμάτων, είναι αρκετά πολύπλοκη η διαδικασία διαχωρισμού, ενώ απαιτείται εκτεταμένη και συνεχής ενημέρωση της κοινής γνώμης, καθώς και σημαντικές επενδύσεις σε μονάδες διαλογής.</a:t>
            </a:r>
          </a:p>
          <a:p>
            <a:pPr>
              <a:lnSpc>
                <a:spcPct val="150000"/>
              </a:lnSpc>
              <a:buFont typeface="Wingdings" panose="05000000000000000000" pitchFamily="2" charset="2"/>
              <a:buChar char="q"/>
            </a:pPr>
            <a:r>
              <a:rPr lang="el-GR" sz="2400" dirty="0">
                <a:latin typeface="+mj-lt"/>
              </a:rPr>
              <a:t> Δεν είναι εύκολη η αποδοχή των υλικών ανακύκλωσης από τη βιομηχανία, λόγω αλλοιωμένης ποιότητας. Η συλλογή και η ταξινόμηση είναι εντατική εργασία.</a:t>
            </a:r>
            <a:endParaRPr lang="en-US" sz="2400" dirty="0">
              <a:latin typeface="+mj-lt"/>
            </a:endParaRPr>
          </a:p>
        </p:txBody>
      </p:sp>
    </p:spTree>
    <p:extLst>
      <p:ext uri="{BB962C8B-B14F-4D97-AF65-F5344CB8AC3E}">
        <p14:creationId xmlns:p14="http://schemas.microsoft.com/office/powerpoint/2010/main" val="308760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13A1D-12CD-45DB-8796-DA21E528DD11}"/>
              </a:ext>
            </a:extLst>
          </p:cNvPr>
          <p:cNvSpPr>
            <a:spLocks noGrp="1"/>
          </p:cNvSpPr>
          <p:nvPr>
            <p:ph type="ctrTitle"/>
          </p:nvPr>
        </p:nvSpPr>
        <p:spPr/>
        <p:txBody>
          <a:bodyPr/>
          <a:lstStyle/>
          <a:p>
            <a:r>
              <a:rPr lang="el-GR" dirty="0"/>
              <a:t>Μέταλλα</a:t>
            </a:r>
            <a:endParaRPr lang="en-US" dirty="0"/>
          </a:p>
        </p:txBody>
      </p:sp>
      <p:sp>
        <p:nvSpPr>
          <p:cNvPr id="3" name="Subtitle 2">
            <a:extLst>
              <a:ext uri="{FF2B5EF4-FFF2-40B4-BE49-F238E27FC236}">
                <a16:creationId xmlns:a16="http://schemas.microsoft.com/office/drawing/2014/main" id="{19EC61C0-21D0-461A-8DFE-B3184773AD5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070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849C5-8D70-46D8-9143-596FF44A8B0E}"/>
              </a:ext>
            </a:extLst>
          </p:cNvPr>
          <p:cNvSpPr>
            <a:spLocks noGrp="1"/>
          </p:cNvSpPr>
          <p:nvPr>
            <p:ph type="title"/>
          </p:nvPr>
        </p:nvSpPr>
        <p:spPr/>
        <p:txBody>
          <a:bodyPr/>
          <a:lstStyle/>
          <a:p>
            <a:r>
              <a:rPr lang="el-GR" dirty="0"/>
              <a:t>Απόβλητα κατά την παραγωγή αλουμίνιου</a:t>
            </a:r>
            <a:endParaRPr lang="en-US" dirty="0"/>
          </a:p>
        </p:txBody>
      </p:sp>
      <p:sp>
        <p:nvSpPr>
          <p:cNvPr id="3" name="Content Placeholder 2">
            <a:extLst>
              <a:ext uri="{FF2B5EF4-FFF2-40B4-BE49-F238E27FC236}">
                <a16:creationId xmlns:a16="http://schemas.microsoft.com/office/drawing/2014/main" id="{4CC44019-90E2-4BF7-897D-3BE3F468E90E}"/>
              </a:ext>
            </a:extLst>
          </p:cNvPr>
          <p:cNvSpPr>
            <a:spLocks noGrp="1"/>
          </p:cNvSpPr>
          <p:nvPr>
            <p:ph idx="1"/>
          </p:nvPr>
        </p:nvSpPr>
        <p:spPr/>
        <p:txBody>
          <a:bodyPr/>
          <a:lstStyle/>
          <a:p>
            <a:pPr marL="0" indent="0">
              <a:lnSpc>
                <a:spcPct val="150000"/>
              </a:lnSpc>
              <a:buNone/>
            </a:pPr>
            <a:r>
              <a:rPr lang="el-GR" dirty="0">
                <a:latin typeface="+mj-lt"/>
              </a:rPr>
              <a:t>Κατά την διαδικασία παραγωγής του αλουμινίου υπάρχουν δυο παράγοντες επιβάρυνσης του περιβάλλοντος: </a:t>
            </a:r>
          </a:p>
          <a:p>
            <a:pPr>
              <a:lnSpc>
                <a:spcPct val="150000"/>
              </a:lnSpc>
              <a:buFont typeface="Wingdings" panose="05000000000000000000" pitchFamily="2" charset="2"/>
              <a:buChar char="q"/>
            </a:pPr>
            <a:r>
              <a:rPr lang="el-GR" dirty="0">
                <a:latin typeface="+mj-lt"/>
              </a:rPr>
              <a:t> Η ερυθρά ιλύς </a:t>
            </a:r>
          </a:p>
          <a:p>
            <a:pPr>
              <a:lnSpc>
                <a:spcPct val="150000"/>
              </a:lnSpc>
              <a:buFont typeface="Wingdings" panose="05000000000000000000" pitchFamily="2" charset="2"/>
              <a:buChar char="q"/>
            </a:pPr>
            <a:r>
              <a:rPr lang="el-GR" dirty="0">
                <a:latin typeface="+mj-lt"/>
              </a:rPr>
              <a:t> Τα αέρια που παράγονται από την ηλεκτρόλυση</a:t>
            </a:r>
            <a:endParaRPr lang="en-US" dirty="0">
              <a:latin typeface="+mj-lt"/>
            </a:endParaRPr>
          </a:p>
        </p:txBody>
      </p:sp>
    </p:spTree>
    <p:extLst>
      <p:ext uri="{BB962C8B-B14F-4D97-AF65-F5344CB8AC3E}">
        <p14:creationId xmlns:p14="http://schemas.microsoft.com/office/powerpoint/2010/main" val="3876601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6CEA1-3AFE-4D5A-9D43-7A0D088CD204}"/>
              </a:ext>
            </a:extLst>
          </p:cNvPr>
          <p:cNvSpPr>
            <a:spLocks noGrp="1"/>
          </p:cNvSpPr>
          <p:nvPr>
            <p:ph type="title"/>
          </p:nvPr>
        </p:nvSpPr>
        <p:spPr/>
        <p:txBody>
          <a:bodyPr/>
          <a:lstStyle/>
          <a:p>
            <a:r>
              <a:rPr lang="el-GR" dirty="0"/>
              <a:t>Ανάλυση και αντιμετώπιση ερυθράς ιλύς</a:t>
            </a:r>
            <a:endParaRPr lang="en-US" dirty="0"/>
          </a:p>
        </p:txBody>
      </p:sp>
      <p:sp>
        <p:nvSpPr>
          <p:cNvPr id="3" name="Content Placeholder 2">
            <a:extLst>
              <a:ext uri="{FF2B5EF4-FFF2-40B4-BE49-F238E27FC236}">
                <a16:creationId xmlns:a16="http://schemas.microsoft.com/office/drawing/2014/main" id="{300D9EBC-22F9-422F-A602-2A5AD43EBFA8}"/>
              </a:ext>
            </a:extLst>
          </p:cNvPr>
          <p:cNvSpPr>
            <a:spLocks noGrp="1"/>
          </p:cNvSpPr>
          <p:nvPr>
            <p:ph idx="1"/>
          </p:nvPr>
        </p:nvSpPr>
        <p:spPr/>
        <p:txBody>
          <a:bodyPr/>
          <a:lstStyle/>
          <a:p>
            <a:pPr marL="0" indent="0">
              <a:lnSpc>
                <a:spcPct val="150000"/>
              </a:lnSpc>
              <a:buNone/>
            </a:pPr>
            <a:r>
              <a:rPr lang="el-GR" dirty="0">
                <a:latin typeface="+mj-lt"/>
              </a:rPr>
              <a:t>Αποχύνεται στη Θάλασσα και είναι πιθανόν τις επόμενες δεκαετίες η ερυθρά ιλύς να γίνει πρώτη ύλη παραγωγής για </a:t>
            </a:r>
            <a:r>
              <a:rPr lang="el-GR" dirty="0" err="1">
                <a:latin typeface="+mj-lt"/>
              </a:rPr>
              <a:t>fe</a:t>
            </a:r>
            <a:r>
              <a:rPr lang="el-GR" dirty="0">
                <a:latin typeface="+mj-lt"/>
              </a:rPr>
              <a:t>(σιδήρου) και άλλων. </a:t>
            </a:r>
            <a:endParaRPr lang="en-US" dirty="0">
              <a:latin typeface="+mj-lt"/>
            </a:endParaRPr>
          </a:p>
        </p:txBody>
      </p:sp>
    </p:spTree>
    <p:extLst>
      <p:ext uri="{BB962C8B-B14F-4D97-AF65-F5344CB8AC3E}">
        <p14:creationId xmlns:p14="http://schemas.microsoft.com/office/powerpoint/2010/main" val="319423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A6FC-FCF3-4BB0-91EE-C1F4A699640C}"/>
              </a:ext>
            </a:extLst>
          </p:cNvPr>
          <p:cNvSpPr>
            <a:spLocks noGrp="1"/>
          </p:cNvSpPr>
          <p:nvPr>
            <p:ph type="title"/>
          </p:nvPr>
        </p:nvSpPr>
        <p:spPr/>
        <p:txBody>
          <a:bodyPr/>
          <a:lstStyle/>
          <a:p>
            <a:r>
              <a:rPr lang="el-GR" dirty="0"/>
              <a:t>Ανάλυση και αντιμετώπιση αερίων κατά την ηλεκτρόλυση</a:t>
            </a:r>
            <a:endParaRPr lang="en-US" dirty="0"/>
          </a:p>
        </p:txBody>
      </p:sp>
      <p:sp>
        <p:nvSpPr>
          <p:cNvPr id="3" name="Content Placeholder 2">
            <a:extLst>
              <a:ext uri="{FF2B5EF4-FFF2-40B4-BE49-F238E27FC236}">
                <a16:creationId xmlns:a16="http://schemas.microsoft.com/office/drawing/2014/main" id="{5C5DAB11-5A13-4128-A4F2-279D9336E9DE}"/>
              </a:ext>
            </a:extLst>
          </p:cNvPr>
          <p:cNvSpPr>
            <a:spLocks noGrp="1"/>
          </p:cNvSpPr>
          <p:nvPr>
            <p:ph idx="1"/>
          </p:nvPr>
        </p:nvSpPr>
        <p:spPr/>
        <p:txBody>
          <a:bodyPr>
            <a:normAutofit/>
          </a:bodyPr>
          <a:lstStyle/>
          <a:p>
            <a:pPr marL="0" indent="0">
              <a:lnSpc>
                <a:spcPct val="150000"/>
              </a:lnSpc>
              <a:buNone/>
            </a:pPr>
            <a:r>
              <a:rPr lang="el-GR" sz="2000" dirty="0">
                <a:latin typeface="+mj-lt"/>
              </a:rPr>
              <a:t>Από τα ηλεκτρολυτικά κελιά παράγονται αέρια που περιέχουν φθοριούχες ενώσεις. Σε όλες τις εγκαταστάσεις γίνεται προσπάθεια να ανακτηθούν τα αέρια. Αυτή η ανάκτηση είναι δυνατή σε ποσοστό 60%,  καθώς το υπόλοιπο ποσοστό δημιουργεί την περιβαλλοντική επιβάρυνση. Επιπλέον κατά την ηλεκτρόλυση, εκπομπές φθοριούχων ενώσεων, οι οποίες παράγονται κατά την ηλεκτρόλυση της αλουμίνας, μπορεί να έχουν σοβαρές επιπτώσεις τόσο στην κτηνοτροφία όσο και στη γεωργία της γύρω περιοχής, όταν υπερβούν ορισμένα επιτρεπόμενα όρια. Η αντιμετώπιση των προβλημάτων που συνδέονται με τις παραπάνω εκπομπές λύνονται με μεθόδους που βασίζονται στην ιδιότητα που παρουσιάζει η αλουμίνα με αυξημένη ειδική επιφάνεια να δεσμεύει τις φθοριούχες ενώσεις. </a:t>
            </a:r>
            <a:endParaRPr lang="en-US" sz="2000" dirty="0">
              <a:latin typeface="+mj-lt"/>
            </a:endParaRPr>
          </a:p>
        </p:txBody>
      </p:sp>
    </p:spTree>
    <p:extLst>
      <p:ext uri="{BB962C8B-B14F-4D97-AF65-F5344CB8AC3E}">
        <p14:creationId xmlns:p14="http://schemas.microsoft.com/office/powerpoint/2010/main" val="2814091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CB487-6869-4487-9228-AB9E5336B631}"/>
              </a:ext>
            </a:extLst>
          </p:cNvPr>
          <p:cNvSpPr>
            <a:spLocks noGrp="1"/>
          </p:cNvSpPr>
          <p:nvPr>
            <p:ph type="title"/>
          </p:nvPr>
        </p:nvSpPr>
        <p:spPr/>
        <p:txBody>
          <a:bodyPr/>
          <a:lstStyle/>
          <a:p>
            <a:r>
              <a:rPr lang="el-GR" dirty="0"/>
              <a:t>Ανακύκλωση και αειφορεία</a:t>
            </a:r>
            <a:endParaRPr lang="en-US" dirty="0"/>
          </a:p>
        </p:txBody>
      </p:sp>
      <p:sp>
        <p:nvSpPr>
          <p:cNvPr id="3" name="Content Placeholder 2">
            <a:extLst>
              <a:ext uri="{FF2B5EF4-FFF2-40B4-BE49-F238E27FC236}">
                <a16:creationId xmlns:a16="http://schemas.microsoft.com/office/drawing/2014/main" id="{1040C2AB-60FD-4D6D-8DE3-D81BCD13C026}"/>
              </a:ext>
            </a:extLst>
          </p:cNvPr>
          <p:cNvSpPr>
            <a:spLocks noGrp="1"/>
          </p:cNvSpPr>
          <p:nvPr>
            <p:ph idx="1"/>
          </p:nvPr>
        </p:nvSpPr>
        <p:spPr/>
        <p:txBody>
          <a:bodyPr>
            <a:normAutofit/>
          </a:bodyPr>
          <a:lstStyle/>
          <a:p>
            <a:pPr marL="0" indent="0">
              <a:lnSpc>
                <a:spcPct val="150000"/>
              </a:lnSpc>
              <a:buNone/>
            </a:pPr>
            <a:r>
              <a:rPr lang="el-GR" sz="2000" dirty="0">
                <a:latin typeface="+mj-lt"/>
              </a:rPr>
              <a:t>Το αλουμίνιο χαρακτηρίζεται σαν το "πράσινο" μέταλλο, επειδή  ικανοποιεί ταυτόχρονα τις τεχνολογικές αλλά και οικολογικές απαιτήσεις. Εδώ και περίπου 10 χρόνια, η κοινωνία έχει συνειδητοποιήσει</a:t>
            </a:r>
            <a:r>
              <a:rPr lang="en-US" sz="2000" dirty="0">
                <a:latin typeface="+mj-lt"/>
              </a:rPr>
              <a:t> </a:t>
            </a:r>
            <a:r>
              <a:rPr lang="el-GR" sz="2000" dirty="0">
                <a:latin typeface="+mj-lt"/>
              </a:rPr>
              <a:t>το φαινόμενο του θερμοκηπίου. Η διεθνής παραγωγή αλουμινίου είναι από τους βασικούς πρωταγωνιστές στην προσπάθεια για μείωση ενέργειας για παραγωγική διεργασία, περιορισμό και έλεγχο εκπομπών ρύπων και διατήρηση τουλάχιστον της ποιότητας του περιβάλλοντος. Η ανακύκλωση του αλουμινίου είναι το σημαντικότερο μέσο για την οικονομία ενέργειας και τη μείωση εκπομπών ρύπων.</a:t>
            </a:r>
            <a:endParaRPr lang="en-US" sz="2000" dirty="0">
              <a:latin typeface="+mj-lt"/>
            </a:endParaRPr>
          </a:p>
        </p:txBody>
      </p:sp>
    </p:spTree>
    <p:extLst>
      <p:ext uri="{BB962C8B-B14F-4D97-AF65-F5344CB8AC3E}">
        <p14:creationId xmlns:p14="http://schemas.microsoft.com/office/powerpoint/2010/main" val="370269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0E74-D8EE-4438-A810-3B8791449A94}"/>
              </a:ext>
            </a:extLst>
          </p:cNvPr>
          <p:cNvSpPr>
            <a:spLocks noGrp="1"/>
          </p:cNvSpPr>
          <p:nvPr>
            <p:ph type="title"/>
          </p:nvPr>
        </p:nvSpPr>
        <p:spPr/>
        <p:txBody>
          <a:bodyPr>
            <a:normAutofit/>
          </a:bodyPr>
          <a:lstStyle/>
          <a:p>
            <a:r>
              <a:rPr lang="el-GR" sz="3600" dirty="0">
                <a:latin typeface="+mj-lt"/>
              </a:rPr>
              <a:t>Οι σημαντικότερες διεργασίες που ακολουθούνται στο παραγωγικό σύστημα του αλουμινίου</a:t>
            </a:r>
            <a:endParaRPr lang="en-US" sz="3600" dirty="0"/>
          </a:p>
        </p:txBody>
      </p:sp>
      <p:sp>
        <p:nvSpPr>
          <p:cNvPr id="3" name="Content Placeholder 2">
            <a:extLst>
              <a:ext uri="{FF2B5EF4-FFF2-40B4-BE49-F238E27FC236}">
                <a16:creationId xmlns:a16="http://schemas.microsoft.com/office/drawing/2014/main" id="{E68A3941-1257-4AF0-9341-6B2266CF1A84}"/>
              </a:ext>
            </a:extLst>
          </p:cNvPr>
          <p:cNvSpPr>
            <a:spLocks noGrp="1"/>
          </p:cNvSpPr>
          <p:nvPr>
            <p:ph idx="1"/>
          </p:nvPr>
        </p:nvSpPr>
        <p:spPr>
          <a:xfrm>
            <a:off x="838200" y="1825624"/>
            <a:ext cx="10515600" cy="4308845"/>
          </a:xfrm>
        </p:spPr>
        <p:txBody>
          <a:bodyPr>
            <a:normAutofit/>
          </a:bodyPr>
          <a:lstStyle/>
          <a:p>
            <a:pPr>
              <a:lnSpc>
                <a:spcPct val="150000"/>
              </a:lnSpc>
              <a:buFont typeface="Wingdings" panose="05000000000000000000" pitchFamily="2" charset="2"/>
              <a:buChar char="q"/>
            </a:pPr>
            <a:r>
              <a:rPr lang="el-GR" sz="2000" dirty="0">
                <a:latin typeface="+mj-lt"/>
              </a:rPr>
              <a:t> Εξόρυξη βωξίτη.</a:t>
            </a:r>
          </a:p>
          <a:p>
            <a:pPr>
              <a:lnSpc>
                <a:spcPct val="150000"/>
              </a:lnSpc>
              <a:buFont typeface="Wingdings" panose="05000000000000000000" pitchFamily="2" charset="2"/>
              <a:buChar char="q"/>
            </a:pPr>
            <a:r>
              <a:rPr lang="el-GR" sz="2000" dirty="0">
                <a:latin typeface="+mj-lt"/>
              </a:rPr>
              <a:t> Παραγωγή αλουμίνας.</a:t>
            </a:r>
          </a:p>
          <a:p>
            <a:pPr>
              <a:lnSpc>
                <a:spcPct val="150000"/>
              </a:lnSpc>
              <a:buFont typeface="Wingdings" panose="05000000000000000000" pitchFamily="2" charset="2"/>
              <a:buChar char="q"/>
            </a:pPr>
            <a:r>
              <a:rPr lang="el-GR" sz="2000" dirty="0">
                <a:latin typeface="+mj-lt"/>
              </a:rPr>
              <a:t> Παραγωγή αλουμινίου.</a:t>
            </a:r>
          </a:p>
          <a:p>
            <a:pPr>
              <a:lnSpc>
                <a:spcPct val="150000"/>
              </a:lnSpc>
              <a:buFont typeface="Wingdings" panose="05000000000000000000" pitchFamily="2" charset="2"/>
              <a:buChar char="q"/>
            </a:pPr>
            <a:r>
              <a:rPr lang="el-GR" sz="2000" dirty="0">
                <a:latin typeface="+mj-lt"/>
              </a:rPr>
              <a:t> Μεταποίηση του αλουμινίου.</a:t>
            </a:r>
          </a:p>
          <a:p>
            <a:pPr marL="0" indent="0">
              <a:lnSpc>
                <a:spcPct val="160000"/>
              </a:lnSpc>
              <a:buNone/>
            </a:pPr>
            <a:r>
              <a:rPr lang="el-GR" sz="2000" dirty="0">
                <a:latin typeface="+mj-lt"/>
              </a:rPr>
              <a:t>Τέλος η ανακύκλωση των απορριμμάτων από τη μεταποίηση και κατανάλωση γίνεται σε μονάδες δευτερογενούς παραγωγής και αυτό θεωρείτε το πέμπτο στάδιο στο παραγωγικό σύστημα του αλουμινίου</a:t>
            </a:r>
            <a:r>
              <a:rPr lang="el-GR" dirty="0">
                <a:latin typeface="+mj-lt"/>
              </a:rPr>
              <a:t>.</a:t>
            </a:r>
            <a:endParaRPr lang="en-US" dirty="0">
              <a:latin typeface="+mj-lt"/>
            </a:endParaRPr>
          </a:p>
        </p:txBody>
      </p:sp>
    </p:spTree>
    <p:extLst>
      <p:ext uri="{BB962C8B-B14F-4D97-AF65-F5344CB8AC3E}">
        <p14:creationId xmlns:p14="http://schemas.microsoft.com/office/powerpoint/2010/main" val="2557291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E0B7-4D39-493F-B6B4-A5B01C639F60}"/>
              </a:ext>
            </a:extLst>
          </p:cNvPr>
          <p:cNvSpPr>
            <a:spLocks noGrp="1"/>
          </p:cNvSpPr>
          <p:nvPr>
            <p:ph type="title"/>
          </p:nvPr>
        </p:nvSpPr>
        <p:spPr/>
        <p:txBody>
          <a:bodyPr/>
          <a:lstStyle/>
          <a:p>
            <a:r>
              <a:rPr lang="el-GR" dirty="0"/>
              <a:t>Ανακύκλωση</a:t>
            </a:r>
            <a:endParaRPr lang="en-US" dirty="0"/>
          </a:p>
        </p:txBody>
      </p:sp>
      <p:sp>
        <p:nvSpPr>
          <p:cNvPr id="3" name="Content Placeholder 2">
            <a:extLst>
              <a:ext uri="{FF2B5EF4-FFF2-40B4-BE49-F238E27FC236}">
                <a16:creationId xmlns:a16="http://schemas.microsoft.com/office/drawing/2014/main" id="{F0433714-B2B2-4D0C-806D-C318C30BC3FA}"/>
              </a:ext>
            </a:extLst>
          </p:cNvPr>
          <p:cNvSpPr>
            <a:spLocks noGrp="1"/>
          </p:cNvSpPr>
          <p:nvPr>
            <p:ph idx="1"/>
          </p:nvPr>
        </p:nvSpPr>
        <p:spPr/>
        <p:txBody>
          <a:bodyPr>
            <a:normAutofit/>
          </a:bodyPr>
          <a:lstStyle/>
          <a:p>
            <a:pPr marL="0" indent="0">
              <a:lnSpc>
                <a:spcPct val="150000"/>
              </a:lnSpc>
              <a:buNone/>
            </a:pPr>
            <a:r>
              <a:rPr lang="el-GR" sz="2400" dirty="0">
                <a:latin typeface="+mj-lt"/>
              </a:rPr>
              <a:t>Με τον όρο ανακύκλωση  εννοούμε το διαχωρισμό των οικιακών απορριμμάτων σε επιμέρους συστατικά ή ομοιογενείς κατηγορίες συστατικών και την επαναφορά τους στο φυσικό αλλά και οικονομικό κύκλο. Η δραστηριότητα αυτή στοχεύει στη φόρτιση του περιβάλλοντος με μικρότερες ποσότητες απορριμμάτων και στην εξοικονόμηση ενέργειας και χρήσιμων πρώτων υλών.</a:t>
            </a:r>
            <a:endParaRPr lang="en-US" sz="2400" dirty="0">
              <a:latin typeface="+mj-lt"/>
            </a:endParaRPr>
          </a:p>
        </p:txBody>
      </p:sp>
    </p:spTree>
    <p:extLst>
      <p:ext uri="{BB962C8B-B14F-4D97-AF65-F5344CB8AC3E}">
        <p14:creationId xmlns:p14="http://schemas.microsoft.com/office/powerpoint/2010/main" val="1802233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B46B3-F330-4BD6-8840-6AEFDCA48A45}"/>
              </a:ext>
            </a:extLst>
          </p:cNvPr>
          <p:cNvSpPr>
            <a:spLocks noGrp="1"/>
          </p:cNvSpPr>
          <p:nvPr>
            <p:ph type="title"/>
          </p:nvPr>
        </p:nvSpPr>
        <p:spPr/>
        <p:txBody>
          <a:bodyPr>
            <a:normAutofit/>
          </a:bodyPr>
          <a:lstStyle/>
          <a:p>
            <a:r>
              <a:rPr lang="el-GR" sz="3600" dirty="0"/>
              <a:t>Η επιτυχής ανάκτηση χρήσιμων υλικών εξαρτάται σε μεγάλο βαθμό από διάφορους παράγοντες</a:t>
            </a:r>
            <a:endParaRPr lang="en-US" sz="3600" dirty="0"/>
          </a:p>
        </p:txBody>
      </p:sp>
      <p:sp>
        <p:nvSpPr>
          <p:cNvPr id="3" name="Content Placeholder 2">
            <a:extLst>
              <a:ext uri="{FF2B5EF4-FFF2-40B4-BE49-F238E27FC236}">
                <a16:creationId xmlns:a16="http://schemas.microsoft.com/office/drawing/2014/main" id="{CCB0D06A-BA61-464F-82D6-D288D97A6810}"/>
              </a:ext>
            </a:extLst>
          </p:cNvPr>
          <p:cNvSpPr>
            <a:spLocks noGrp="1"/>
          </p:cNvSpPr>
          <p:nvPr>
            <p:ph idx="1"/>
          </p:nvPr>
        </p:nvSpPr>
        <p:spPr/>
        <p:txBody>
          <a:bodyPr/>
          <a:lstStyle/>
          <a:p>
            <a:pPr>
              <a:lnSpc>
                <a:spcPct val="150000"/>
              </a:lnSpc>
              <a:buFont typeface="Wingdings" panose="05000000000000000000" pitchFamily="2" charset="2"/>
              <a:buChar char="q"/>
            </a:pPr>
            <a:r>
              <a:rPr lang="el-GR" dirty="0"/>
              <a:t> </a:t>
            </a:r>
            <a:r>
              <a:rPr lang="el-GR" dirty="0">
                <a:latin typeface="+mj-lt"/>
              </a:rPr>
              <a:t>Τα ποσοτικά και ποιοτικά χαρακτηριστικά των απορριμμάτων.</a:t>
            </a:r>
          </a:p>
          <a:p>
            <a:pPr>
              <a:lnSpc>
                <a:spcPct val="150000"/>
              </a:lnSpc>
              <a:buFont typeface="Wingdings" panose="05000000000000000000" pitchFamily="2" charset="2"/>
              <a:buChar char="q"/>
            </a:pPr>
            <a:r>
              <a:rPr lang="el-GR" dirty="0">
                <a:latin typeface="+mj-lt"/>
              </a:rPr>
              <a:t> Η εξασφάλιση αγοράς για τα προϊόντα αυτά. </a:t>
            </a:r>
          </a:p>
          <a:p>
            <a:pPr>
              <a:lnSpc>
                <a:spcPct val="150000"/>
              </a:lnSpc>
              <a:buFont typeface="Wingdings" panose="05000000000000000000" pitchFamily="2" charset="2"/>
              <a:buChar char="q"/>
            </a:pPr>
            <a:r>
              <a:rPr lang="el-GR" dirty="0">
                <a:latin typeface="+mj-lt"/>
              </a:rPr>
              <a:t> Η εξάρτιση του τόπου από χρήσιμα υλικά και ενέργεια.</a:t>
            </a:r>
          </a:p>
          <a:p>
            <a:pPr>
              <a:lnSpc>
                <a:spcPct val="150000"/>
              </a:lnSpc>
              <a:buFont typeface="Wingdings" panose="05000000000000000000" pitchFamily="2" charset="2"/>
              <a:buChar char="q"/>
            </a:pPr>
            <a:r>
              <a:rPr lang="el-GR" dirty="0">
                <a:latin typeface="+mj-lt"/>
              </a:rPr>
              <a:t> Κόστος.</a:t>
            </a:r>
            <a:endParaRPr lang="en-US" dirty="0">
              <a:latin typeface="+mj-lt"/>
            </a:endParaRPr>
          </a:p>
        </p:txBody>
      </p:sp>
    </p:spTree>
    <p:extLst>
      <p:ext uri="{BB962C8B-B14F-4D97-AF65-F5344CB8AC3E}">
        <p14:creationId xmlns:p14="http://schemas.microsoft.com/office/powerpoint/2010/main" val="218890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C758D-F6E9-4467-829E-51753B5715A5}"/>
              </a:ext>
            </a:extLst>
          </p:cNvPr>
          <p:cNvSpPr>
            <a:spLocks noGrp="1"/>
          </p:cNvSpPr>
          <p:nvPr>
            <p:ph type="title"/>
          </p:nvPr>
        </p:nvSpPr>
        <p:spPr/>
        <p:txBody>
          <a:bodyPr/>
          <a:lstStyle/>
          <a:p>
            <a:r>
              <a:rPr lang="el-GR" dirty="0"/>
              <a:t>Συστήματα ανάκτησης ανακυκλωμένων υλικών</a:t>
            </a:r>
            <a:endParaRPr lang="en-US" dirty="0"/>
          </a:p>
        </p:txBody>
      </p:sp>
      <p:sp>
        <p:nvSpPr>
          <p:cNvPr id="3" name="Content Placeholder 2">
            <a:extLst>
              <a:ext uri="{FF2B5EF4-FFF2-40B4-BE49-F238E27FC236}">
                <a16:creationId xmlns:a16="http://schemas.microsoft.com/office/drawing/2014/main" id="{0EACED5A-25FE-47E2-948B-CB09A37075DF}"/>
              </a:ext>
            </a:extLst>
          </p:cNvPr>
          <p:cNvSpPr>
            <a:spLocks noGrp="1"/>
          </p:cNvSpPr>
          <p:nvPr>
            <p:ph idx="1"/>
          </p:nvPr>
        </p:nvSpPr>
        <p:spPr/>
        <p:txBody>
          <a:bodyPr>
            <a:normAutofit/>
          </a:bodyPr>
          <a:lstStyle/>
          <a:p>
            <a:pPr marL="0" indent="0">
              <a:lnSpc>
                <a:spcPct val="100000"/>
              </a:lnSpc>
              <a:buNone/>
            </a:pPr>
            <a:r>
              <a:rPr lang="el-GR" sz="2000" dirty="0">
                <a:latin typeface="+mj-lt"/>
              </a:rPr>
              <a:t>Διακρίνονται:</a:t>
            </a:r>
          </a:p>
          <a:p>
            <a:pPr>
              <a:lnSpc>
                <a:spcPct val="100000"/>
              </a:lnSpc>
              <a:buFont typeface="Wingdings" panose="05000000000000000000" pitchFamily="2" charset="2"/>
              <a:buChar char="q"/>
            </a:pPr>
            <a:r>
              <a:rPr lang="el-GR" sz="2000" dirty="0">
                <a:latin typeface="+mj-lt"/>
              </a:rPr>
              <a:t> Σε αυτά που τ' αναμεμιγμένα στερεά απορρίμματα διαχωρίζονται μηχανικά σε έναν αριθμό από χρήσιμες συνιστώσες </a:t>
            </a:r>
          </a:p>
          <a:p>
            <a:pPr>
              <a:lnSpc>
                <a:spcPct val="100000"/>
              </a:lnSpc>
              <a:buFont typeface="Wingdings" panose="05000000000000000000" pitchFamily="2" charset="2"/>
              <a:buChar char="q"/>
            </a:pPr>
            <a:r>
              <a:rPr lang="el-GR" sz="2000" dirty="0">
                <a:latin typeface="+mj-lt"/>
              </a:rPr>
              <a:t> Στα συστήματα στα οποία τα απορρίμματα διαχωρίζονται αρχικά στην πηγή κατά τύπο και διαχωρίζονται ξεχωριστά για επαναχρησιμοποίηση ή περισσότερη επεξεργασία</a:t>
            </a:r>
          </a:p>
          <a:p>
            <a:pPr marL="0" indent="0">
              <a:lnSpc>
                <a:spcPct val="100000"/>
              </a:lnSpc>
              <a:buNone/>
            </a:pPr>
            <a:r>
              <a:rPr lang="el-GR" sz="2000" dirty="0">
                <a:latin typeface="+mj-lt"/>
              </a:rPr>
              <a:t> Οι διεργασίες που περιλαμβάνει μια μονάδα μηχανικού διαχωρισμού, διακρίνονται σε δύο κατηγορίες:</a:t>
            </a:r>
          </a:p>
          <a:p>
            <a:pPr>
              <a:lnSpc>
                <a:spcPct val="100000"/>
              </a:lnSpc>
              <a:buFont typeface="Wingdings" panose="05000000000000000000" pitchFamily="2" charset="2"/>
              <a:buChar char="q"/>
            </a:pPr>
            <a:r>
              <a:rPr lang="el-GR" sz="2000" dirty="0">
                <a:latin typeface="+mj-lt"/>
              </a:rPr>
              <a:t> Υποβιβασμός του μεγέθους. </a:t>
            </a:r>
          </a:p>
          <a:p>
            <a:pPr>
              <a:lnSpc>
                <a:spcPct val="100000"/>
              </a:lnSpc>
              <a:buFont typeface="Wingdings" panose="05000000000000000000" pitchFamily="2" charset="2"/>
              <a:buChar char="q"/>
            </a:pPr>
            <a:r>
              <a:rPr lang="el-GR" sz="2000" dirty="0">
                <a:latin typeface="+mj-lt"/>
              </a:rPr>
              <a:t> Διαχωρισμός και ταξινόμηση.</a:t>
            </a:r>
            <a:endParaRPr lang="en-US" sz="2000" dirty="0">
              <a:latin typeface="+mj-lt"/>
            </a:endParaRPr>
          </a:p>
        </p:txBody>
      </p:sp>
    </p:spTree>
    <p:extLst>
      <p:ext uri="{BB962C8B-B14F-4D97-AF65-F5344CB8AC3E}">
        <p14:creationId xmlns:p14="http://schemas.microsoft.com/office/powerpoint/2010/main" val="1994700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39843-27AA-401A-9E95-7D8E0800320B}"/>
              </a:ext>
            </a:extLst>
          </p:cNvPr>
          <p:cNvSpPr>
            <a:spLocks noGrp="1"/>
          </p:cNvSpPr>
          <p:nvPr>
            <p:ph type="title"/>
          </p:nvPr>
        </p:nvSpPr>
        <p:spPr/>
        <p:txBody>
          <a:bodyPr/>
          <a:lstStyle/>
          <a:p>
            <a:r>
              <a:rPr lang="el-GR" dirty="0"/>
              <a:t>Τρόποι συλλογής</a:t>
            </a:r>
            <a:endParaRPr lang="en-US" dirty="0"/>
          </a:p>
        </p:txBody>
      </p:sp>
      <p:sp>
        <p:nvSpPr>
          <p:cNvPr id="3" name="Content Placeholder 2">
            <a:extLst>
              <a:ext uri="{FF2B5EF4-FFF2-40B4-BE49-F238E27FC236}">
                <a16:creationId xmlns:a16="http://schemas.microsoft.com/office/drawing/2014/main" id="{3C906602-B7F3-4687-9EC6-F455857A3508}"/>
              </a:ext>
            </a:extLst>
          </p:cNvPr>
          <p:cNvSpPr>
            <a:spLocks noGrp="1"/>
          </p:cNvSpPr>
          <p:nvPr>
            <p:ph idx="1"/>
          </p:nvPr>
        </p:nvSpPr>
        <p:spPr/>
        <p:txBody>
          <a:bodyPr/>
          <a:lstStyle/>
          <a:p>
            <a:pPr>
              <a:lnSpc>
                <a:spcPct val="150000"/>
              </a:lnSpc>
              <a:buFont typeface="Wingdings" panose="05000000000000000000" pitchFamily="2" charset="2"/>
              <a:buChar char="q"/>
            </a:pPr>
            <a:r>
              <a:rPr lang="el-GR" dirty="0"/>
              <a:t> </a:t>
            </a:r>
            <a:r>
              <a:rPr lang="el-GR" dirty="0">
                <a:latin typeface="+mj-lt"/>
              </a:rPr>
              <a:t>Τα κέντρα συλλογής. </a:t>
            </a:r>
          </a:p>
          <a:p>
            <a:pPr>
              <a:lnSpc>
                <a:spcPct val="150000"/>
              </a:lnSpc>
              <a:buFont typeface="Wingdings" panose="05000000000000000000" pitchFamily="2" charset="2"/>
              <a:buChar char="q"/>
            </a:pPr>
            <a:r>
              <a:rPr lang="el-GR" dirty="0">
                <a:latin typeface="+mj-lt"/>
              </a:rPr>
              <a:t> Η συλλογή σε κάδους. </a:t>
            </a:r>
          </a:p>
          <a:p>
            <a:pPr>
              <a:lnSpc>
                <a:spcPct val="150000"/>
              </a:lnSpc>
              <a:buFont typeface="Wingdings" panose="05000000000000000000" pitchFamily="2" charset="2"/>
              <a:buChar char="q"/>
            </a:pPr>
            <a:r>
              <a:rPr lang="el-GR" dirty="0">
                <a:latin typeface="+mj-lt"/>
              </a:rPr>
              <a:t> Η συλλογή πόρτα-πόρτα.</a:t>
            </a:r>
            <a:endParaRPr lang="en-US" dirty="0">
              <a:latin typeface="+mj-lt"/>
            </a:endParaRPr>
          </a:p>
        </p:txBody>
      </p:sp>
    </p:spTree>
    <p:extLst>
      <p:ext uri="{BB962C8B-B14F-4D97-AF65-F5344CB8AC3E}">
        <p14:creationId xmlns:p14="http://schemas.microsoft.com/office/powerpoint/2010/main" val="2706804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C6AC4-C29F-483F-8367-8E1D7320DF32}"/>
              </a:ext>
            </a:extLst>
          </p:cNvPr>
          <p:cNvSpPr>
            <a:spLocks noGrp="1"/>
          </p:cNvSpPr>
          <p:nvPr>
            <p:ph type="title"/>
          </p:nvPr>
        </p:nvSpPr>
        <p:spPr/>
        <p:txBody>
          <a:bodyPr/>
          <a:lstStyle/>
          <a:p>
            <a:r>
              <a:rPr lang="el-GR" dirty="0"/>
              <a:t>Τα κέντρα </a:t>
            </a:r>
            <a:r>
              <a:rPr lang="el-GR" dirty="0" err="1"/>
              <a:t>συλλογης</a:t>
            </a:r>
            <a:r>
              <a:rPr lang="el-GR" dirty="0"/>
              <a:t> </a:t>
            </a:r>
            <a:endParaRPr lang="en-US" dirty="0"/>
          </a:p>
        </p:txBody>
      </p:sp>
      <p:sp>
        <p:nvSpPr>
          <p:cNvPr id="3" name="Content Placeholder 2">
            <a:extLst>
              <a:ext uri="{FF2B5EF4-FFF2-40B4-BE49-F238E27FC236}">
                <a16:creationId xmlns:a16="http://schemas.microsoft.com/office/drawing/2014/main" id="{34E565AB-5089-457E-BF58-441F66E47BA1}"/>
              </a:ext>
            </a:extLst>
          </p:cNvPr>
          <p:cNvSpPr>
            <a:spLocks noGrp="1"/>
          </p:cNvSpPr>
          <p:nvPr>
            <p:ph idx="1"/>
          </p:nvPr>
        </p:nvSpPr>
        <p:spPr/>
        <p:txBody>
          <a:bodyPr/>
          <a:lstStyle/>
          <a:p>
            <a:pPr marL="0" indent="0">
              <a:lnSpc>
                <a:spcPct val="150000"/>
              </a:lnSpc>
              <a:buNone/>
            </a:pPr>
            <a:r>
              <a:rPr lang="el-GR" dirty="0">
                <a:latin typeface="+mj-lt"/>
              </a:rPr>
              <a:t>Είναι εγκαταστάσεις υποδοχής ανακυκλωμένων υλικών, στις οποίες ο δημότης μεταφέρει τα υλικά αυτά και υπάρχει κάποια ανταμοιβή που αποτελεί κίνητρο για τη συμμετοχή του κάθε δημότη. Από εκεί τα υλικά υφίστανται κάποια επεξεργασία και μεταφέρονται στις αντίστοιχες βιομηχανίες για παραγωγή νέων προϊόντων.</a:t>
            </a:r>
            <a:endParaRPr lang="en-US" dirty="0">
              <a:latin typeface="+mj-lt"/>
            </a:endParaRPr>
          </a:p>
        </p:txBody>
      </p:sp>
    </p:spTree>
    <p:extLst>
      <p:ext uri="{BB962C8B-B14F-4D97-AF65-F5344CB8AC3E}">
        <p14:creationId xmlns:p14="http://schemas.microsoft.com/office/powerpoint/2010/main" val="81550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4D70-07D2-4670-88AC-A4CE124E5CD0}"/>
              </a:ext>
            </a:extLst>
          </p:cNvPr>
          <p:cNvSpPr>
            <a:spLocks noGrp="1"/>
          </p:cNvSpPr>
          <p:nvPr>
            <p:ph type="title"/>
          </p:nvPr>
        </p:nvSpPr>
        <p:spPr/>
        <p:txBody>
          <a:bodyPr/>
          <a:lstStyle/>
          <a:p>
            <a:r>
              <a:rPr lang="el-GR" dirty="0"/>
              <a:t>Εισαγωγή</a:t>
            </a:r>
            <a:endParaRPr lang="en-US" dirty="0"/>
          </a:p>
        </p:txBody>
      </p:sp>
      <p:sp>
        <p:nvSpPr>
          <p:cNvPr id="3" name="Content Placeholder 2">
            <a:extLst>
              <a:ext uri="{FF2B5EF4-FFF2-40B4-BE49-F238E27FC236}">
                <a16:creationId xmlns:a16="http://schemas.microsoft.com/office/drawing/2014/main" id="{45F945A5-B270-47D3-9DA8-C58388DE3F6B}"/>
              </a:ext>
            </a:extLst>
          </p:cNvPr>
          <p:cNvSpPr>
            <a:spLocks noGrp="1"/>
          </p:cNvSpPr>
          <p:nvPr>
            <p:ph idx="1"/>
          </p:nvPr>
        </p:nvSpPr>
        <p:spPr/>
        <p:txBody>
          <a:bodyPr>
            <a:normAutofit fontScale="92500" lnSpcReduction="10000"/>
          </a:bodyPr>
          <a:lstStyle/>
          <a:p>
            <a:pPr marL="0" indent="0" algn="l">
              <a:lnSpc>
                <a:spcPct val="150000"/>
              </a:lnSpc>
              <a:buNone/>
            </a:pPr>
            <a:r>
              <a:rPr lang="el-GR" sz="1900" b="0" i="0" dirty="0">
                <a:effectLst/>
                <a:latin typeface="+mj-lt"/>
              </a:rPr>
              <a:t>Τα </a:t>
            </a:r>
            <a:r>
              <a:rPr lang="el-GR" sz="1900" i="0" dirty="0">
                <a:effectLst/>
                <a:latin typeface="+mj-lt"/>
              </a:rPr>
              <a:t>μέταλλα</a:t>
            </a:r>
            <a:r>
              <a:rPr lang="el-GR" sz="1900" b="0" i="0" dirty="0">
                <a:effectLst/>
                <a:latin typeface="+mj-lt"/>
              </a:rPr>
              <a:t> είναι μια μεγάλη κατηγορία </a:t>
            </a:r>
            <a:r>
              <a:rPr lang="el-GR" sz="1900" b="0" i="0" strike="noStrike" dirty="0">
                <a:effectLst/>
                <a:latin typeface="+mj-lt"/>
              </a:rPr>
              <a:t> χημικών στοιχείων </a:t>
            </a:r>
            <a:r>
              <a:rPr lang="el-GR" sz="1900" b="0" i="0" dirty="0">
                <a:effectLst/>
                <a:latin typeface="+mj-lt"/>
              </a:rPr>
              <a:t>που εμφανίζουν ορισμένες κοινές ιδιότητες. Τα περισσότερα, αλλά όχι όλα, έχουν μεγάλη </a:t>
            </a:r>
            <a:r>
              <a:rPr lang="el-GR" sz="1900" b="0" i="0" strike="noStrike" dirty="0">
                <a:effectLst/>
                <a:latin typeface="+mj-lt"/>
              </a:rPr>
              <a:t>πυκνότητα</a:t>
            </a:r>
            <a:r>
              <a:rPr lang="el-GR" sz="1900" strike="noStrike" dirty="0">
                <a:latin typeface="+mj-lt"/>
              </a:rPr>
              <a:t>,</a:t>
            </a:r>
            <a:r>
              <a:rPr lang="el-GR" sz="1900" b="0" i="0" dirty="0">
                <a:effectLst/>
                <a:latin typeface="+mj-lt"/>
              </a:rPr>
              <a:t> είναι σκληρά και ανθεκτικά. Χαρακτηριστικά μέταλλα είναι ο </a:t>
            </a:r>
            <a:r>
              <a:rPr lang="el-GR" sz="1900" b="0" i="0" strike="noStrike" dirty="0">
                <a:effectLst/>
                <a:latin typeface="+mj-lt"/>
              </a:rPr>
              <a:t>σίδηρος</a:t>
            </a:r>
            <a:r>
              <a:rPr lang="el-GR" sz="1900" b="0" i="0" dirty="0">
                <a:effectLst/>
                <a:latin typeface="+mj-lt"/>
              </a:rPr>
              <a:t>, ο χαλκός, το αλουμίνιο, το νάτριο, το </a:t>
            </a:r>
            <a:r>
              <a:rPr lang="el-GR" sz="1900" b="0" i="0" strike="noStrike" dirty="0">
                <a:effectLst/>
                <a:latin typeface="+mj-lt"/>
              </a:rPr>
              <a:t>ασβέστιο</a:t>
            </a:r>
            <a:r>
              <a:rPr lang="el-GR" sz="1900" b="0" i="0" dirty="0">
                <a:effectLst/>
                <a:latin typeface="+mj-lt"/>
              </a:rPr>
              <a:t>, ο </a:t>
            </a:r>
            <a:r>
              <a:rPr lang="el-GR" sz="1900" b="0" i="0" strike="noStrike" dirty="0">
                <a:effectLst/>
                <a:latin typeface="+mj-lt"/>
              </a:rPr>
              <a:t>ψευδάργυρος</a:t>
            </a:r>
            <a:r>
              <a:rPr lang="el-GR" sz="1900" b="0" i="0" dirty="0">
                <a:effectLst/>
                <a:latin typeface="+mj-lt"/>
              </a:rPr>
              <a:t>, το </a:t>
            </a:r>
            <a:r>
              <a:rPr lang="el-GR" sz="1900" b="0" i="0" strike="noStrike" dirty="0">
                <a:effectLst/>
                <a:latin typeface="+mj-lt"/>
              </a:rPr>
              <a:t>μαγνήσιο</a:t>
            </a:r>
            <a:r>
              <a:rPr lang="el-GR" sz="1900" b="0" i="0" dirty="0">
                <a:effectLst/>
                <a:latin typeface="+mj-lt"/>
              </a:rPr>
              <a:t>, το </a:t>
            </a:r>
            <a:r>
              <a:rPr lang="el-GR" sz="1900" b="0" i="0" strike="noStrike" dirty="0">
                <a:effectLst/>
                <a:latin typeface="+mj-lt"/>
              </a:rPr>
              <a:t>τιτάνιο</a:t>
            </a:r>
            <a:r>
              <a:rPr lang="el-GR" sz="1900" b="0" i="0" dirty="0">
                <a:effectLst/>
                <a:latin typeface="+mj-lt"/>
              </a:rPr>
              <a:t>, το </a:t>
            </a:r>
            <a:r>
              <a:rPr lang="el-GR" sz="1900" b="0" i="0" strike="noStrike" dirty="0">
                <a:effectLst/>
                <a:latin typeface="+mj-lt"/>
              </a:rPr>
              <a:t>ουράνιο</a:t>
            </a:r>
            <a:r>
              <a:rPr lang="el-GR" sz="1900" b="0" i="0" dirty="0">
                <a:effectLst/>
                <a:latin typeface="+mj-lt"/>
              </a:rPr>
              <a:t>.</a:t>
            </a:r>
          </a:p>
          <a:p>
            <a:pPr marL="0" indent="0" algn="l">
              <a:lnSpc>
                <a:spcPct val="150000"/>
              </a:lnSpc>
              <a:buNone/>
            </a:pPr>
            <a:r>
              <a:rPr lang="el-GR" sz="1900" b="0" i="0" dirty="0">
                <a:effectLst/>
                <a:latin typeface="+mj-lt"/>
              </a:rPr>
              <a:t>Με εξαίρεση τον </a:t>
            </a:r>
            <a:r>
              <a:rPr lang="el-GR" sz="1900" b="0" i="0" strike="noStrike" dirty="0">
                <a:effectLst/>
                <a:latin typeface="+mj-lt"/>
              </a:rPr>
              <a:t>υδράργυρο</a:t>
            </a:r>
            <a:r>
              <a:rPr lang="el-GR" sz="1900" b="0" i="0" dirty="0">
                <a:effectLst/>
                <a:latin typeface="+mj-lt"/>
              </a:rPr>
              <a:t> όλα τα μέταλλα σε θερμοκρασία δωματίου είναι στερεά. Έχουν επίσης το χαρακτηριστικό αργυρό ή πλατινένιο χρώμα, με εξαίρεση τον χαλκό και τον χρυσό.</a:t>
            </a:r>
          </a:p>
          <a:p>
            <a:pPr marL="0" indent="0" algn="l">
              <a:lnSpc>
                <a:spcPct val="150000"/>
              </a:lnSpc>
              <a:buNone/>
            </a:pPr>
            <a:r>
              <a:rPr lang="el-GR" sz="1900" b="0" i="0" dirty="0">
                <a:effectLst/>
                <a:latin typeface="+mj-lt"/>
              </a:rPr>
              <a:t>Τα μέταλλα προσφέρονται για την κατασκευή πλήθους προϊόντων με μεθόδους που αποτελούν το κύριο αντικείμενο της </a:t>
            </a:r>
            <a:r>
              <a:rPr lang="el-GR" sz="1900" b="0" i="0" strike="noStrike" dirty="0">
                <a:effectLst/>
                <a:latin typeface="+mj-lt"/>
              </a:rPr>
              <a:t>μεταλλοτεχνίας </a:t>
            </a:r>
            <a:r>
              <a:rPr lang="el-GR" sz="1900" b="0" i="0" dirty="0">
                <a:effectLst/>
                <a:latin typeface="+mj-lt"/>
              </a:rPr>
              <a:t>που αποτελεί ιδιαίτερο κλάδο της </a:t>
            </a:r>
            <a:r>
              <a:rPr lang="el-GR" sz="1900" b="0" i="0" strike="noStrike" dirty="0">
                <a:effectLst/>
                <a:latin typeface="+mj-lt"/>
              </a:rPr>
              <a:t>Μεταλλογνωσίας</a:t>
            </a:r>
            <a:r>
              <a:rPr lang="el-GR" sz="1900" b="0" i="0" dirty="0">
                <a:effectLst/>
                <a:latin typeface="+mj-lt"/>
              </a:rPr>
              <a:t>. Για την καλύτερη παραγωγή προϊόντων συχνά χρησιμοποιούνται αναμείξεις αυτών, τα </a:t>
            </a:r>
            <a:r>
              <a:rPr lang="el-GR" sz="1900" b="0" i="0" strike="noStrike" dirty="0">
                <a:effectLst/>
                <a:latin typeface="+mj-lt"/>
              </a:rPr>
              <a:t>κράματα</a:t>
            </a:r>
            <a:r>
              <a:rPr lang="el-GR" sz="1900" b="0" i="0" dirty="0">
                <a:effectLst/>
                <a:latin typeface="+mj-lt"/>
              </a:rPr>
              <a:t>. </a:t>
            </a:r>
          </a:p>
          <a:p>
            <a:pPr marL="0" indent="0" algn="l">
              <a:lnSpc>
                <a:spcPct val="150000"/>
              </a:lnSpc>
              <a:buNone/>
            </a:pPr>
            <a:r>
              <a:rPr lang="el-GR" sz="1900" dirty="0">
                <a:latin typeface="+mj-lt"/>
              </a:rPr>
              <a:t>Κάθε μέταλλο έχει διαφορετική μέθοδο επεξεργασίας και ανακύκλωσης.</a:t>
            </a:r>
            <a:endParaRPr lang="el-GR" sz="1900" b="0" i="0" dirty="0">
              <a:effectLst/>
              <a:latin typeface="+mj-lt"/>
            </a:endParaRPr>
          </a:p>
          <a:p>
            <a:pPr marL="0" indent="0">
              <a:buNone/>
            </a:pPr>
            <a:endParaRPr lang="en-US" dirty="0"/>
          </a:p>
        </p:txBody>
      </p:sp>
    </p:spTree>
    <p:extLst>
      <p:ext uri="{BB962C8B-B14F-4D97-AF65-F5344CB8AC3E}">
        <p14:creationId xmlns:p14="http://schemas.microsoft.com/office/powerpoint/2010/main" val="33474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7851-8152-45F7-91E1-5B7974672BFE}"/>
              </a:ext>
            </a:extLst>
          </p:cNvPr>
          <p:cNvSpPr>
            <a:spLocks noGrp="1"/>
          </p:cNvSpPr>
          <p:nvPr>
            <p:ph type="title"/>
          </p:nvPr>
        </p:nvSpPr>
        <p:spPr/>
        <p:txBody>
          <a:bodyPr/>
          <a:lstStyle/>
          <a:p>
            <a:r>
              <a:rPr lang="el-GR" dirty="0"/>
              <a:t>Η συλλογή σε κάδους</a:t>
            </a:r>
            <a:endParaRPr lang="en-US" dirty="0"/>
          </a:p>
        </p:txBody>
      </p:sp>
      <p:sp>
        <p:nvSpPr>
          <p:cNvPr id="3" name="Content Placeholder 2">
            <a:extLst>
              <a:ext uri="{FF2B5EF4-FFF2-40B4-BE49-F238E27FC236}">
                <a16:creationId xmlns:a16="http://schemas.microsoft.com/office/drawing/2014/main" id="{2C072609-5E2E-4771-A32E-135C42F92832}"/>
              </a:ext>
            </a:extLst>
          </p:cNvPr>
          <p:cNvSpPr>
            <a:spLocks noGrp="1"/>
          </p:cNvSpPr>
          <p:nvPr>
            <p:ph idx="1"/>
          </p:nvPr>
        </p:nvSpPr>
        <p:spPr/>
        <p:txBody>
          <a:bodyPr/>
          <a:lstStyle/>
          <a:p>
            <a:pPr marL="0" indent="0">
              <a:lnSpc>
                <a:spcPct val="150000"/>
              </a:lnSpc>
              <a:buNone/>
            </a:pPr>
            <a:r>
              <a:rPr lang="el-GR" dirty="0">
                <a:latin typeface="+mj-lt"/>
              </a:rPr>
              <a:t>Είναι ο πιο συνηθισμένος τρόπος ανακύκλωσης σύμφωνα που τα ανακυκλωμένα υλικά τοποθετούνται από τον ίδιο τον κάτοικο σε κάδους διαφορετικούς για κάθε υλικό ή σε κοινό κάδο. Τα υλικά μεταφέρονται στις βιομηχανίες για παραπέρα επεξεργασία</a:t>
            </a:r>
            <a:r>
              <a:rPr lang="el-GR" dirty="0"/>
              <a:t>.</a:t>
            </a:r>
            <a:endParaRPr lang="en-US" dirty="0"/>
          </a:p>
        </p:txBody>
      </p:sp>
    </p:spTree>
    <p:extLst>
      <p:ext uri="{BB962C8B-B14F-4D97-AF65-F5344CB8AC3E}">
        <p14:creationId xmlns:p14="http://schemas.microsoft.com/office/powerpoint/2010/main" val="1008502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EC78A-AFE9-45ED-AEA9-A6A4351BC212}"/>
              </a:ext>
            </a:extLst>
          </p:cNvPr>
          <p:cNvSpPr>
            <a:spLocks noGrp="1"/>
          </p:cNvSpPr>
          <p:nvPr>
            <p:ph type="title"/>
          </p:nvPr>
        </p:nvSpPr>
        <p:spPr/>
        <p:txBody>
          <a:bodyPr/>
          <a:lstStyle/>
          <a:p>
            <a:r>
              <a:rPr lang="el-GR" dirty="0"/>
              <a:t>Η συλλογή πόρτα-πόρτα</a:t>
            </a:r>
            <a:endParaRPr lang="en-US" dirty="0"/>
          </a:p>
        </p:txBody>
      </p:sp>
      <p:sp>
        <p:nvSpPr>
          <p:cNvPr id="3" name="Content Placeholder 2">
            <a:extLst>
              <a:ext uri="{FF2B5EF4-FFF2-40B4-BE49-F238E27FC236}">
                <a16:creationId xmlns:a16="http://schemas.microsoft.com/office/drawing/2014/main" id="{C2F08002-D9E4-4E62-9E76-4DABBFB3D8EE}"/>
              </a:ext>
            </a:extLst>
          </p:cNvPr>
          <p:cNvSpPr>
            <a:spLocks noGrp="1"/>
          </p:cNvSpPr>
          <p:nvPr>
            <p:ph idx="1"/>
          </p:nvPr>
        </p:nvSpPr>
        <p:spPr/>
        <p:txBody>
          <a:bodyPr/>
          <a:lstStyle/>
          <a:p>
            <a:pPr marL="0" indent="0">
              <a:lnSpc>
                <a:spcPct val="150000"/>
              </a:lnSpc>
              <a:buNone/>
            </a:pPr>
            <a:r>
              <a:rPr lang="el-GR" dirty="0">
                <a:latin typeface="+mj-lt"/>
              </a:rPr>
              <a:t>Αυτή η μέθοδος εφαρμόζεται κυρίως για το χαρτί και μπορεί να συνδυασθεί με την αποκομιδή των απορριμμάτων αν χρησιμοποιηθεί ειδικό καρότσι δεμένο με το απορριμματοφόρο</a:t>
            </a:r>
            <a:r>
              <a:rPr lang="el-GR" dirty="0"/>
              <a:t>.</a:t>
            </a:r>
            <a:endParaRPr lang="en-US" dirty="0"/>
          </a:p>
        </p:txBody>
      </p:sp>
    </p:spTree>
    <p:extLst>
      <p:ext uri="{BB962C8B-B14F-4D97-AF65-F5344CB8AC3E}">
        <p14:creationId xmlns:p14="http://schemas.microsoft.com/office/powerpoint/2010/main" val="1095937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7853-245B-4C9F-9FE3-CCFD1E5A356A}"/>
              </a:ext>
            </a:extLst>
          </p:cNvPr>
          <p:cNvSpPr>
            <a:spLocks noGrp="1"/>
          </p:cNvSpPr>
          <p:nvPr>
            <p:ph type="title"/>
          </p:nvPr>
        </p:nvSpPr>
        <p:spPr/>
        <p:txBody>
          <a:bodyPr/>
          <a:lstStyle/>
          <a:p>
            <a:r>
              <a:rPr lang="el-GR" dirty="0"/>
              <a:t>Αποτέλεσμα ανακύκλωσης</a:t>
            </a:r>
            <a:endParaRPr lang="en-US" dirty="0"/>
          </a:p>
        </p:txBody>
      </p:sp>
      <p:sp>
        <p:nvSpPr>
          <p:cNvPr id="3" name="Content Placeholder 2">
            <a:extLst>
              <a:ext uri="{FF2B5EF4-FFF2-40B4-BE49-F238E27FC236}">
                <a16:creationId xmlns:a16="http://schemas.microsoft.com/office/drawing/2014/main" id="{CB6781D5-15BC-4C12-98CC-23BEEF128ABB}"/>
              </a:ext>
            </a:extLst>
          </p:cNvPr>
          <p:cNvSpPr>
            <a:spLocks noGrp="1"/>
          </p:cNvSpPr>
          <p:nvPr>
            <p:ph idx="1"/>
          </p:nvPr>
        </p:nvSpPr>
        <p:spPr/>
        <p:txBody>
          <a:bodyPr>
            <a:normAutofit fontScale="85000" lnSpcReduction="20000"/>
          </a:bodyPr>
          <a:lstStyle/>
          <a:p>
            <a:pPr marL="0" indent="0">
              <a:lnSpc>
                <a:spcPct val="150000"/>
              </a:lnSpc>
              <a:buNone/>
            </a:pPr>
            <a:r>
              <a:rPr lang="el-GR" dirty="0">
                <a:latin typeface="+mj-lt"/>
              </a:rPr>
              <a:t>Με τους διάφορου τρόπου ανακύκλωσης τα ανακτώμενα υλικά ήταν υψηλής καθαρότητας και η συμμετοχή των δημοτών ήταν ανάλογη της ενημέρωσης που είχαν. Επιπρόσθετα η συμμετοχή ήταν μεγαλύτερη στις περιοχές με υψηλό βιοτικό επίπεδο. Τέλος το ποσοστό ανάκτησης του γυαλιού ήταν το μεγαλύτερο. Τα ποσοστά ανάκτησης του κάθε υλικού ήταν: </a:t>
            </a:r>
          </a:p>
          <a:p>
            <a:pPr>
              <a:lnSpc>
                <a:spcPct val="150000"/>
              </a:lnSpc>
              <a:buFont typeface="Wingdings" panose="05000000000000000000" pitchFamily="2" charset="2"/>
              <a:buChar char="q"/>
            </a:pPr>
            <a:r>
              <a:rPr lang="el-GR" dirty="0">
                <a:latin typeface="+mj-lt"/>
              </a:rPr>
              <a:t> Γυαλί: 15%-20%</a:t>
            </a:r>
          </a:p>
          <a:p>
            <a:pPr>
              <a:lnSpc>
                <a:spcPct val="150000"/>
              </a:lnSpc>
              <a:buFont typeface="Wingdings" panose="05000000000000000000" pitchFamily="2" charset="2"/>
              <a:buChar char="q"/>
            </a:pPr>
            <a:r>
              <a:rPr lang="el-GR" dirty="0">
                <a:latin typeface="+mj-lt"/>
              </a:rPr>
              <a:t> Χαρτί: 4%. </a:t>
            </a:r>
          </a:p>
          <a:p>
            <a:pPr>
              <a:lnSpc>
                <a:spcPct val="150000"/>
              </a:lnSpc>
              <a:buFont typeface="Wingdings" panose="05000000000000000000" pitchFamily="2" charset="2"/>
              <a:buChar char="q"/>
            </a:pPr>
            <a:r>
              <a:rPr lang="el-GR" dirty="0">
                <a:latin typeface="+mj-lt"/>
              </a:rPr>
              <a:t> Μέταλλα 2,5%.</a:t>
            </a:r>
            <a:endParaRPr lang="en-US" dirty="0">
              <a:latin typeface="+mj-lt"/>
            </a:endParaRPr>
          </a:p>
        </p:txBody>
      </p:sp>
    </p:spTree>
    <p:extLst>
      <p:ext uri="{BB962C8B-B14F-4D97-AF65-F5344CB8AC3E}">
        <p14:creationId xmlns:p14="http://schemas.microsoft.com/office/powerpoint/2010/main" val="4169440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1FF29-C627-44E4-B4BF-E91C1F9A43AD}"/>
              </a:ext>
            </a:extLst>
          </p:cNvPr>
          <p:cNvSpPr>
            <a:spLocks noGrp="1"/>
          </p:cNvSpPr>
          <p:nvPr>
            <p:ph type="title"/>
          </p:nvPr>
        </p:nvSpPr>
        <p:spPr/>
        <p:txBody>
          <a:bodyPr/>
          <a:lstStyle/>
          <a:p>
            <a:r>
              <a:rPr lang="el-GR" dirty="0"/>
              <a:t>Κουτιά αλουμινίου</a:t>
            </a:r>
            <a:endParaRPr lang="en-US" dirty="0"/>
          </a:p>
        </p:txBody>
      </p:sp>
      <p:sp>
        <p:nvSpPr>
          <p:cNvPr id="3" name="Content Placeholder 2">
            <a:extLst>
              <a:ext uri="{FF2B5EF4-FFF2-40B4-BE49-F238E27FC236}">
                <a16:creationId xmlns:a16="http://schemas.microsoft.com/office/drawing/2014/main" id="{8C0757C7-3D0B-4924-8F2F-4492FD9559EC}"/>
              </a:ext>
            </a:extLst>
          </p:cNvPr>
          <p:cNvSpPr>
            <a:spLocks noGrp="1"/>
          </p:cNvSpPr>
          <p:nvPr>
            <p:ph idx="1"/>
          </p:nvPr>
        </p:nvSpPr>
        <p:spPr/>
        <p:txBody>
          <a:bodyPr>
            <a:normAutofit lnSpcReduction="10000"/>
          </a:bodyPr>
          <a:lstStyle/>
          <a:p>
            <a:pPr marL="0" indent="0">
              <a:lnSpc>
                <a:spcPct val="150000"/>
              </a:lnSpc>
              <a:buNone/>
            </a:pPr>
            <a:r>
              <a:rPr lang="el-GR" sz="2000" dirty="0">
                <a:latin typeface="+mj-lt"/>
              </a:rPr>
              <a:t>Αυτά ανήκουν στην κατηγορία των συσκευασιών μιας χρήσης. Το αλουμίνιο αντέχει στη φυσική διάβρωση πολύ λιγότερο βέβαια από το πλαστικό. Το αποτέλεσμα είναι η σοβαρή επιβάρυνση του όγκου των δύσκολα αφομοιωμένων απορριμμάτων. Έτσι τα κουτιά αλουμινίου, μαζί με τις άλλες μη επιστρεφόμενες συσκευασίες, αποτελούν στόχο επίθεσης των οικολόγων. Για να κατασκευαστούν τα κουτάκια αλουμινίου, ή οποιοδήποτε άλλο προϊόν αλουμινίου, για να είναι διαμορφώσιμο χρειάζεται 20 φορές περισσότερη ενέργεια έτσι μπορεί να δημιουργηθεί το ίδιο προϊόν από τα παλαιά δοχεία και τα απορρίμματα αλουμινίου χρησιμοποιούμε λιγότερη ενέργεια, με συνέπεια λιγότερη ρύπανση από τους σταθμούς παραγωγής ηλεκτρικού ρεύματος. Επιπλέον το αλουμίνιο που χρησιμοποιήθηκε για να δημιουργηθεί το νέο προϊόν δεν θα καταλήξει σε μια χωματερή, και αυτό θα βοηθήσει στο πρόβλημα της τοποθέτησης των σκουπιδιών μας. </a:t>
            </a:r>
            <a:endParaRPr lang="en-US" sz="2000" dirty="0">
              <a:latin typeface="+mj-lt"/>
            </a:endParaRPr>
          </a:p>
        </p:txBody>
      </p:sp>
    </p:spTree>
    <p:extLst>
      <p:ext uri="{BB962C8B-B14F-4D97-AF65-F5344CB8AC3E}">
        <p14:creationId xmlns:p14="http://schemas.microsoft.com/office/powerpoint/2010/main" val="673145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E48AD-F53F-4934-B28A-8A655B024B66}"/>
              </a:ext>
            </a:extLst>
          </p:cNvPr>
          <p:cNvSpPr>
            <a:spLocks noGrp="1"/>
          </p:cNvSpPr>
          <p:nvPr>
            <p:ph type="title"/>
          </p:nvPr>
        </p:nvSpPr>
        <p:spPr/>
        <p:txBody>
          <a:bodyPr/>
          <a:lstStyle/>
          <a:p>
            <a:r>
              <a:rPr lang="el-GR" dirty="0"/>
              <a:t>Στάδια ανακύκλωσης κουτιών αλουμινίου</a:t>
            </a:r>
            <a:endParaRPr lang="en-US" dirty="0"/>
          </a:p>
        </p:txBody>
      </p:sp>
      <p:sp>
        <p:nvSpPr>
          <p:cNvPr id="3" name="Content Placeholder 2">
            <a:extLst>
              <a:ext uri="{FF2B5EF4-FFF2-40B4-BE49-F238E27FC236}">
                <a16:creationId xmlns:a16="http://schemas.microsoft.com/office/drawing/2014/main" id="{86CDF2FD-DB12-473D-BFBB-B059CFBCF10B}"/>
              </a:ext>
            </a:extLst>
          </p:cNvPr>
          <p:cNvSpPr>
            <a:spLocks noGrp="1"/>
          </p:cNvSpPr>
          <p:nvPr>
            <p:ph idx="1"/>
          </p:nvPr>
        </p:nvSpPr>
        <p:spPr>
          <a:xfrm>
            <a:off x="838200" y="1825625"/>
            <a:ext cx="10515600" cy="4285615"/>
          </a:xfrm>
        </p:spPr>
        <p:txBody>
          <a:bodyPr>
            <a:normAutofit fontScale="92500" lnSpcReduction="20000"/>
          </a:bodyPr>
          <a:lstStyle/>
          <a:p>
            <a:pPr marL="0" indent="0">
              <a:lnSpc>
                <a:spcPct val="160000"/>
              </a:lnSpc>
              <a:buNone/>
            </a:pPr>
            <a:r>
              <a:rPr lang="el-GR" sz="2000" dirty="0">
                <a:latin typeface="+mj-lt"/>
              </a:rPr>
              <a:t>Αρχικά το χρησιμοποιημένο αλουμίνιο τεμαχίζεται σε μικρά κομμάτια. Μετά περνά μέσω μερικών μεγάλων μαγνητών. Αυτό αφαιρεί οποιοδήποτε άλλο υλικό που βρίσκεται με το αλουμίνιο. Αυτό πρέπει να γίνει επειδή άλλα μέταλλα πρέπει να ανακυκλωθούν με διαφορετικούς τρόπους. Έπειτα σε έναν φούρνο που είναι σχεδιασμένος να αφαιρεί όλο το χρώμα και την βρώμα από αυτό. Αυτός ο φούρνος είναι σχεδιασμένος να θερμαίνει το αλουμίνιο μέχρι το χρώμα και τα επιστρώματα να απομακρυνθούν από αυτό, και να απορροφηθούν από το φούρνο από ισχυρούς ανεμιστήρες. Μετά τα τεμάχια του αλουμινίου μπαίνουν σε έναν άλλο φούρνο, που λειώνει το αλουμίνιο εντελώς, και το αναμιγνύει για να σιγουρευτεί ότι είναι της σωστής ποιότητας για να χρησιμοποιηθεί πάλι. Τέλος  Μετά το λιώσιμο, το αλουμίνιο χύνεται σε μεγάλες φόρμες και είναι έτοιμο να πωληθεί στις επιχειρήσεις που χρησιμοποιούν το αλουμίνιο. </a:t>
            </a:r>
            <a:endParaRPr lang="en-US" sz="2000" dirty="0">
              <a:latin typeface="+mj-lt"/>
            </a:endParaRPr>
          </a:p>
        </p:txBody>
      </p:sp>
    </p:spTree>
    <p:extLst>
      <p:ext uri="{BB962C8B-B14F-4D97-AF65-F5344CB8AC3E}">
        <p14:creationId xmlns:p14="http://schemas.microsoft.com/office/powerpoint/2010/main" val="2688575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C9CB-1440-4C88-B83B-6750D10F802A}"/>
              </a:ext>
            </a:extLst>
          </p:cNvPr>
          <p:cNvSpPr>
            <a:spLocks noGrp="1"/>
          </p:cNvSpPr>
          <p:nvPr>
            <p:ph type="title"/>
          </p:nvPr>
        </p:nvSpPr>
        <p:spPr/>
        <p:txBody>
          <a:bodyPr/>
          <a:lstStyle/>
          <a:p>
            <a:r>
              <a:rPr lang="el-GR" dirty="0"/>
              <a:t>Ιδιότητες μετάλλων</a:t>
            </a:r>
            <a:endParaRPr lang="en-US" dirty="0"/>
          </a:p>
        </p:txBody>
      </p:sp>
      <p:sp>
        <p:nvSpPr>
          <p:cNvPr id="3" name="Content Placeholder 2">
            <a:extLst>
              <a:ext uri="{FF2B5EF4-FFF2-40B4-BE49-F238E27FC236}">
                <a16:creationId xmlns:a16="http://schemas.microsoft.com/office/drawing/2014/main" id="{18290F43-3FFE-4FC4-8D0B-E4CB77825196}"/>
              </a:ext>
            </a:extLst>
          </p:cNvPr>
          <p:cNvSpPr>
            <a:spLocks noGrp="1"/>
          </p:cNvSpPr>
          <p:nvPr>
            <p:ph idx="1"/>
          </p:nvPr>
        </p:nvSpPr>
        <p:spPr/>
        <p:txBody>
          <a:bodyPr>
            <a:normAutofit lnSpcReduction="10000"/>
          </a:bodyPr>
          <a:lstStyle/>
          <a:p>
            <a:pPr marL="0" indent="0">
              <a:lnSpc>
                <a:spcPct val="150000"/>
              </a:lnSpc>
              <a:buNone/>
            </a:pPr>
            <a:r>
              <a:rPr lang="el-GR" b="0" i="0" dirty="0">
                <a:solidFill>
                  <a:srgbClr val="202122"/>
                </a:solidFill>
                <a:effectLst/>
                <a:latin typeface="+mj-lt"/>
              </a:rPr>
              <a:t>Είναι:</a:t>
            </a:r>
          </a:p>
          <a:p>
            <a:pPr>
              <a:lnSpc>
                <a:spcPct val="150000"/>
              </a:lnSpc>
              <a:buFont typeface="Wingdings" panose="05000000000000000000" pitchFamily="2" charset="2"/>
              <a:buChar char="q"/>
            </a:pPr>
            <a:r>
              <a:rPr lang="el-GR" dirty="0">
                <a:solidFill>
                  <a:srgbClr val="202122"/>
                </a:solidFill>
                <a:latin typeface="+mj-lt"/>
              </a:rPr>
              <a:t> </a:t>
            </a:r>
            <a:r>
              <a:rPr lang="el-GR" b="0" i="0" dirty="0">
                <a:solidFill>
                  <a:srgbClr val="202122"/>
                </a:solidFill>
                <a:effectLst/>
                <a:latin typeface="+mj-lt"/>
              </a:rPr>
              <a:t>η λάμψη</a:t>
            </a:r>
          </a:p>
          <a:p>
            <a:pPr>
              <a:lnSpc>
                <a:spcPct val="150000"/>
              </a:lnSpc>
              <a:buFont typeface="Wingdings" panose="05000000000000000000" pitchFamily="2" charset="2"/>
              <a:buChar char="q"/>
            </a:pPr>
            <a:r>
              <a:rPr lang="el-GR" b="0" i="0" dirty="0">
                <a:solidFill>
                  <a:srgbClr val="202122"/>
                </a:solidFill>
                <a:effectLst/>
                <a:latin typeface="+mj-lt"/>
              </a:rPr>
              <a:t> </a:t>
            </a:r>
            <a:r>
              <a:rPr lang="el-GR" b="0" i="0" dirty="0">
                <a:effectLst/>
                <a:latin typeface="+mj-lt"/>
              </a:rPr>
              <a:t>η υψηλή </a:t>
            </a:r>
            <a:r>
              <a:rPr lang="el-GR" b="0" i="0" u="none" strike="noStrike" dirty="0">
                <a:effectLst/>
                <a:latin typeface="+mj-lt"/>
              </a:rPr>
              <a:t>ηλεκτρική</a:t>
            </a:r>
            <a:r>
              <a:rPr lang="el-GR" u="none" strike="noStrike" dirty="0">
                <a:latin typeface="+mj-lt"/>
              </a:rPr>
              <a:t> </a:t>
            </a:r>
            <a:r>
              <a:rPr lang="el-GR" b="0" i="0" u="none" strike="noStrike" dirty="0">
                <a:effectLst/>
                <a:latin typeface="+mj-lt"/>
              </a:rPr>
              <a:t>αγωγιμότητα</a:t>
            </a:r>
            <a:endParaRPr lang="el-GR" b="0" i="0" dirty="0">
              <a:effectLst/>
              <a:latin typeface="+mj-lt"/>
            </a:endParaRPr>
          </a:p>
          <a:p>
            <a:pPr>
              <a:lnSpc>
                <a:spcPct val="150000"/>
              </a:lnSpc>
              <a:buFont typeface="Wingdings" panose="05000000000000000000" pitchFamily="2" charset="2"/>
              <a:buChar char="q"/>
            </a:pPr>
            <a:r>
              <a:rPr lang="el-GR" u="none" strike="noStrike" dirty="0">
                <a:latin typeface="+mj-lt"/>
              </a:rPr>
              <a:t> </a:t>
            </a:r>
            <a:r>
              <a:rPr lang="el-GR" b="0" i="0" u="none" strike="noStrike" dirty="0">
                <a:effectLst/>
                <a:latin typeface="+mj-lt"/>
              </a:rPr>
              <a:t>θερμική αγωγιμότητα</a:t>
            </a:r>
            <a:endParaRPr lang="el-GR" u="none" strike="noStrike" dirty="0">
              <a:latin typeface="+mj-lt"/>
            </a:endParaRPr>
          </a:p>
          <a:p>
            <a:pPr>
              <a:lnSpc>
                <a:spcPct val="150000"/>
              </a:lnSpc>
              <a:buFont typeface="Wingdings" panose="05000000000000000000" pitchFamily="2" charset="2"/>
              <a:buChar char="q"/>
            </a:pPr>
            <a:r>
              <a:rPr lang="el-GR" b="0" i="0" dirty="0">
                <a:effectLst/>
                <a:latin typeface="+mj-lt"/>
              </a:rPr>
              <a:t> ο σχηματισμός </a:t>
            </a:r>
            <a:r>
              <a:rPr lang="el-GR" b="0" i="0" u="none" strike="noStrike" dirty="0">
                <a:effectLst/>
                <a:latin typeface="+mj-lt"/>
              </a:rPr>
              <a:t>ελασμάτων</a:t>
            </a:r>
            <a:r>
              <a:rPr lang="el-GR" u="none" strike="noStrike" dirty="0">
                <a:latin typeface="+mj-lt"/>
              </a:rPr>
              <a:t> </a:t>
            </a:r>
          </a:p>
          <a:p>
            <a:pPr>
              <a:lnSpc>
                <a:spcPct val="150000"/>
              </a:lnSpc>
              <a:buFont typeface="Wingdings" panose="05000000000000000000" pitchFamily="2" charset="2"/>
              <a:buChar char="q"/>
            </a:pPr>
            <a:r>
              <a:rPr lang="el-GR" b="0" i="0" u="none" strike="noStrike" dirty="0">
                <a:effectLst/>
                <a:latin typeface="+mj-lt"/>
              </a:rPr>
              <a:t> ο σχηματισμός συρμάτων</a:t>
            </a:r>
            <a:endParaRPr lang="el-GR" b="0" i="0" dirty="0">
              <a:effectLst/>
              <a:latin typeface="+mj-lt"/>
            </a:endParaRPr>
          </a:p>
          <a:p>
            <a:pPr marL="0" indent="0">
              <a:buNone/>
            </a:pPr>
            <a:endParaRPr lang="en-US" dirty="0"/>
          </a:p>
        </p:txBody>
      </p:sp>
    </p:spTree>
    <p:extLst>
      <p:ext uri="{BB962C8B-B14F-4D97-AF65-F5344CB8AC3E}">
        <p14:creationId xmlns:p14="http://schemas.microsoft.com/office/powerpoint/2010/main" val="1514998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6AC9-20C8-4CB7-AD95-9A0FF64CF3E4}"/>
              </a:ext>
            </a:extLst>
          </p:cNvPr>
          <p:cNvSpPr>
            <a:spLocks noGrp="1"/>
          </p:cNvSpPr>
          <p:nvPr>
            <p:ph type="ctrTitle"/>
          </p:nvPr>
        </p:nvSpPr>
        <p:spPr/>
        <p:txBody>
          <a:bodyPr/>
          <a:lstStyle/>
          <a:p>
            <a:r>
              <a:rPr lang="el-GR" dirty="0"/>
              <a:t>Αλουμίνιο</a:t>
            </a:r>
            <a:endParaRPr lang="en-US" dirty="0"/>
          </a:p>
        </p:txBody>
      </p:sp>
      <p:sp>
        <p:nvSpPr>
          <p:cNvPr id="3" name="Subtitle 2">
            <a:extLst>
              <a:ext uri="{FF2B5EF4-FFF2-40B4-BE49-F238E27FC236}">
                <a16:creationId xmlns:a16="http://schemas.microsoft.com/office/drawing/2014/main" id="{B1C17E34-99FD-4101-91B2-AFA4D6239EE1}"/>
              </a:ext>
            </a:extLst>
          </p:cNvPr>
          <p:cNvSpPr>
            <a:spLocks noGrp="1"/>
          </p:cNvSpPr>
          <p:nvPr>
            <p:ph type="subTitle" idx="1"/>
          </p:nvPr>
        </p:nvSpPr>
        <p:spPr/>
        <p:txBody>
          <a:bodyPr/>
          <a:lstStyle/>
          <a:p>
            <a:endParaRPr lang="en-US" dirty="0">
              <a:latin typeface="+mj-lt"/>
            </a:endParaRPr>
          </a:p>
        </p:txBody>
      </p:sp>
    </p:spTree>
    <p:extLst>
      <p:ext uri="{BB962C8B-B14F-4D97-AF65-F5344CB8AC3E}">
        <p14:creationId xmlns:p14="http://schemas.microsoft.com/office/powerpoint/2010/main" val="116621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2177-18F1-41D6-95F9-B49B299B71C7}"/>
              </a:ext>
            </a:extLst>
          </p:cNvPr>
          <p:cNvSpPr>
            <a:spLocks noGrp="1"/>
          </p:cNvSpPr>
          <p:nvPr>
            <p:ph type="ctrTitle"/>
          </p:nvPr>
        </p:nvSpPr>
        <p:spPr>
          <a:xfrm>
            <a:off x="1524000" y="1819922"/>
            <a:ext cx="9144000" cy="2308195"/>
          </a:xfrm>
        </p:spPr>
        <p:txBody>
          <a:bodyPr/>
          <a:lstStyle/>
          <a:p>
            <a:r>
              <a:rPr lang="el-GR" dirty="0"/>
              <a:t>Η </a:t>
            </a:r>
            <a:r>
              <a:rPr lang="el-GR" dirty="0" err="1"/>
              <a:t>ιστορια</a:t>
            </a:r>
            <a:r>
              <a:rPr lang="el-GR" dirty="0"/>
              <a:t> </a:t>
            </a:r>
            <a:r>
              <a:rPr lang="el-GR" dirty="0" err="1"/>
              <a:t>αλουμινιου</a:t>
            </a:r>
            <a:endParaRPr lang="en-US" dirty="0"/>
          </a:p>
        </p:txBody>
      </p:sp>
    </p:spTree>
    <p:extLst>
      <p:ext uri="{BB962C8B-B14F-4D97-AF65-F5344CB8AC3E}">
        <p14:creationId xmlns:p14="http://schemas.microsoft.com/office/powerpoint/2010/main" val="3457980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239B3-8EB5-4F55-B24F-5E015B6543A9}"/>
              </a:ext>
            </a:extLst>
          </p:cNvPr>
          <p:cNvSpPr>
            <a:spLocks noGrp="1"/>
          </p:cNvSpPr>
          <p:nvPr>
            <p:ph type="title"/>
          </p:nvPr>
        </p:nvSpPr>
        <p:spPr/>
        <p:txBody>
          <a:bodyPr/>
          <a:lstStyle/>
          <a:p>
            <a:r>
              <a:rPr lang="el-GR" dirty="0"/>
              <a:t>Εισαγωγή</a:t>
            </a:r>
            <a:endParaRPr lang="en-US" dirty="0"/>
          </a:p>
        </p:txBody>
      </p:sp>
      <p:sp>
        <p:nvSpPr>
          <p:cNvPr id="3" name="Content Placeholder 2">
            <a:extLst>
              <a:ext uri="{FF2B5EF4-FFF2-40B4-BE49-F238E27FC236}">
                <a16:creationId xmlns:a16="http://schemas.microsoft.com/office/drawing/2014/main" id="{0A2291FB-740F-4044-BCA4-878A6B945ECF}"/>
              </a:ext>
            </a:extLst>
          </p:cNvPr>
          <p:cNvSpPr>
            <a:spLocks noGrp="1"/>
          </p:cNvSpPr>
          <p:nvPr>
            <p:ph idx="1"/>
          </p:nvPr>
        </p:nvSpPr>
        <p:spPr>
          <a:xfrm>
            <a:off x="838200" y="1624614"/>
            <a:ext cx="10515600" cy="4998128"/>
          </a:xfrm>
        </p:spPr>
        <p:txBody>
          <a:bodyPr>
            <a:noAutofit/>
          </a:bodyPr>
          <a:lstStyle/>
          <a:p>
            <a:pPr>
              <a:lnSpc>
                <a:spcPct val="170000"/>
              </a:lnSpc>
              <a:buFont typeface="Wingdings" panose="05000000000000000000" pitchFamily="2" charset="2"/>
              <a:buChar char="q"/>
            </a:pPr>
            <a:r>
              <a:rPr lang="el-GR" sz="2000" dirty="0"/>
              <a:t> </a:t>
            </a:r>
            <a:r>
              <a:rPr lang="en-US" sz="2000" dirty="0">
                <a:latin typeface="+mj-lt"/>
              </a:rPr>
              <a:t>T</a:t>
            </a:r>
            <a:r>
              <a:rPr lang="el-GR" sz="2000" dirty="0">
                <a:latin typeface="+mj-lt"/>
              </a:rPr>
              <a:t>ο αλουμίνιο δεν υπάρχει στην φύση σε απλές χημικές ενώσεις, έτσι η απομόνωση του μετάλλου αυτού καθυστέρησε ιδιαίτερα. Η ανακάλυψή του αλλά και η παραγωγή του, όταν ανακαλύφθηκε και χρησιμοποιήθηκε σε μεγάλο βαθμό ο ηλεκτρισμός και η χημεία αποχωρίστηκε από το φάντασμα της αλχημείας.</a:t>
            </a:r>
          </a:p>
          <a:p>
            <a:pPr>
              <a:lnSpc>
                <a:spcPct val="170000"/>
              </a:lnSpc>
              <a:buFont typeface="Wingdings" panose="05000000000000000000" pitchFamily="2" charset="2"/>
              <a:buChar char="q"/>
            </a:pPr>
            <a:r>
              <a:rPr lang="el-GR" sz="2000" dirty="0">
                <a:latin typeface="+mj-lt"/>
              </a:rPr>
              <a:t>  Παρόλο που έγινε γνωστό στις αρχές του 19ου αιώνα, χρησιμοποιήθηκε από τους αρχαίους λαούς με την μορφή του αργίλου , χωρίς να έχουν πλήρη γνώση της ύπαρξης ενός μετάλλου που έδινε τις ειδικές ιδιότητες στις δημιουργίες τους, όπως την κατασκευή αγγείων. Επίσης άλατα περιέχοντα αλουμίνιο χρησιμοποιούνταν για βαφές και φαρμακευτικά παρασκευάσματα.</a:t>
            </a:r>
            <a:endParaRPr lang="en-US" sz="2000" dirty="0">
              <a:latin typeface="+mj-lt"/>
            </a:endParaRPr>
          </a:p>
          <a:p>
            <a:pPr marL="0" indent="0">
              <a:buNone/>
            </a:pPr>
            <a:endParaRPr lang="en-US" sz="2000" dirty="0"/>
          </a:p>
        </p:txBody>
      </p:sp>
    </p:spTree>
    <p:extLst>
      <p:ext uri="{BB962C8B-B14F-4D97-AF65-F5344CB8AC3E}">
        <p14:creationId xmlns:p14="http://schemas.microsoft.com/office/powerpoint/2010/main" val="2447007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AD3207-6EC4-4BF7-8B23-77455B1C9ABF}"/>
              </a:ext>
            </a:extLst>
          </p:cNvPr>
          <p:cNvSpPr>
            <a:spLocks noGrp="1"/>
          </p:cNvSpPr>
          <p:nvPr>
            <p:ph idx="1"/>
          </p:nvPr>
        </p:nvSpPr>
        <p:spPr>
          <a:xfrm>
            <a:off x="838200" y="506027"/>
            <a:ext cx="10515600" cy="5670936"/>
          </a:xfrm>
        </p:spPr>
        <p:txBody>
          <a:bodyPr>
            <a:normAutofit fontScale="92500" lnSpcReduction="20000"/>
          </a:bodyPr>
          <a:lstStyle/>
          <a:p>
            <a:pPr>
              <a:lnSpc>
                <a:spcPct val="150000"/>
              </a:lnSpc>
              <a:buFont typeface="Wingdings" panose="05000000000000000000" pitchFamily="2" charset="2"/>
              <a:buChar char="q"/>
            </a:pPr>
            <a:r>
              <a:rPr lang="el-GR" dirty="0"/>
              <a:t> </a:t>
            </a:r>
            <a:r>
              <a:rPr lang="el-GR" sz="2200" dirty="0">
                <a:latin typeface="+mj-lt"/>
              </a:rPr>
              <a:t>Το 1761 για πρώτη φορά στην Ιστορία προτάθηκε το όνομα "</a:t>
            </a:r>
            <a:r>
              <a:rPr lang="el-GR" sz="2200" dirty="0" err="1">
                <a:latin typeface="+mj-lt"/>
              </a:rPr>
              <a:t>alume</a:t>
            </a:r>
            <a:r>
              <a:rPr lang="el-GR" sz="2200" dirty="0">
                <a:latin typeface="+mj-lt"/>
              </a:rPr>
              <a:t>" από τον de </a:t>
            </a:r>
            <a:r>
              <a:rPr lang="el-GR" sz="2200" dirty="0" err="1">
                <a:latin typeface="+mj-lt"/>
              </a:rPr>
              <a:t>Morveau</a:t>
            </a:r>
            <a:r>
              <a:rPr lang="el-GR" sz="2200" dirty="0">
                <a:latin typeface="+mj-lt"/>
              </a:rPr>
              <a:t>, ως η βάση του μετάλλου που δεν υπήρχε ακόμη στην καθαρή του μορφή.</a:t>
            </a:r>
          </a:p>
          <a:p>
            <a:pPr>
              <a:lnSpc>
                <a:spcPct val="150000"/>
              </a:lnSpc>
              <a:buFont typeface="Wingdings" panose="05000000000000000000" pitchFamily="2" charset="2"/>
              <a:buChar char="q"/>
            </a:pPr>
            <a:r>
              <a:rPr lang="el-GR" sz="2200" dirty="0">
                <a:latin typeface="+mj-lt"/>
              </a:rPr>
              <a:t> Αργότερα, το 1807, ο </a:t>
            </a:r>
            <a:r>
              <a:rPr lang="el-GR" sz="2200" dirty="0" err="1">
                <a:latin typeface="+mj-lt"/>
              </a:rPr>
              <a:t>Sir</a:t>
            </a:r>
            <a:r>
              <a:rPr lang="el-GR" sz="2200" dirty="0">
                <a:latin typeface="+mj-lt"/>
              </a:rPr>
              <a:t> </a:t>
            </a:r>
            <a:r>
              <a:rPr lang="el-GR" sz="2200" dirty="0" err="1">
                <a:latin typeface="+mj-lt"/>
              </a:rPr>
              <a:t>Humphrey</a:t>
            </a:r>
            <a:r>
              <a:rPr lang="el-GR" sz="2200" dirty="0">
                <a:latin typeface="+mj-lt"/>
              </a:rPr>
              <a:t> </a:t>
            </a:r>
            <a:r>
              <a:rPr lang="el-GR" sz="2200" dirty="0" err="1">
                <a:latin typeface="+mj-lt"/>
              </a:rPr>
              <a:t>Davy</a:t>
            </a:r>
            <a:r>
              <a:rPr lang="el-GR" sz="2200" dirty="0">
                <a:latin typeface="+mj-lt"/>
              </a:rPr>
              <a:t> πρότεινε το όνομα "</a:t>
            </a:r>
            <a:r>
              <a:rPr lang="el-GR" sz="2200" dirty="0" err="1">
                <a:latin typeface="+mj-lt"/>
              </a:rPr>
              <a:t>alumium</a:t>
            </a:r>
            <a:r>
              <a:rPr lang="el-GR" sz="2200" dirty="0">
                <a:latin typeface="+mj-lt"/>
              </a:rPr>
              <a:t>" αλλά λίγο αργότερα συμφώνησε με το όνομα "</a:t>
            </a:r>
            <a:r>
              <a:rPr lang="el-GR" sz="2200" dirty="0" err="1">
                <a:latin typeface="+mj-lt"/>
              </a:rPr>
              <a:t>aluminum</a:t>
            </a:r>
            <a:r>
              <a:rPr lang="el-GR" sz="2200" dirty="0">
                <a:latin typeface="+mj-lt"/>
              </a:rPr>
              <a:t>", όρος που χρησιμοποιείται σήμερα για το αλουμίνιο στην βόρεια Αμερική. </a:t>
            </a:r>
          </a:p>
          <a:p>
            <a:pPr>
              <a:lnSpc>
                <a:spcPct val="150000"/>
              </a:lnSpc>
              <a:buFont typeface="Wingdings" panose="05000000000000000000" pitchFamily="2" charset="2"/>
              <a:buChar char="q"/>
            </a:pPr>
            <a:r>
              <a:rPr lang="el-GR" sz="2200" dirty="0">
                <a:latin typeface="+mj-lt"/>
              </a:rPr>
              <a:t> Λίγο αργότερα το όνομα "</a:t>
            </a:r>
            <a:r>
              <a:rPr lang="el-GR" sz="2200" dirty="0" err="1">
                <a:latin typeface="+mj-lt"/>
              </a:rPr>
              <a:t>aluminium</a:t>
            </a:r>
            <a:r>
              <a:rPr lang="el-GR" sz="2200" dirty="0">
                <a:latin typeface="+mj-lt"/>
              </a:rPr>
              <a:t>" καθιερώθηκε για να μην διαφέρει το όνομα του νέου μετάλλου από τα άλλα καθιερωμένα ονόματα των φυσικών στοιχείων που έχουν κατάληξη σε "-</a:t>
            </a:r>
            <a:r>
              <a:rPr lang="el-GR" sz="2200" dirty="0" err="1">
                <a:latin typeface="+mj-lt"/>
              </a:rPr>
              <a:t>ium</a:t>
            </a:r>
            <a:r>
              <a:rPr lang="el-GR" sz="2200" dirty="0">
                <a:latin typeface="+mj-lt"/>
              </a:rPr>
              <a:t>". </a:t>
            </a:r>
          </a:p>
          <a:p>
            <a:pPr>
              <a:lnSpc>
                <a:spcPct val="150000"/>
              </a:lnSpc>
              <a:buFont typeface="Wingdings" panose="05000000000000000000" pitchFamily="2" charset="2"/>
              <a:buChar char="q"/>
            </a:pPr>
            <a:r>
              <a:rPr lang="el-GR" sz="2200" dirty="0">
                <a:latin typeface="+mj-lt"/>
              </a:rPr>
              <a:t> Η διεθνής χημική ονομασία του νέου μετάλλου είναι "αλουμίνιο" μέχρι και τις μέρες μας. Το ίδιο ίσχυσε και στις ΗΠΑ μέχρι το 1925, όταν η Αμερικανική Εταιρία Χημείας αποφάσισε να αλλάξει το όνομα σε "</a:t>
            </a:r>
            <a:r>
              <a:rPr lang="el-GR" sz="2200" dirty="0" err="1">
                <a:latin typeface="+mj-lt"/>
              </a:rPr>
              <a:t>aluminum</a:t>
            </a:r>
            <a:r>
              <a:rPr lang="el-GR" sz="2200" dirty="0">
                <a:latin typeface="+mj-lt"/>
              </a:rPr>
              <a:t>", έτσι ακόμα και σήμερα οι Αμερικάνοι χρησιμοποιούν αυτή την ονομασία, σε αντίθεση με τον υπόλοιπο κόσμο. </a:t>
            </a:r>
          </a:p>
          <a:p>
            <a:pPr>
              <a:lnSpc>
                <a:spcPct val="150000"/>
              </a:lnSpc>
              <a:buFont typeface="Wingdings" panose="05000000000000000000" pitchFamily="2" charset="2"/>
              <a:buChar char="q"/>
            </a:pPr>
            <a:endParaRPr lang="el-GR" sz="2400" dirty="0"/>
          </a:p>
        </p:txBody>
      </p:sp>
    </p:spTree>
    <p:extLst>
      <p:ext uri="{BB962C8B-B14F-4D97-AF65-F5344CB8AC3E}">
        <p14:creationId xmlns:p14="http://schemas.microsoft.com/office/powerpoint/2010/main" val="2102847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6BC2D2-F8FA-45CB-964F-A0261A6435C7}"/>
              </a:ext>
            </a:extLst>
          </p:cNvPr>
          <p:cNvSpPr>
            <a:spLocks noGrp="1"/>
          </p:cNvSpPr>
          <p:nvPr>
            <p:ph idx="1"/>
          </p:nvPr>
        </p:nvSpPr>
        <p:spPr>
          <a:xfrm>
            <a:off x="838200" y="532660"/>
            <a:ext cx="10515600" cy="5644303"/>
          </a:xfrm>
        </p:spPr>
        <p:txBody>
          <a:bodyPr>
            <a:normAutofit/>
          </a:bodyPr>
          <a:lstStyle/>
          <a:p>
            <a:pPr>
              <a:lnSpc>
                <a:spcPct val="150000"/>
              </a:lnSpc>
              <a:buFont typeface="Wingdings" panose="05000000000000000000" pitchFamily="2" charset="2"/>
              <a:buChar char="q"/>
            </a:pPr>
            <a:r>
              <a:rPr lang="el-GR" sz="2000" dirty="0">
                <a:latin typeface="+mj-lt"/>
              </a:rPr>
              <a:t> Ο </a:t>
            </a:r>
            <a:r>
              <a:rPr lang="el-GR" sz="2000" dirty="0" err="1">
                <a:latin typeface="+mj-lt"/>
              </a:rPr>
              <a:t>Hans</a:t>
            </a:r>
            <a:r>
              <a:rPr lang="el-GR" sz="2000" dirty="0">
                <a:latin typeface="+mj-lt"/>
              </a:rPr>
              <a:t> </a:t>
            </a:r>
            <a:r>
              <a:rPr lang="el-GR" sz="2000" dirty="0" err="1">
                <a:latin typeface="+mj-lt"/>
              </a:rPr>
              <a:t>Christian</a:t>
            </a:r>
            <a:r>
              <a:rPr lang="el-GR" sz="2000" dirty="0">
                <a:latin typeface="+mj-lt"/>
              </a:rPr>
              <a:t> </a:t>
            </a:r>
            <a:r>
              <a:rPr lang="el-GR" sz="2000" dirty="0" err="1">
                <a:latin typeface="+mj-lt"/>
              </a:rPr>
              <a:t>Oersted</a:t>
            </a:r>
            <a:r>
              <a:rPr lang="el-GR" sz="2000" dirty="0">
                <a:latin typeface="+mj-lt"/>
              </a:rPr>
              <a:t> ήταν ο πρώτος επιστήμονας που παρήγαγε καθαρό αλουμίνιο το 1825, με την χρήση χλωριδίου του αλουμινίου (</a:t>
            </a:r>
            <a:r>
              <a:rPr lang="el-GR" sz="2000" dirty="0" err="1">
                <a:latin typeface="+mj-lt"/>
              </a:rPr>
              <a:t>AlCL</a:t>
            </a:r>
            <a:r>
              <a:rPr lang="el-GR" sz="2000" dirty="0">
                <a:latin typeface="+mj-lt"/>
              </a:rPr>
              <a:t>) και ένα κράμα ποτάσας (</a:t>
            </a:r>
            <a:r>
              <a:rPr lang="el-GR" sz="2000" dirty="0">
                <a:solidFill>
                  <a:srgbClr val="202122"/>
                </a:solidFill>
                <a:latin typeface="+mj-lt"/>
              </a:rPr>
              <a:t>σ</a:t>
            </a:r>
            <a:r>
              <a:rPr lang="el-GR" sz="2000" b="0" i="0" dirty="0">
                <a:solidFill>
                  <a:srgbClr val="202122"/>
                </a:solidFill>
                <a:effectLst/>
                <a:latin typeface="+mj-lt"/>
              </a:rPr>
              <a:t>τάχτες ανθρακικού καλίου που συλλέγονταν σε ένα καζάνι) </a:t>
            </a:r>
            <a:r>
              <a:rPr lang="el-GR" sz="2000" dirty="0">
                <a:latin typeface="+mj-lt"/>
              </a:rPr>
              <a:t>και ψευδαργύρου. </a:t>
            </a:r>
          </a:p>
          <a:p>
            <a:pPr>
              <a:lnSpc>
                <a:spcPct val="150000"/>
              </a:lnSpc>
              <a:buFont typeface="Wingdings" panose="05000000000000000000" pitchFamily="2" charset="2"/>
              <a:buChar char="q"/>
            </a:pPr>
            <a:r>
              <a:rPr lang="el-GR" sz="2000" dirty="0">
                <a:latin typeface="+mj-lt"/>
              </a:rPr>
              <a:t> Αργότερα ο </a:t>
            </a:r>
            <a:r>
              <a:rPr lang="el-GR" sz="2000" dirty="0" err="1">
                <a:latin typeface="+mj-lt"/>
              </a:rPr>
              <a:t>Oersted</a:t>
            </a:r>
            <a:r>
              <a:rPr lang="el-GR" sz="2000" dirty="0">
                <a:latin typeface="+mj-lt"/>
              </a:rPr>
              <a:t> ανεβάζοντας την θερμοκρασία του μίγματος, σε κατάσταση χαμηλής πίεσης πέτυχε την απομάκρυνση του ψευδαργύρου, έτσι έμενε μόνο το αλουμίνιο. Έτσι γεννήθηκε το μέταλλο που άλλαξε την ιστορία .</a:t>
            </a:r>
          </a:p>
          <a:p>
            <a:pPr>
              <a:lnSpc>
                <a:spcPct val="150000"/>
              </a:lnSpc>
              <a:buFont typeface="Wingdings" panose="05000000000000000000" pitchFamily="2" charset="2"/>
              <a:buChar char="q"/>
            </a:pPr>
            <a:r>
              <a:rPr lang="el-GR" sz="2000" dirty="0">
                <a:latin typeface="+mj-lt"/>
              </a:rPr>
              <a:t> Η ανακάλυψη αυτή δημιούργησε "ένα πολύτιμο" μέταλλο, αφού ήταν πολύ δύσκολη και ακριβή η παραγωγή του. Για αρκετά χρόνια το αλουμίνιο θεωρούνταν πολύτιμο μέταλλο, γι΄αυτό το χρησιμοποιούσαν μόνον πάμπλουτοι για την κατασκευή των πιάτων τους.</a:t>
            </a:r>
            <a:endParaRPr lang="en-US" sz="2000" dirty="0">
              <a:latin typeface="+mj-lt"/>
            </a:endParaRPr>
          </a:p>
        </p:txBody>
      </p:sp>
    </p:spTree>
    <p:extLst>
      <p:ext uri="{BB962C8B-B14F-4D97-AF65-F5344CB8AC3E}">
        <p14:creationId xmlns:p14="http://schemas.microsoft.com/office/powerpoint/2010/main" val="305892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3324</TotalTime>
  <Words>2199</Words>
  <Application>Microsoft Office PowerPoint</Application>
  <PresentationFormat>Widescreen</PresentationFormat>
  <Paragraphs>115</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Wingdings</vt:lpstr>
      <vt:lpstr>Office Theme</vt:lpstr>
      <vt:lpstr>Μέταλλα-Αλουμίνιο</vt:lpstr>
      <vt:lpstr>Μέταλλα</vt:lpstr>
      <vt:lpstr>Εισαγωγή</vt:lpstr>
      <vt:lpstr>Ιδιότητες μετάλλων</vt:lpstr>
      <vt:lpstr>Αλουμίνιο</vt:lpstr>
      <vt:lpstr>Η ιστορια αλουμινιου</vt:lpstr>
      <vt:lpstr>Εισαγωγή</vt:lpstr>
      <vt:lpstr>PowerPoint Presentation</vt:lpstr>
      <vt:lpstr>PowerPoint Presentation</vt:lpstr>
      <vt:lpstr>Η παραγωγή του αλουμινίου</vt:lpstr>
      <vt:lpstr>PowerPoint Presentation</vt:lpstr>
      <vt:lpstr>PowerPoint Presentation</vt:lpstr>
      <vt:lpstr>H ΑΠΟΔΟΧΗ ΤΟΥ ΑΛΟΥΜΙΝΙΟΥ ΑΠΟ ΤΗΝ ΒΙΟΜΗΧΑΝΙΑ</vt:lpstr>
      <vt:lpstr>Οι ιδιότητες του αλουμινίου</vt:lpstr>
      <vt:lpstr>Κατηγορίες αλουμίνιου και κραμάτων του</vt:lpstr>
      <vt:lpstr>Πλεονεκτήματα και μειονεκτήματα αλουμινίου</vt:lpstr>
      <vt:lpstr>Πλεονεκτήματα</vt:lpstr>
      <vt:lpstr>PowerPoint Presentation</vt:lpstr>
      <vt:lpstr>Μειονεκτήματα</vt:lpstr>
      <vt:lpstr>Απόβλητα κατά την παραγωγή αλουμίνιου</vt:lpstr>
      <vt:lpstr>Ανάλυση και αντιμετώπιση ερυθράς ιλύς</vt:lpstr>
      <vt:lpstr>Ανάλυση και αντιμετώπιση αερίων κατά την ηλεκτρόλυση</vt:lpstr>
      <vt:lpstr>Ανακύκλωση και αειφορεία</vt:lpstr>
      <vt:lpstr>Οι σημαντικότερες διεργασίες που ακολουθούνται στο παραγωγικό σύστημα του αλουμινίου</vt:lpstr>
      <vt:lpstr>Ανακύκλωση</vt:lpstr>
      <vt:lpstr>Η επιτυχής ανάκτηση χρήσιμων υλικών εξαρτάται σε μεγάλο βαθμό από διάφορους παράγοντες</vt:lpstr>
      <vt:lpstr>Συστήματα ανάκτησης ανακυκλωμένων υλικών</vt:lpstr>
      <vt:lpstr>Τρόποι συλλογής</vt:lpstr>
      <vt:lpstr>Τα κέντρα συλλογης </vt:lpstr>
      <vt:lpstr>Η συλλογή σε κάδους</vt:lpstr>
      <vt:lpstr>Η συλλογή πόρτα-πόρτα</vt:lpstr>
      <vt:lpstr>Αποτέλεσμα ανακύκλωσης</vt:lpstr>
      <vt:lpstr>Κουτιά αλουμινίου</vt:lpstr>
      <vt:lpstr>Στάδια ανακύκλωσης κουτιών αλουμινίου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Nikolas Hadjikyriakou</dc:creator>
  <cp:lastModifiedBy>Nikolas Hadjikyriakou</cp:lastModifiedBy>
  <cp:revision>30</cp:revision>
  <dcterms:created xsi:type="dcterms:W3CDTF">2020-12-21T15:43:09Z</dcterms:created>
  <dcterms:modified xsi:type="dcterms:W3CDTF">2021-01-13T16:01:41Z</dcterms:modified>
</cp:coreProperties>
</file>